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31"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332"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8600" y="228600"/>
            <a:ext cx="8686800" cy="1103630"/>
          </a:xfrm>
          <a:custGeom>
            <a:avLst/>
            <a:gdLst/>
            <a:ahLst/>
            <a:cxnLst/>
            <a:rect l="l" t="t" r="r" b="b"/>
            <a:pathLst>
              <a:path w="8686800" h="1103630">
                <a:moveTo>
                  <a:pt x="0" y="0"/>
                </a:moveTo>
                <a:lnTo>
                  <a:pt x="8686800" y="0"/>
                </a:lnTo>
                <a:lnTo>
                  <a:pt x="8686800" y="1103312"/>
                </a:lnTo>
                <a:lnTo>
                  <a:pt x="0" y="1103312"/>
                </a:lnTo>
                <a:lnTo>
                  <a:pt x="0" y="0"/>
                </a:lnTo>
                <a:close/>
              </a:path>
            </a:pathLst>
          </a:custGeom>
          <a:solidFill>
            <a:srgbClr val="97C00E"/>
          </a:solidFill>
        </p:spPr>
        <p:txBody>
          <a:bodyPr wrap="square" lIns="0" tIns="0" rIns="0" bIns="0" rtlCol="0"/>
          <a:lstStyle/>
          <a:p>
            <a:endParaRPr/>
          </a:p>
        </p:txBody>
      </p:sp>
      <p:sp>
        <p:nvSpPr>
          <p:cNvPr id="17" name="bk object 17"/>
          <p:cNvSpPr/>
          <p:nvPr/>
        </p:nvSpPr>
        <p:spPr>
          <a:xfrm>
            <a:off x="6992937" y="417513"/>
            <a:ext cx="1720227" cy="744155"/>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2" name="Holder 2"/>
          <p:cNvSpPr>
            <a:spLocks noGrp="1"/>
          </p:cNvSpPr>
          <p:nvPr>
            <p:ph type="ctrTitle"/>
          </p:nvPr>
        </p:nvSpPr>
        <p:spPr>
          <a:xfrm>
            <a:off x="228600" y="704976"/>
            <a:ext cx="8686800" cy="330834"/>
          </a:xfrm>
          <a:prstGeom prst="rect">
            <a:avLst/>
          </a:prstGeom>
        </p:spPr>
        <p:txBody>
          <a:bodyPr wrap="square" lIns="0" tIns="0" rIns="0" bIns="0">
            <a:spAutoFit/>
          </a:bodyPr>
          <a:lstStyle>
            <a:lvl1pPr>
              <a:defRPr sz="2000" b="0" i="0">
                <a:solidFill>
                  <a:schemeClr val="bg1"/>
                </a:solidFill>
                <a:latin typeface="Verdana"/>
                <a:cs typeface="Verdan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1/1/2021</a:t>
            </a:fld>
            <a:endParaRPr lang="en-US"/>
          </a:p>
        </p:txBody>
      </p:sp>
      <p:sp>
        <p:nvSpPr>
          <p:cNvPr id="6" name="Holder 6"/>
          <p:cNvSpPr>
            <a:spLocks noGrp="1"/>
          </p:cNvSpPr>
          <p:nvPr>
            <p:ph type="sldNum" sz="quarter" idx="7"/>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spc="-5" dirty="0"/>
              <a:t>Page</a:t>
            </a:r>
            <a:r>
              <a:rPr spc="-65" dirty="0"/>
              <a:t> </a:t>
            </a: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500" b="0" i="0">
                <a:solidFill>
                  <a:srgbClr val="032B5F"/>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1/1/2021</a:t>
            </a:fld>
            <a:endParaRPr lang="en-US"/>
          </a:p>
        </p:txBody>
      </p:sp>
      <p:sp>
        <p:nvSpPr>
          <p:cNvPr id="6" name="Holder 6"/>
          <p:cNvSpPr>
            <a:spLocks noGrp="1"/>
          </p:cNvSpPr>
          <p:nvPr>
            <p:ph type="sldNum" sz="quarter" idx="7"/>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spc="-5" dirty="0"/>
              <a:t>Page</a:t>
            </a:r>
            <a:r>
              <a:rPr spc="-65" dirty="0"/>
              <a:t> </a:t>
            </a: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Verdana"/>
                <a:cs typeface="Verdana"/>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1/1/2021</a:t>
            </a:fld>
            <a:endParaRPr lang="en-US"/>
          </a:p>
        </p:txBody>
      </p:sp>
      <p:sp>
        <p:nvSpPr>
          <p:cNvPr id="7" name="Holder 7"/>
          <p:cNvSpPr>
            <a:spLocks noGrp="1"/>
          </p:cNvSpPr>
          <p:nvPr>
            <p:ph type="sldNum" sz="quarter" idx="7"/>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spc="-5" dirty="0"/>
              <a:t>Page</a:t>
            </a:r>
            <a:r>
              <a:rPr spc="-65" dirty="0"/>
              <a:t> </a:t>
            </a: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1/1/2021</a:t>
            </a:fld>
            <a:endParaRPr lang="en-US"/>
          </a:p>
        </p:txBody>
      </p:sp>
      <p:sp>
        <p:nvSpPr>
          <p:cNvPr id="5" name="Holder 5"/>
          <p:cNvSpPr>
            <a:spLocks noGrp="1"/>
          </p:cNvSpPr>
          <p:nvPr>
            <p:ph type="sldNum" sz="quarter" idx="7"/>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spc="-5" dirty="0"/>
              <a:t>Page</a:t>
            </a:r>
            <a:r>
              <a:rPr spc="-65" dirty="0"/>
              <a:t> </a:t>
            </a: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1/1/2021</a:t>
            </a:fld>
            <a:endParaRPr lang="en-US"/>
          </a:p>
        </p:txBody>
      </p:sp>
      <p:sp>
        <p:nvSpPr>
          <p:cNvPr id="4" name="Holder 4"/>
          <p:cNvSpPr>
            <a:spLocks noGrp="1"/>
          </p:cNvSpPr>
          <p:nvPr>
            <p:ph type="sldNum" sz="quarter" idx="7"/>
          </p:nvPr>
        </p:nvSpPr>
        <p:spPr/>
        <p:txBody>
          <a:bodyPr lIns="0" tIns="0" rIns="0" bIns="0"/>
          <a:lstStyle>
            <a:lvl1pPr>
              <a:defRPr sz="800" b="0" i="0">
                <a:solidFill>
                  <a:srgbClr val="666666"/>
                </a:solidFill>
                <a:latin typeface="Verdana"/>
                <a:cs typeface="Verdana"/>
              </a:defRPr>
            </a:lvl1pPr>
          </a:lstStyle>
          <a:p>
            <a:pPr marL="12700">
              <a:lnSpc>
                <a:spcPct val="100000"/>
              </a:lnSpc>
              <a:spcBef>
                <a:spcPts val="105"/>
              </a:spcBef>
            </a:pPr>
            <a:r>
              <a:rPr spc="-5" dirty="0"/>
              <a:t>Page</a:t>
            </a:r>
            <a:r>
              <a:rPr spc="-65" dirty="0"/>
              <a:t> </a:t>
            </a: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28600" y="228600"/>
            <a:ext cx="8686800" cy="1103630"/>
          </a:xfrm>
          <a:custGeom>
            <a:avLst/>
            <a:gdLst/>
            <a:ahLst/>
            <a:cxnLst/>
            <a:rect l="l" t="t" r="r" b="b"/>
            <a:pathLst>
              <a:path w="8686800" h="1103630">
                <a:moveTo>
                  <a:pt x="0" y="0"/>
                </a:moveTo>
                <a:lnTo>
                  <a:pt x="8686800" y="0"/>
                </a:lnTo>
                <a:lnTo>
                  <a:pt x="8686800" y="1103312"/>
                </a:lnTo>
                <a:lnTo>
                  <a:pt x="0" y="1103312"/>
                </a:lnTo>
                <a:lnTo>
                  <a:pt x="0" y="0"/>
                </a:lnTo>
                <a:close/>
              </a:path>
            </a:pathLst>
          </a:custGeom>
          <a:solidFill>
            <a:srgbClr val="97C00E"/>
          </a:solidFill>
        </p:spPr>
        <p:txBody>
          <a:bodyPr wrap="square" lIns="0" tIns="0" rIns="0" bIns="0" rtlCol="0"/>
          <a:lstStyle/>
          <a:p>
            <a:endParaRPr/>
          </a:p>
        </p:txBody>
      </p:sp>
      <p:sp>
        <p:nvSpPr>
          <p:cNvPr id="17" name="bk object 17"/>
          <p:cNvSpPr/>
          <p:nvPr/>
        </p:nvSpPr>
        <p:spPr>
          <a:xfrm>
            <a:off x="6992937" y="417513"/>
            <a:ext cx="1720227" cy="744155"/>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28600" y="493140"/>
            <a:ext cx="8686800" cy="756919"/>
          </a:xfrm>
          <a:prstGeom prst="rect">
            <a:avLst/>
          </a:prstGeom>
        </p:spPr>
        <p:txBody>
          <a:bodyPr wrap="square" lIns="0" tIns="0" rIns="0" bIns="0">
            <a:spAutoFit/>
          </a:bodyPr>
          <a:lstStyle>
            <a:lvl1pPr>
              <a:defRPr sz="2200" b="0" i="0">
                <a:solidFill>
                  <a:schemeClr val="bg1"/>
                </a:solidFill>
                <a:latin typeface="Verdana"/>
                <a:cs typeface="Verdana"/>
              </a:defRPr>
            </a:lvl1pPr>
          </a:lstStyle>
          <a:p>
            <a:endParaRPr/>
          </a:p>
        </p:txBody>
      </p:sp>
      <p:sp>
        <p:nvSpPr>
          <p:cNvPr id="3" name="Holder 3"/>
          <p:cNvSpPr>
            <a:spLocks noGrp="1"/>
          </p:cNvSpPr>
          <p:nvPr>
            <p:ph type="body" idx="1"/>
          </p:nvPr>
        </p:nvSpPr>
        <p:spPr>
          <a:xfrm>
            <a:off x="567372" y="1541716"/>
            <a:ext cx="8009255" cy="4519930"/>
          </a:xfrm>
          <a:prstGeom prst="rect">
            <a:avLst/>
          </a:prstGeom>
        </p:spPr>
        <p:txBody>
          <a:bodyPr wrap="square" lIns="0" tIns="0" rIns="0" bIns="0">
            <a:spAutoFit/>
          </a:bodyPr>
          <a:lstStyle>
            <a:lvl1pPr>
              <a:defRPr sz="1500" b="0" i="0">
                <a:solidFill>
                  <a:srgbClr val="032B5F"/>
                </a:solidFill>
                <a:latin typeface="Verdana"/>
                <a:cs typeface="Verdana"/>
              </a:defRPr>
            </a:lvl1pPr>
          </a:lstStyle>
          <a:p>
            <a:endParaRPr/>
          </a:p>
        </p:txBody>
      </p:sp>
      <p:sp>
        <p:nvSpPr>
          <p:cNvPr id="4" name="Holder 4"/>
          <p:cNvSpPr>
            <a:spLocks noGrp="1"/>
          </p:cNvSpPr>
          <p:nvPr>
            <p:ph type="ftr" sz="quarter" idx="5"/>
          </p:nvPr>
        </p:nvSpPr>
        <p:spPr>
          <a:xfrm>
            <a:off x="746125" y="6391107"/>
            <a:ext cx="3278504" cy="149859"/>
          </a:xfrm>
          <a:prstGeom prst="rect">
            <a:avLst/>
          </a:prstGeom>
        </p:spPr>
        <p:txBody>
          <a:bodyPr wrap="square" lIns="0" tIns="0" rIns="0" bIns="0">
            <a:spAutoFit/>
          </a:bodyPr>
          <a:lstStyle>
            <a:lvl1pPr>
              <a:defRPr sz="800" b="0" i="0">
                <a:solidFill>
                  <a:srgbClr val="666666"/>
                </a:solidFill>
                <a:latin typeface="Verdana"/>
                <a:cs typeface="Verdana"/>
              </a:defRPr>
            </a:lvl1p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1/1/2021</a:t>
            </a:fld>
            <a:endParaRPr lang="en-US"/>
          </a:p>
        </p:txBody>
      </p:sp>
      <p:sp>
        <p:nvSpPr>
          <p:cNvPr id="6" name="Holder 6"/>
          <p:cNvSpPr>
            <a:spLocks noGrp="1"/>
          </p:cNvSpPr>
          <p:nvPr>
            <p:ph type="sldNum" sz="quarter" idx="7"/>
          </p:nvPr>
        </p:nvSpPr>
        <p:spPr>
          <a:xfrm>
            <a:off x="8194650" y="6391107"/>
            <a:ext cx="450215" cy="149859"/>
          </a:xfrm>
          <a:prstGeom prst="rect">
            <a:avLst/>
          </a:prstGeom>
        </p:spPr>
        <p:txBody>
          <a:bodyPr wrap="square" lIns="0" tIns="0" rIns="0" bIns="0">
            <a:spAutoFit/>
          </a:bodyPr>
          <a:lstStyle>
            <a:lvl1pPr>
              <a:defRPr sz="800" b="0" i="0">
                <a:solidFill>
                  <a:srgbClr val="666666"/>
                </a:solidFill>
                <a:latin typeface="Verdana"/>
                <a:cs typeface="Verdana"/>
              </a:defRPr>
            </a:lvl1pPr>
          </a:lstStyle>
          <a:p>
            <a:pPr marL="12700">
              <a:lnSpc>
                <a:spcPct val="100000"/>
              </a:lnSpc>
              <a:spcBef>
                <a:spcPts val="105"/>
              </a:spcBef>
            </a:pPr>
            <a:r>
              <a:rPr spc="-5" dirty="0"/>
              <a:t>Page</a:t>
            </a:r>
            <a:r>
              <a:rPr spc="-65" dirty="0"/>
              <a:t> </a:t>
            </a: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3.jpg"/><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10" Type="http://schemas.openxmlformats.org/officeDocument/2006/relationships/image" Target="../media/image45.jpg"/><Relationship Id="rId4" Type="http://schemas.openxmlformats.org/officeDocument/2006/relationships/image" Target="../media/image39.png"/><Relationship Id="rId9"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nocean-alliance.org/products" TargetMode="External"/><Relationship Id="rId2" Type="http://schemas.openxmlformats.org/officeDocument/2006/relationships/image" Target="../media/image49.jpg"/><Relationship Id="rId1" Type="http://schemas.openxmlformats.org/officeDocument/2006/relationships/slideLayout" Target="../slideLayouts/slideLayout4.xml"/><Relationship Id="rId4" Type="http://schemas.openxmlformats.org/officeDocument/2006/relationships/image" Target="../media/image50.jpg"/></Relationships>
</file>

<file path=ppt/slides/_rels/slide23.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7.jpg"/><Relationship Id="rId26" Type="http://schemas.openxmlformats.org/officeDocument/2006/relationships/image" Target="../media/image75.jpg"/><Relationship Id="rId39" Type="http://schemas.openxmlformats.org/officeDocument/2006/relationships/image" Target="../media/image88.jpg"/><Relationship Id="rId21" Type="http://schemas.openxmlformats.org/officeDocument/2006/relationships/image" Target="../media/image70.jpg"/><Relationship Id="rId34" Type="http://schemas.openxmlformats.org/officeDocument/2006/relationships/image" Target="../media/image83.jpg"/><Relationship Id="rId42" Type="http://schemas.openxmlformats.org/officeDocument/2006/relationships/image" Target="../media/image91.jpg"/><Relationship Id="rId47" Type="http://schemas.openxmlformats.org/officeDocument/2006/relationships/image" Target="../media/image96.jpg"/><Relationship Id="rId7" Type="http://schemas.openxmlformats.org/officeDocument/2006/relationships/image" Target="../media/image56.jpg"/><Relationship Id="rId2" Type="http://schemas.openxmlformats.org/officeDocument/2006/relationships/image" Target="../media/image51.jpg"/><Relationship Id="rId16" Type="http://schemas.openxmlformats.org/officeDocument/2006/relationships/image" Target="../media/image65.jpg"/><Relationship Id="rId29" Type="http://schemas.openxmlformats.org/officeDocument/2006/relationships/image" Target="../media/image78.jpg"/><Relationship Id="rId1" Type="http://schemas.openxmlformats.org/officeDocument/2006/relationships/slideLayout" Target="../slideLayouts/slideLayout2.xml"/><Relationship Id="rId6" Type="http://schemas.openxmlformats.org/officeDocument/2006/relationships/image" Target="../media/image55.jpg"/><Relationship Id="rId11" Type="http://schemas.openxmlformats.org/officeDocument/2006/relationships/image" Target="../media/image60.jpg"/><Relationship Id="rId24" Type="http://schemas.openxmlformats.org/officeDocument/2006/relationships/image" Target="../media/image73.jpg"/><Relationship Id="rId32" Type="http://schemas.openxmlformats.org/officeDocument/2006/relationships/image" Target="../media/image81.jpg"/><Relationship Id="rId37" Type="http://schemas.openxmlformats.org/officeDocument/2006/relationships/image" Target="../media/image86.jpg"/><Relationship Id="rId40" Type="http://schemas.openxmlformats.org/officeDocument/2006/relationships/image" Target="../media/image89.jpg"/><Relationship Id="rId45" Type="http://schemas.openxmlformats.org/officeDocument/2006/relationships/image" Target="../media/image94.jpg"/><Relationship Id="rId5" Type="http://schemas.openxmlformats.org/officeDocument/2006/relationships/image" Target="../media/image54.png"/><Relationship Id="rId15" Type="http://schemas.openxmlformats.org/officeDocument/2006/relationships/image" Target="../media/image64.jpg"/><Relationship Id="rId23" Type="http://schemas.openxmlformats.org/officeDocument/2006/relationships/image" Target="../media/image72.jpg"/><Relationship Id="rId28" Type="http://schemas.openxmlformats.org/officeDocument/2006/relationships/image" Target="../media/image77.png"/><Relationship Id="rId36" Type="http://schemas.openxmlformats.org/officeDocument/2006/relationships/image" Target="../media/image85.jp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jpg"/><Relationship Id="rId44" Type="http://schemas.openxmlformats.org/officeDocument/2006/relationships/image" Target="../media/image93.jpg"/><Relationship Id="rId4" Type="http://schemas.openxmlformats.org/officeDocument/2006/relationships/image" Target="../media/image53.png"/><Relationship Id="rId9" Type="http://schemas.openxmlformats.org/officeDocument/2006/relationships/image" Target="../media/image58.jpg"/><Relationship Id="rId14" Type="http://schemas.openxmlformats.org/officeDocument/2006/relationships/image" Target="../media/image63.jpg"/><Relationship Id="rId22" Type="http://schemas.openxmlformats.org/officeDocument/2006/relationships/image" Target="../media/image71.jpg"/><Relationship Id="rId27" Type="http://schemas.openxmlformats.org/officeDocument/2006/relationships/image" Target="../media/image76.jpg"/><Relationship Id="rId30" Type="http://schemas.openxmlformats.org/officeDocument/2006/relationships/image" Target="../media/image79.png"/><Relationship Id="rId35" Type="http://schemas.openxmlformats.org/officeDocument/2006/relationships/image" Target="../media/image84.jpg"/><Relationship Id="rId43" Type="http://schemas.openxmlformats.org/officeDocument/2006/relationships/image" Target="../media/image92.jpg"/><Relationship Id="rId8" Type="http://schemas.openxmlformats.org/officeDocument/2006/relationships/image" Target="../media/image57.jpg"/><Relationship Id="rId3" Type="http://schemas.openxmlformats.org/officeDocument/2006/relationships/image" Target="../media/image52.jpg"/><Relationship Id="rId12" Type="http://schemas.openxmlformats.org/officeDocument/2006/relationships/image" Target="../media/image61.jpg"/><Relationship Id="rId17" Type="http://schemas.openxmlformats.org/officeDocument/2006/relationships/image" Target="../media/image66.jpg"/><Relationship Id="rId25" Type="http://schemas.openxmlformats.org/officeDocument/2006/relationships/image" Target="../media/image74.jpg"/><Relationship Id="rId33" Type="http://schemas.openxmlformats.org/officeDocument/2006/relationships/image" Target="../media/image82.jpg"/><Relationship Id="rId38" Type="http://schemas.openxmlformats.org/officeDocument/2006/relationships/image" Target="../media/image87.jpg"/><Relationship Id="rId46" Type="http://schemas.openxmlformats.org/officeDocument/2006/relationships/image" Target="../media/image95.jpg"/><Relationship Id="rId20" Type="http://schemas.openxmlformats.org/officeDocument/2006/relationships/image" Target="../media/image69.jpg"/><Relationship Id="rId41" Type="http://schemas.openxmlformats.org/officeDocument/2006/relationships/image" Target="../media/image90.jpg"/></Relationships>
</file>

<file path=ppt/slides/_rels/slide24.xml.rels><?xml version="1.0" encoding="UTF-8" standalone="yes"?>
<Relationships xmlns="http://schemas.openxmlformats.org/package/2006/relationships"><Relationship Id="rId13" Type="http://schemas.openxmlformats.org/officeDocument/2006/relationships/image" Target="../media/image66.jpg"/><Relationship Id="rId18" Type="http://schemas.openxmlformats.org/officeDocument/2006/relationships/image" Target="../media/image70.jpg"/><Relationship Id="rId26" Type="http://schemas.openxmlformats.org/officeDocument/2006/relationships/image" Target="../media/image78.jpg"/><Relationship Id="rId39" Type="http://schemas.openxmlformats.org/officeDocument/2006/relationships/image" Target="../media/image106.jpg"/><Relationship Id="rId21" Type="http://schemas.openxmlformats.org/officeDocument/2006/relationships/image" Target="../media/image73.jpg"/><Relationship Id="rId34" Type="http://schemas.openxmlformats.org/officeDocument/2006/relationships/image" Target="../media/image101.jpg"/><Relationship Id="rId42" Type="http://schemas.openxmlformats.org/officeDocument/2006/relationships/image" Target="../media/image109.jpg"/><Relationship Id="rId47" Type="http://schemas.openxmlformats.org/officeDocument/2006/relationships/image" Target="../media/image51.jpg"/><Relationship Id="rId50" Type="http://schemas.openxmlformats.org/officeDocument/2006/relationships/image" Target="../media/image111.png"/><Relationship Id="rId7" Type="http://schemas.openxmlformats.org/officeDocument/2006/relationships/image" Target="../media/image60.jpg"/><Relationship Id="rId2" Type="http://schemas.openxmlformats.org/officeDocument/2006/relationships/image" Target="../media/image97.png"/><Relationship Id="rId16" Type="http://schemas.openxmlformats.org/officeDocument/2006/relationships/image" Target="../media/image99.png"/><Relationship Id="rId29" Type="http://schemas.openxmlformats.org/officeDocument/2006/relationships/image" Target="../media/image81.jpg"/><Relationship Id="rId11" Type="http://schemas.openxmlformats.org/officeDocument/2006/relationships/image" Target="../media/image64.jpg"/><Relationship Id="rId24" Type="http://schemas.openxmlformats.org/officeDocument/2006/relationships/image" Target="../media/image76.jpg"/><Relationship Id="rId32" Type="http://schemas.openxmlformats.org/officeDocument/2006/relationships/image" Target="../media/image84.jpg"/><Relationship Id="rId37" Type="http://schemas.openxmlformats.org/officeDocument/2006/relationships/image" Target="../media/image104.jpg"/><Relationship Id="rId40" Type="http://schemas.openxmlformats.org/officeDocument/2006/relationships/image" Target="../media/image107.png"/><Relationship Id="rId45" Type="http://schemas.openxmlformats.org/officeDocument/2006/relationships/image" Target="../media/image92.jpg"/><Relationship Id="rId5" Type="http://schemas.openxmlformats.org/officeDocument/2006/relationships/image" Target="../media/image58.jpg"/><Relationship Id="rId15" Type="http://schemas.openxmlformats.org/officeDocument/2006/relationships/image" Target="../media/image68.png"/><Relationship Id="rId23" Type="http://schemas.openxmlformats.org/officeDocument/2006/relationships/image" Target="../media/image75.jpg"/><Relationship Id="rId28" Type="http://schemas.openxmlformats.org/officeDocument/2006/relationships/image" Target="../media/image80.jpg"/><Relationship Id="rId36" Type="http://schemas.openxmlformats.org/officeDocument/2006/relationships/image" Target="../media/image103.jpg"/><Relationship Id="rId49" Type="http://schemas.openxmlformats.org/officeDocument/2006/relationships/image" Target="../media/image110.jpg"/><Relationship Id="rId10" Type="http://schemas.openxmlformats.org/officeDocument/2006/relationships/image" Target="../media/image63.jpg"/><Relationship Id="rId19" Type="http://schemas.openxmlformats.org/officeDocument/2006/relationships/image" Target="../media/image71.jpg"/><Relationship Id="rId31" Type="http://schemas.openxmlformats.org/officeDocument/2006/relationships/image" Target="../media/image83.jpg"/><Relationship Id="rId44" Type="http://schemas.openxmlformats.org/officeDocument/2006/relationships/image" Target="../media/image93.jpg"/><Relationship Id="rId4" Type="http://schemas.openxmlformats.org/officeDocument/2006/relationships/image" Target="../media/image57.jpg"/><Relationship Id="rId9" Type="http://schemas.openxmlformats.org/officeDocument/2006/relationships/image" Target="../media/image62.png"/><Relationship Id="rId14" Type="http://schemas.openxmlformats.org/officeDocument/2006/relationships/image" Target="../media/image67.jpg"/><Relationship Id="rId22" Type="http://schemas.openxmlformats.org/officeDocument/2006/relationships/image" Target="../media/image74.jpg"/><Relationship Id="rId27" Type="http://schemas.openxmlformats.org/officeDocument/2006/relationships/image" Target="../media/image79.png"/><Relationship Id="rId30" Type="http://schemas.openxmlformats.org/officeDocument/2006/relationships/image" Target="../media/image82.jpg"/><Relationship Id="rId35" Type="http://schemas.openxmlformats.org/officeDocument/2006/relationships/image" Target="../media/image102.jpg"/><Relationship Id="rId43" Type="http://schemas.openxmlformats.org/officeDocument/2006/relationships/image" Target="../media/image94.jpg"/><Relationship Id="rId48" Type="http://schemas.openxmlformats.org/officeDocument/2006/relationships/image" Target="../media/image95.jpg"/><Relationship Id="rId8" Type="http://schemas.openxmlformats.org/officeDocument/2006/relationships/image" Target="../media/image61.jpg"/><Relationship Id="rId3" Type="http://schemas.openxmlformats.org/officeDocument/2006/relationships/image" Target="../media/image98.jpg"/><Relationship Id="rId12" Type="http://schemas.openxmlformats.org/officeDocument/2006/relationships/image" Target="../media/image65.jpg"/><Relationship Id="rId17" Type="http://schemas.openxmlformats.org/officeDocument/2006/relationships/image" Target="../media/image69.jpg"/><Relationship Id="rId25" Type="http://schemas.openxmlformats.org/officeDocument/2006/relationships/image" Target="../media/image77.png"/><Relationship Id="rId33" Type="http://schemas.openxmlformats.org/officeDocument/2006/relationships/image" Target="../media/image100.jpg"/><Relationship Id="rId38" Type="http://schemas.openxmlformats.org/officeDocument/2006/relationships/image" Target="../media/image105.jpg"/><Relationship Id="rId46" Type="http://schemas.openxmlformats.org/officeDocument/2006/relationships/image" Target="../media/image91.jpg"/><Relationship Id="rId20" Type="http://schemas.openxmlformats.org/officeDocument/2006/relationships/image" Target="../media/image72.jpg"/><Relationship Id="rId41" Type="http://schemas.openxmlformats.org/officeDocument/2006/relationships/image" Target="../media/image108.jpg"/><Relationship Id="rId1" Type="http://schemas.openxmlformats.org/officeDocument/2006/relationships/slideLayout" Target="../slideLayouts/slideLayout2.xml"/><Relationship Id="rId6"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3.jpg"/><Relationship Id="rId7" Type="http://schemas.openxmlformats.org/officeDocument/2006/relationships/image" Target="../media/image117.jpg"/><Relationship Id="rId2" Type="http://schemas.openxmlformats.org/officeDocument/2006/relationships/image" Target="../media/image112.jpg"/><Relationship Id="rId1" Type="http://schemas.openxmlformats.org/officeDocument/2006/relationships/slideLayout" Target="../slideLayouts/slideLayout2.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 Id="rId9" Type="http://schemas.openxmlformats.org/officeDocument/2006/relationships/image" Target="../media/image119.jpg"/></Relationships>
</file>

<file path=ppt/slides/_rels/slide26.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 Id="rId5" Type="http://schemas.openxmlformats.org/officeDocument/2006/relationships/image" Target="../media/image123.jpg"/><Relationship Id="rId4" Type="http://schemas.openxmlformats.org/officeDocument/2006/relationships/image" Target="../media/image122.jpg"/></Relationships>
</file>

<file path=ppt/slides/_rels/slide2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jpg"/><Relationship Id="rId3" Type="http://schemas.openxmlformats.org/officeDocument/2006/relationships/image" Target="../media/image125.jpg"/><Relationship Id="rId7" Type="http://schemas.openxmlformats.org/officeDocument/2006/relationships/image" Target="../media/image129.jpg"/><Relationship Id="rId12" Type="http://schemas.openxmlformats.org/officeDocument/2006/relationships/image" Target="../media/image134.png"/><Relationship Id="rId17" Type="http://schemas.openxmlformats.org/officeDocument/2006/relationships/image" Target="../media/image139.jpg"/><Relationship Id="rId2" Type="http://schemas.openxmlformats.org/officeDocument/2006/relationships/image" Target="../media/image124.png"/><Relationship Id="rId16"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jpg"/><Relationship Id="rId5" Type="http://schemas.openxmlformats.org/officeDocument/2006/relationships/image" Target="../media/image127.jpg"/><Relationship Id="rId15" Type="http://schemas.openxmlformats.org/officeDocument/2006/relationships/image" Target="../media/image137.jp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jpg"/><Relationship Id="rId14" Type="http://schemas.openxmlformats.org/officeDocument/2006/relationships/image" Target="../media/image136.png"/></Relationships>
</file>

<file path=ppt/slides/_rels/slide28.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49.jpg"/><Relationship Id="rId13" Type="http://schemas.openxmlformats.org/officeDocument/2006/relationships/image" Target="../media/image96.jpg"/><Relationship Id="rId3" Type="http://schemas.openxmlformats.org/officeDocument/2006/relationships/image" Target="../media/image144.png"/><Relationship Id="rId7" Type="http://schemas.openxmlformats.org/officeDocument/2006/relationships/image" Target="../media/image148.jpg"/><Relationship Id="rId12" Type="http://schemas.openxmlformats.org/officeDocument/2006/relationships/image" Target="../media/image153.jpg"/><Relationship Id="rId2" Type="http://schemas.openxmlformats.org/officeDocument/2006/relationships/image" Target="../media/image143.jpg"/><Relationship Id="rId1" Type="http://schemas.openxmlformats.org/officeDocument/2006/relationships/slideLayout" Target="../slideLayouts/slideLayout2.xml"/><Relationship Id="rId6" Type="http://schemas.openxmlformats.org/officeDocument/2006/relationships/image" Target="../media/image147.jpg"/><Relationship Id="rId11" Type="http://schemas.openxmlformats.org/officeDocument/2006/relationships/image" Target="../media/image152.jpg"/><Relationship Id="rId5" Type="http://schemas.openxmlformats.org/officeDocument/2006/relationships/image" Target="../media/image146.jpg"/><Relationship Id="rId15" Type="http://schemas.openxmlformats.org/officeDocument/2006/relationships/image" Target="../media/image155.jpg"/><Relationship Id="rId10" Type="http://schemas.openxmlformats.org/officeDocument/2006/relationships/image" Target="../media/image151.jpg"/><Relationship Id="rId4" Type="http://schemas.openxmlformats.org/officeDocument/2006/relationships/image" Target="../media/image145.jpg"/><Relationship Id="rId9" Type="http://schemas.openxmlformats.org/officeDocument/2006/relationships/image" Target="../media/image150.jpg"/><Relationship Id="rId14" Type="http://schemas.openxmlformats.org/officeDocument/2006/relationships/image" Target="../media/image15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2.xml"/><Relationship Id="rId6" Type="http://schemas.openxmlformats.org/officeDocument/2006/relationships/image" Target="../media/image160.jpg"/><Relationship Id="rId5" Type="http://schemas.openxmlformats.org/officeDocument/2006/relationships/image" Target="../media/image159.png"/><Relationship Id="rId4" Type="http://schemas.openxmlformats.org/officeDocument/2006/relationships/image" Target="../media/image158.jpg"/></Relationships>
</file>

<file path=ppt/slides/_rels/slide34.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g"/><Relationship Id="rId1" Type="http://schemas.openxmlformats.org/officeDocument/2006/relationships/slideLayout" Target="../slideLayouts/slideLayout2.xml"/><Relationship Id="rId5" Type="http://schemas.openxmlformats.org/officeDocument/2006/relationships/image" Target="../media/image168.jpg"/><Relationship Id="rId4" Type="http://schemas.openxmlformats.org/officeDocument/2006/relationships/image" Target="../media/image167.jpg"/></Relationships>
</file>

<file path=ppt/slides/_rels/slide37.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7.jp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jpg"/></Relationships>
</file>

<file path=ppt/slides/_rels/slide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g"/><Relationship Id="rId1" Type="http://schemas.openxmlformats.org/officeDocument/2006/relationships/slideLayout" Target="../slideLayouts/slideLayout2.xml"/><Relationship Id="rId6" Type="http://schemas.openxmlformats.org/officeDocument/2006/relationships/image" Target="../media/image171.jpg"/><Relationship Id="rId5" Type="http://schemas.openxmlformats.org/officeDocument/2006/relationships/image" Target="../media/image167.jpg"/><Relationship Id="rId4" Type="http://schemas.openxmlformats.org/officeDocument/2006/relationships/image" Target="../media/image170.jpg"/></Relationships>
</file>

<file path=ppt/slides/_rels/slide39.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67.jp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75.jpg"/><Relationship Id="rId1" Type="http://schemas.openxmlformats.org/officeDocument/2006/relationships/slideLayout" Target="../slideLayouts/slideLayout4.xml"/><Relationship Id="rId5" Type="http://schemas.openxmlformats.org/officeDocument/2006/relationships/image" Target="../media/image167.jpg"/><Relationship Id="rId4" Type="http://schemas.openxmlformats.org/officeDocument/2006/relationships/image" Target="../media/image177.png"/></Relationships>
</file>

<file path=ppt/slides/_rels/slide4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jpg"/><Relationship Id="rId1" Type="http://schemas.openxmlformats.org/officeDocument/2006/relationships/slideLayout" Target="../slideLayouts/slideLayout2.xml"/><Relationship Id="rId4" Type="http://schemas.openxmlformats.org/officeDocument/2006/relationships/image" Target="../media/image180.jpg"/></Relationships>
</file>

<file path=ppt/slides/_rels/slide42.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jpg"/><Relationship Id="rId2" Type="http://schemas.openxmlformats.org/officeDocument/2006/relationships/image" Target="../media/image181.jp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jp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jpg"/></Relationships>
</file>

<file path=ppt/slides/_rels/slide43.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image" Target="../media/image195.pn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8.jpg"/><Relationship Id="rId2" Type="http://schemas.openxmlformats.org/officeDocument/2006/relationships/image" Target="../media/image181.jpg"/><Relationship Id="rId16" Type="http://schemas.openxmlformats.org/officeDocument/2006/relationships/image" Target="../media/image207.jpg"/><Relationship Id="rId1" Type="http://schemas.openxmlformats.org/officeDocument/2006/relationships/slideLayout" Target="../slideLayouts/slideLayout2.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191.jp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s>
</file>

<file path=ppt/slides/_rels/slide44.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png"/><Relationship Id="rId18" Type="http://schemas.openxmlformats.org/officeDocument/2006/relationships/image" Target="../media/image212.jpg"/><Relationship Id="rId3" Type="http://schemas.openxmlformats.org/officeDocument/2006/relationships/image" Target="../media/image181.jpg"/><Relationship Id="rId7" Type="http://schemas.openxmlformats.org/officeDocument/2006/relationships/image" Target="../media/image198.png"/><Relationship Id="rId12" Type="http://schemas.openxmlformats.org/officeDocument/2006/relationships/image" Target="../media/image203.png"/><Relationship Id="rId17" Type="http://schemas.openxmlformats.org/officeDocument/2006/relationships/image" Target="../media/image211.png"/><Relationship Id="rId2" Type="http://schemas.openxmlformats.org/officeDocument/2006/relationships/image" Target="../media/image209.jpg"/><Relationship Id="rId16" Type="http://schemas.openxmlformats.org/officeDocument/2006/relationships/image" Target="../media/image210.jp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5" Type="http://schemas.openxmlformats.org/officeDocument/2006/relationships/image" Target="../media/image206.png"/><Relationship Id="rId10" Type="http://schemas.openxmlformats.org/officeDocument/2006/relationships/image" Target="../media/image201.png"/><Relationship Id="rId19" Type="http://schemas.openxmlformats.org/officeDocument/2006/relationships/image" Target="../media/image213.jpg"/><Relationship Id="rId4" Type="http://schemas.openxmlformats.org/officeDocument/2006/relationships/image" Target="../media/image195.png"/><Relationship Id="rId9" Type="http://schemas.openxmlformats.org/officeDocument/2006/relationships/image" Target="../media/image200.png"/><Relationship Id="rId14" Type="http://schemas.openxmlformats.org/officeDocument/2006/relationships/image" Target="../media/image205.png"/></Relationships>
</file>

<file path=ppt/slides/_rels/slide45.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image" Target="../media/image214.jpg"/><Relationship Id="rId1" Type="http://schemas.openxmlformats.org/officeDocument/2006/relationships/slideLayout" Target="../slideLayouts/slideLayout2.xml"/><Relationship Id="rId6" Type="http://schemas.openxmlformats.org/officeDocument/2006/relationships/image" Target="../media/image218.jpg"/><Relationship Id="rId5" Type="http://schemas.openxmlformats.org/officeDocument/2006/relationships/image" Target="../media/image217.jpg"/><Relationship Id="rId4" Type="http://schemas.openxmlformats.org/officeDocument/2006/relationships/image" Target="../media/image216.jpg"/></Relationships>
</file>

<file path=ppt/slides/_rels/slide46.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122.jpg"/><Relationship Id="rId1" Type="http://schemas.openxmlformats.org/officeDocument/2006/relationships/slideLayout" Target="../slideLayouts/slideLayout2.xml"/><Relationship Id="rId4" Type="http://schemas.openxmlformats.org/officeDocument/2006/relationships/image" Target="../media/image220.jpg"/></Relationships>
</file>

<file path=ppt/slides/_rels/slide47.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jpg"/><Relationship Id="rId1" Type="http://schemas.openxmlformats.org/officeDocument/2006/relationships/slideLayout" Target="../slideLayouts/slideLayout1.xml"/><Relationship Id="rId4" Type="http://schemas.openxmlformats.org/officeDocument/2006/relationships/image" Target="../media/image120.jpg"/></Relationships>
</file>

<file path=ppt/slides/_rels/slide48.xml.rels><?xml version="1.0" encoding="UTF-8" standalone="yes"?>
<Relationships xmlns="http://schemas.openxmlformats.org/package/2006/relationships"><Relationship Id="rId13" Type="http://schemas.openxmlformats.org/officeDocument/2006/relationships/image" Target="../media/image67.jpg"/><Relationship Id="rId18" Type="http://schemas.openxmlformats.org/officeDocument/2006/relationships/image" Target="../media/image71.jpg"/><Relationship Id="rId26" Type="http://schemas.openxmlformats.org/officeDocument/2006/relationships/image" Target="../media/image79.png"/><Relationship Id="rId39" Type="http://schemas.openxmlformats.org/officeDocument/2006/relationships/image" Target="../media/image107.png"/><Relationship Id="rId21" Type="http://schemas.openxmlformats.org/officeDocument/2006/relationships/image" Target="../media/image74.jpg"/><Relationship Id="rId34" Type="http://schemas.openxmlformats.org/officeDocument/2006/relationships/image" Target="../media/image102.jpg"/><Relationship Id="rId42" Type="http://schemas.openxmlformats.org/officeDocument/2006/relationships/image" Target="../media/image94.jpg"/><Relationship Id="rId47" Type="http://schemas.openxmlformats.org/officeDocument/2006/relationships/image" Target="../media/image95.jpg"/><Relationship Id="rId50" Type="http://schemas.openxmlformats.org/officeDocument/2006/relationships/image" Target="../media/image111.png"/><Relationship Id="rId7" Type="http://schemas.openxmlformats.org/officeDocument/2006/relationships/image" Target="../media/image61.jpg"/><Relationship Id="rId2" Type="http://schemas.openxmlformats.org/officeDocument/2006/relationships/image" Target="../media/image223.jpg"/><Relationship Id="rId16" Type="http://schemas.openxmlformats.org/officeDocument/2006/relationships/image" Target="../media/image69.jpg"/><Relationship Id="rId29" Type="http://schemas.openxmlformats.org/officeDocument/2006/relationships/image" Target="../media/image82.jpg"/><Relationship Id="rId11" Type="http://schemas.openxmlformats.org/officeDocument/2006/relationships/image" Target="../media/image65.jpg"/><Relationship Id="rId24" Type="http://schemas.openxmlformats.org/officeDocument/2006/relationships/image" Target="../media/image77.png"/><Relationship Id="rId32" Type="http://schemas.openxmlformats.org/officeDocument/2006/relationships/image" Target="../media/image100.jpg"/><Relationship Id="rId37" Type="http://schemas.openxmlformats.org/officeDocument/2006/relationships/image" Target="../media/image105.jpg"/><Relationship Id="rId40" Type="http://schemas.openxmlformats.org/officeDocument/2006/relationships/image" Target="../media/image108.jpg"/><Relationship Id="rId45" Type="http://schemas.openxmlformats.org/officeDocument/2006/relationships/image" Target="../media/image91.jpg"/><Relationship Id="rId5" Type="http://schemas.openxmlformats.org/officeDocument/2006/relationships/image" Target="../media/image59.png"/><Relationship Id="rId15" Type="http://schemas.openxmlformats.org/officeDocument/2006/relationships/image" Target="../media/image99.png"/><Relationship Id="rId23" Type="http://schemas.openxmlformats.org/officeDocument/2006/relationships/image" Target="../media/image76.jpg"/><Relationship Id="rId28" Type="http://schemas.openxmlformats.org/officeDocument/2006/relationships/image" Target="../media/image81.jpg"/><Relationship Id="rId36" Type="http://schemas.openxmlformats.org/officeDocument/2006/relationships/image" Target="../media/image104.jpg"/><Relationship Id="rId49" Type="http://schemas.openxmlformats.org/officeDocument/2006/relationships/image" Target="../media/image224.jpg"/><Relationship Id="rId10" Type="http://schemas.openxmlformats.org/officeDocument/2006/relationships/image" Target="../media/image64.jpg"/><Relationship Id="rId19" Type="http://schemas.openxmlformats.org/officeDocument/2006/relationships/image" Target="../media/image72.jpg"/><Relationship Id="rId31" Type="http://schemas.openxmlformats.org/officeDocument/2006/relationships/image" Target="../media/image84.jpg"/><Relationship Id="rId44" Type="http://schemas.openxmlformats.org/officeDocument/2006/relationships/image" Target="../media/image92.jpg"/><Relationship Id="rId4" Type="http://schemas.openxmlformats.org/officeDocument/2006/relationships/image" Target="../media/image58.jpg"/><Relationship Id="rId9" Type="http://schemas.openxmlformats.org/officeDocument/2006/relationships/image" Target="../media/image63.jpg"/><Relationship Id="rId14" Type="http://schemas.openxmlformats.org/officeDocument/2006/relationships/image" Target="../media/image68.png"/><Relationship Id="rId22" Type="http://schemas.openxmlformats.org/officeDocument/2006/relationships/image" Target="../media/image75.jpg"/><Relationship Id="rId27" Type="http://schemas.openxmlformats.org/officeDocument/2006/relationships/image" Target="../media/image80.jpg"/><Relationship Id="rId30" Type="http://schemas.openxmlformats.org/officeDocument/2006/relationships/image" Target="../media/image83.jpg"/><Relationship Id="rId35" Type="http://schemas.openxmlformats.org/officeDocument/2006/relationships/image" Target="../media/image103.jpg"/><Relationship Id="rId43" Type="http://schemas.openxmlformats.org/officeDocument/2006/relationships/image" Target="../media/image93.jpg"/><Relationship Id="rId48" Type="http://schemas.openxmlformats.org/officeDocument/2006/relationships/image" Target="../media/image97.png"/><Relationship Id="rId8" Type="http://schemas.openxmlformats.org/officeDocument/2006/relationships/image" Target="../media/image62.png"/><Relationship Id="rId3" Type="http://schemas.openxmlformats.org/officeDocument/2006/relationships/image" Target="../media/image57.jpg"/><Relationship Id="rId12" Type="http://schemas.openxmlformats.org/officeDocument/2006/relationships/image" Target="../media/image66.jpg"/><Relationship Id="rId17" Type="http://schemas.openxmlformats.org/officeDocument/2006/relationships/image" Target="../media/image70.jpg"/><Relationship Id="rId25" Type="http://schemas.openxmlformats.org/officeDocument/2006/relationships/image" Target="../media/image78.jpg"/><Relationship Id="rId33" Type="http://schemas.openxmlformats.org/officeDocument/2006/relationships/image" Target="../media/image101.jpg"/><Relationship Id="rId38" Type="http://schemas.openxmlformats.org/officeDocument/2006/relationships/image" Target="../media/image106.jpg"/><Relationship Id="rId46" Type="http://schemas.openxmlformats.org/officeDocument/2006/relationships/image" Target="../media/image51.jpg"/><Relationship Id="rId20" Type="http://schemas.openxmlformats.org/officeDocument/2006/relationships/image" Target="../media/image73.jpg"/><Relationship Id="rId41" Type="http://schemas.openxmlformats.org/officeDocument/2006/relationships/image" Target="../media/image109.jpg"/><Relationship Id="rId1" Type="http://schemas.openxmlformats.org/officeDocument/2006/relationships/slideLayout" Target="../slideLayouts/slideLayout2.xml"/><Relationship Id="rId6" Type="http://schemas.openxmlformats.org/officeDocument/2006/relationships/image" Target="../media/image60.jpg"/></Relationships>
</file>

<file path=ppt/slides/_rels/slide49.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png"/><Relationship Id="rId18" Type="http://schemas.openxmlformats.org/officeDocument/2006/relationships/image" Target="../media/image241.jpg"/><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5.png"/><Relationship Id="rId17" Type="http://schemas.openxmlformats.org/officeDocument/2006/relationships/image" Target="../media/image240.png"/><Relationship Id="rId2" Type="http://schemas.openxmlformats.org/officeDocument/2006/relationships/image" Target="../media/image225.png"/><Relationship Id="rId16"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image" Target="../media/image238.png"/><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7.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3" Type="http://schemas.openxmlformats.org/officeDocument/2006/relationships/image" Target="../media/image253.png"/><Relationship Id="rId18" Type="http://schemas.openxmlformats.org/officeDocument/2006/relationships/image" Target="../media/image258.png"/><Relationship Id="rId26" Type="http://schemas.openxmlformats.org/officeDocument/2006/relationships/image" Target="../media/image266.png"/><Relationship Id="rId3" Type="http://schemas.openxmlformats.org/officeDocument/2006/relationships/image" Target="../media/image243.png"/><Relationship Id="rId21" Type="http://schemas.openxmlformats.org/officeDocument/2006/relationships/image" Target="../media/image261.png"/><Relationship Id="rId34" Type="http://schemas.openxmlformats.org/officeDocument/2006/relationships/image" Target="../media/image268.png"/><Relationship Id="rId7" Type="http://schemas.openxmlformats.org/officeDocument/2006/relationships/image" Target="../media/image247.png"/><Relationship Id="rId12" Type="http://schemas.openxmlformats.org/officeDocument/2006/relationships/image" Target="../media/image252.png"/><Relationship Id="rId17" Type="http://schemas.openxmlformats.org/officeDocument/2006/relationships/image" Target="../media/image257.png"/><Relationship Id="rId25" Type="http://schemas.openxmlformats.org/officeDocument/2006/relationships/image" Target="../media/image265.png"/><Relationship Id="rId33" Type="http://schemas.openxmlformats.org/officeDocument/2006/relationships/image" Target="../media/image236.png"/><Relationship Id="rId2" Type="http://schemas.openxmlformats.org/officeDocument/2006/relationships/image" Target="../media/image242.png"/><Relationship Id="rId16" Type="http://schemas.openxmlformats.org/officeDocument/2006/relationships/image" Target="../media/image256.png"/><Relationship Id="rId20" Type="http://schemas.openxmlformats.org/officeDocument/2006/relationships/image" Target="../media/image260.png"/><Relationship Id="rId29"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image" Target="../media/image251.png"/><Relationship Id="rId24" Type="http://schemas.openxmlformats.org/officeDocument/2006/relationships/image" Target="../media/image264.png"/><Relationship Id="rId32" Type="http://schemas.openxmlformats.org/officeDocument/2006/relationships/image" Target="../media/image235.png"/><Relationship Id="rId5" Type="http://schemas.openxmlformats.org/officeDocument/2006/relationships/image" Target="../media/image245.png"/><Relationship Id="rId15" Type="http://schemas.openxmlformats.org/officeDocument/2006/relationships/image" Target="../media/image255.png"/><Relationship Id="rId23" Type="http://schemas.openxmlformats.org/officeDocument/2006/relationships/image" Target="../media/image263.png"/><Relationship Id="rId28" Type="http://schemas.openxmlformats.org/officeDocument/2006/relationships/image" Target="../media/image231.png"/><Relationship Id="rId36" Type="http://schemas.openxmlformats.org/officeDocument/2006/relationships/image" Target="../media/image269.png"/><Relationship Id="rId10" Type="http://schemas.openxmlformats.org/officeDocument/2006/relationships/image" Target="../media/image250.png"/><Relationship Id="rId19" Type="http://schemas.openxmlformats.org/officeDocument/2006/relationships/image" Target="../media/image259.png"/><Relationship Id="rId31" Type="http://schemas.openxmlformats.org/officeDocument/2006/relationships/image" Target="../media/image234.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4.png"/><Relationship Id="rId22" Type="http://schemas.openxmlformats.org/officeDocument/2006/relationships/image" Target="../media/image262.png"/><Relationship Id="rId27" Type="http://schemas.openxmlformats.org/officeDocument/2006/relationships/image" Target="../media/image267.png"/><Relationship Id="rId30" Type="http://schemas.openxmlformats.org/officeDocument/2006/relationships/image" Target="../media/image237.png"/><Relationship Id="rId35" Type="http://schemas.openxmlformats.org/officeDocument/2006/relationships/image" Target="../media/image239.png"/><Relationship Id="rId8" Type="http://schemas.openxmlformats.org/officeDocument/2006/relationships/image" Target="../media/image248.png"/></Relationships>
</file>

<file path=ppt/slides/_rels/slide51.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279.jpg"/><Relationship Id="rId3" Type="http://schemas.openxmlformats.org/officeDocument/2006/relationships/image" Target="../media/image274.jpg"/><Relationship Id="rId7" Type="http://schemas.openxmlformats.org/officeDocument/2006/relationships/image" Target="../media/image276.jpg"/><Relationship Id="rId12" Type="http://schemas.openxmlformats.org/officeDocument/2006/relationships/image" Target="../media/image134.png"/><Relationship Id="rId17" Type="http://schemas.openxmlformats.org/officeDocument/2006/relationships/image" Target="../media/image282.jpg"/><Relationship Id="rId2" Type="http://schemas.openxmlformats.org/officeDocument/2006/relationships/image" Target="../media/image273.png"/><Relationship Id="rId16"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278.jpg"/><Relationship Id="rId5" Type="http://schemas.openxmlformats.org/officeDocument/2006/relationships/image" Target="../media/image275.jpg"/><Relationship Id="rId15" Type="http://schemas.openxmlformats.org/officeDocument/2006/relationships/image" Target="../media/image281.jp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277.jpg"/><Relationship Id="rId14" Type="http://schemas.openxmlformats.org/officeDocument/2006/relationships/image" Target="../media/image2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4.jpg"/><Relationship Id="rId2" Type="http://schemas.openxmlformats.org/officeDocument/2006/relationships/image" Target="../media/image28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87.jpg"/><Relationship Id="rId2" Type="http://schemas.openxmlformats.org/officeDocument/2006/relationships/image" Target="../media/image286.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288.jpg"/><Relationship Id="rId1" Type="http://schemas.openxmlformats.org/officeDocument/2006/relationships/slideLayout" Target="../slideLayouts/slideLayout2.xml"/><Relationship Id="rId4" Type="http://schemas.openxmlformats.org/officeDocument/2006/relationships/image" Target="../media/image290.jpg"/></Relationships>
</file>

<file path=ppt/slides/_rels/slide62.xml.rels><?xml version="1.0" encoding="UTF-8" standalone="yes"?>
<Relationships xmlns="http://schemas.openxmlformats.org/package/2006/relationships"><Relationship Id="rId3" Type="http://schemas.openxmlformats.org/officeDocument/2006/relationships/image" Target="../media/image292.jpg"/><Relationship Id="rId2" Type="http://schemas.openxmlformats.org/officeDocument/2006/relationships/image" Target="../media/image291.png"/><Relationship Id="rId1" Type="http://schemas.openxmlformats.org/officeDocument/2006/relationships/slideLayout" Target="../slideLayouts/slideLayout2.xml"/><Relationship Id="rId5" Type="http://schemas.openxmlformats.org/officeDocument/2006/relationships/image" Target="../media/image294.jpg"/><Relationship Id="rId4" Type="http://schemas.openxmlformats.org/officeDocument/2006/relationships/image" Target="../media/image29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image" Target="../media/image295.jpg"/><Relationship Id="rId1" Type="http://schemas.openxmlformats.org/officeDocument/2006/relationships/slideLayout" Target="../slideLayouts/slideLayout2.xml"/><Relationship Id="rId5" Type="http://schemas.openxmlformats.org/officeDocument/2006/relationships/hyperlink" Target="http://www.enocean.com/fileadmin/redaktion/pdf/" TargetMode="External"/><Relationship Id="rId4" Type="http://schemas.openxmlformats.org/officeDocument/2006/relationships/image" Target="../media/image297.jpg"/></Relationships>
</file>

<file path=ppt/slides/_rels/slide65.xml.rels><?xml version="1.0" encoding="UTF-8" standalone="yes"?>
<Relationships xmlns="http://schemas.openxmlformats.org/package/2006/relationships"><Relationship Id="rId2" Type="http://schemas.openxmlformats.org/officeDocument/2006/relationships/image" Target="../media/image298.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1.jpg"/><Relationship Id="rId2" Type="http://schemas.openxmlformats.org/officeDocument/2006/relationships/image" Target="../media/image300.jpg"/><Relationship Id="rId1" Type="http://schemas.openxmlformats.org/officeDocument/2006/relationships/slideLayout" Target="../slideLayouts/slideLayout2.xml"/><Relationship Id="rId4" Type="http://schemas.openxmlformats.org/officeDocument/2006/relationships/image" Target="../media/image302.jpg"/></Relationships>
</file>

<file path=ppt/slides/_rels/slide68.xml.rels><?xml version="1.0" encoding="UTF-8" standalone="yes"?>
<Relationships xmlns="http://schemas.openxmlformats.org/package/2006/relationships"><Relationship Id="rId3" Type="http://schemas.openxmlformats.org/officeDocument/2006/relationships/image" Target="../media/image301.jpg"/><Relationship Id="rId7" Type="http://schemas.openxmlformats.org/officeDocument/2006/relationships/image" Target="../media/image305.png"/><Relationship Id="rId2" Type="http://schemas.openxmlformats.org/officeDocument/2006/relationships/image" Target="../media/image300.jpg"/><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jpg"/></Relationships>
</file>

<file path=ppt/slides/_rels/slide69.xml.rels><?xml version="1.0" encoding="UTF-8" standalone="yes"?>
<Relationships xmlns="http://schemas.openxmlformats.org/package/2006/relationships"><Relationship Id="rId3" Type="http://schemas.openxmlformats.org/officeDocument/2006/relationships/image" Target="../media/image306.jp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7.jpg"/><Relationship Id="rId2" Type="http://schemas.openxmlformats.org/officeDocument/2006/relationships/hyperlink" Target="http://www.enocean-alliance.org/en/wheretobuy/" TargetMode="Externa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72.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hyperlink" Target="http://www.enocean-alliance.org/en/products/" TargetMode="Externa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309.jpg"/><Relationship Id="rId2" Type="http://schemas.openxmlformats.org/officeDocument/2006/relationships/hyperlink" Target="http://www.enocean-alliance.org/en/solutionfinder/"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10.jpg"/><Relationship Id="rId2" Type="http://schemas.openxmlformats.org/officeDocument/2006/relationships/hyperlink" Target="http://www.enocean-alliance.org/en/wheretobuy/" TargetMode="Externa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311.jpg"/><Relationship Id="rId2" Type="http://schemas.openxmlformats.org/officeDocument/2006/relationships/hyperlink" Target="http://www.enocean-alliance.org/en/references/" TargetMode="Externa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hyperlink" Target="http://www.linkedin.com/groups?mostPopular&amp;amp;gid=3578554" TargetMode="External"/><Relationship Id="rId3" Type="http://schemas.openxmlformats.org/officeDocument/2006/relationships/hyperlink" Target="http://www.enocean-alliance.org/en/downloads/" TargetMode="External"/><Relationship Id="rId7" Type="http://schemas.openxmlformats.org/officeDocument/2006/relationships/hyperlink" Target="http://www.facebook.com/pages/EnOcean-Alliance/109269292485427" TargetMode="External"/><Relationship Id="rId2" Type="http://schemas.openxmlformats.org/officeDocument/2006/relationships/hyperlink" Target="http://www.enocean.com/fileadmin/redaktion/pdf/app_notes/AN001_RANGE_PL" TargetMode="External"/><Relationship Id="rId1" Type="http://schemas.openxmlformats.org/officeDocument/2006/relationships/slideLayout" Target="../slideLayouts/slideLayout2.xml"/><Relationship Id="rId6" Type="http://schemas.openxmlformats.org/officeDocument/2006/relationships/hyperlink" Target="http://twitter.com/enoceanalliance" TargetMode="External"/><Relationship Id="rId5" Type="http://schemas.openxmlformats.org/officeDocument/2006/relationships/hyperlink" Target="http://www.youtube.com/user/EnOcean" TargetMode="External"/><Relationship Id="rId4" Type="http://schemas.openxmlformats.org/officeDocument/2006/relationships/hyperlink" Target="http://www.enocean-alliance.org/en/white_papers/"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mailto:info@enocean-alliance.org" TargetMode="External"/><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313.jpg"/><Relationship Id="rId5" Type="http://schemas.openxmlformats.org/officeDocument/2006/relationships/image" Target="../media/image312.jpg"/><Relationship Id="rId4" Type="http://schemas.openxmlformats.org/officeDocument/2006/relationships/hyperlink" Target="http://www.enocean-alliance.org/"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8600" y="228676"/>
            <a:ext cx="8686736" cy="6400724"/>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339746" y="3757612"/>
            <a:ext cx="6042660" cy="1063625"/>
          </a:xfrm>
          <a:prstGeom prst="rect">
            <a:avLst/>
          </a:prstGeom>
          <a:solidFill>
            <a:srgbClr val="97C00E"/>
          </a:solidFill>
        </p:spPr>
        <p:txBody>
          <a:bodyPr vert="horz" wrap="square" lIns="0" tIns="5715" rIns="0" bIns="0" rtlCol="0">
            <a:spAutoFit/>
          </a:bodyPr>
          <a:lstStyle/>
          <a:p>
            <a:pPr marL="250825" marR="2210435">
              <a:lnSpc>
                <a:spcPts val="1920"/>
              </a:lnSpc>
              <a:spcBef>
                <a:spcPts val="45"/>
              </a:spcBef>
            </a:pPr>
            <a:r>
              <a:rPr sz="1600" b="1" i="1" spc="-5" dirty="0">
                <a:solidFill>
                  <a:srgbClr val="032B5F"/>
                </a:solidFill>
                <a:latin typeface="Verdana"/>
                <a:cs typeface="Verdana"/>
              </a:rPr>
              <a:t>EnOcean </a:t>
            </a:r>
            <a:r>
              <a:rPr sz="1600" b="1" i="1" spc="-10" dirty="0">
                <a:solidFill>
                  <a:srgbClr val="032B5F"/>
                </a:solidFill>
                <a:latin typeface="Verdana"/>
                <a:cs typeface="Verdana"/>
              </a:rPr>
              <a:t>technology for  intelligent </a:t>
            </a:r>
            <a:r>
              <a:rPr sz="1600" b="1" i="1" spc="-5" dirty="0">
                <a:solidFill>
                  <a:srgbClr val="032B5F"/>
                </a:solidFill>
                <a:latin typeface="Verdana"/>
                <a:cs typeface="Verdana"/>
              </a:rPr>
              <a:t>and </a:t>
            </a:r>
            <a:r>
              <a:rPr sz="1600" b="1" i="1" spc="-10" dirty="0">
                <a:solidFill>
                  <a:srgbClr val="032B5F"/>
                </a:solidFill>
                <a:latin typeface="Verdana"/>
                <a:cs typeface="Verdana"/>
              </a:rPr>
              <a:t>green</a:t>
            </a:r>
            <a:r>
              <a:rPr sz="1600" b="1" i="1" spc="80" dirty="0">
                <a:solidFill>
                  <a:srgbClr val="032B5F"/>
                </a:solidFill>
                <a:latin typeface="Verdana"/>
                <a:cs typeface="Verdana"/>
              </a:rPr>
              <a:t> </a:t>
            </a:r>
            <a:r>
              <a:rPr sz="1600" b="1" i="1" spc="-5" dirty="0">
                <a:solidFill>
                  <a:srgbClr val="032B5F"/>
                </a:solidFill>
                <a:latin typeface="Verdana"/>
                <a:cs typeface="Verdana"/>
              </a:rPr>
              <a:t>buildings</a:t>
            </a:r>
            <a:r>
              <a:rPr sz="1600" spc="-5" dirty="0">
                <a:solidFill>
                  <a:srgbClr val="032B5F"/>
                </a:solidFill>
                <a:latin typeface="Verdana"/>
                <a:cs typeface="Verdana"/>
              </a:rPr>
              <a:t>.</a:t>
            </a:r>
            <a:endParaRPr sz="1600">
              <a:latin typeface="Verdana"/>
              <a:cs typeface="Verdana"/>
            </a:endParaRPr>
          </a:p>
        </p:txBody>
      </p:sp>
      <p:sp>
        <p:nvSpPr>
          <p:cNvPr id="4" name="object 4"/>
          <p:cNvSpPr txBox="1"/>
          <p:nvPr/>
        </p:nvSpPr>
        <p:spPr>
          <a:xfrm>
            <a:off x="2590800" y="4932362"/>
            <a:ext cx="1371600" cy="304800"/>
          </a:xfrm>
          <a:prstGeom prst="rect">
            <a:avLst/>
          </a:prstGeom>
          <a:solidFill>
            <a:srgbClr val="97C00E"/>
          </a:solidFill>
        </p:spPr>
        <p:txBody>
          <a:bodyPr vert="horz" wrap="square" lIns="0" tIns="10795" rIns="0" bIns="0" rtlCol="0">
            <a:spAutoFit/>
          </a:bodyPr>
          <a:lstStyle/>
          <a:p>
            <a:pPr>
              <a:lnSpc>
                <a:spcPct val="100000"/>
              </a:lnSpc>
              <a:spcBef>
                <a:spcPts val="85"/>
              </a:spcBef>
            </a:pPr>
            <a:r>
              <a:rPr sz="1100" spc="-5" dirty="0">
                <a:solidFill>
                  <a:srgbClr val="FFFFFF"/>
                </a:solidFill>
                <a:latin typeface="Verdana"/>
                <a:cs typeface="Verdana"/>
              </a:rPr>
              <a:t>Author</a:t>
            </a:r>
            <a:endParaRPr sz="110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6557" y="1744029"/>
            <a:ext cx="5774106" cy="363363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The solution: EnOcean</a:t>
            </a:r>
            <a:r>
              <a:rPr spc="15" dirty="0"/>
              <a:t> </a:t>
            </a:r>
            <a:r>
              <a:rPr spc="-5" dirty="0"/>
              <a:t>standard</a:t>
            </a: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10</a:t>
            </a:fld>
            <a:endParaRPr sz="800">
              <a:latin typeface="Verdana"/>
              <a:cs typeface="Verdana"/>
            </a:endParaRPr>
          </a:p>
        </p:txBody>
      </p:sp>
      <p:sp>
        <p:nvSpPr>
          <p:cNvPr id="5" name="object 5"/>
          <p:cNvSpPr txBox="1"/>
          <p:nvPr/>
        </p:nvSpPr>
        <p:spPr>
          <a:xfrm>
            <a:off x="4559300" y="1675320"/>
            <a:ext cx="3697604" cy="4636770"/>
          </a:xfrm>
          <a:prstGeom prst="rect">
            <a:avLst/>
          </a:prstGeom>
        </p:spPr>
        <p:txBody>
          <a:bodyPr vert="horz" wrap="square" lIns="0" tIns="24130" rIns="0" bIns="0" rtlCol="0">
            <a:spAutoFit/>
          </a:bodyPr>
          <a:lstStyle/>
          <a:p>
            <a:pPr marL="217804" marR="5080">
              <a:lnSpc>
                <a:spcPct val="95800"/>
              </a:lnSpc>
              <a:spcBef>
                <a:spcPts val="190"/>
              </a:spcBef>
            </a:pPr>
            <a:r>
              <a:rPr sz="1800" b="1" spc="-5" dirty="0">
                <a:solidFill>
                  <a:srgbClr val="032B5F"/>
                </a:solidFill>
                <a:latin typeface="Verdana"/>
                <a:cs typeface="Verdana"/>
              </a:rPr>
              <a:t>Batteryless , </a:t>
            </a:r>
            <a:r>
              <a:rPr sz="1800" b="1" dirty="0">
                <a:solidFill>
                  <a:srgbClr val="032B5F"/>
                </a:solidFill>
                <a:latin typeface="Verdana"/>
                <a:cs typeface="Verdana"/>
              </a:rPr>
              <a:t>wireless  </a:t>
            </a:r>
            <a:r>
              <a:rPr sz="1800" b="1" spc="-5" dirty="0">
                <a:solidFill>
                  <a:srgbClr val="032B5F"/>
                </a:solidFill>
                <a:latin typeface="Verdana"/>
                <a:cs typeface="Verdana"/>
              </a:rPr>
              <a:t>standard from EnOcean for  intelligent buildings</a:t>
            </a:r>
            <a:endParaRPr sz="1800">
              <a:latin typeface="Verdana"/>
              <a:cs typeface="Verdana"/>
            </a:endParaRPr>
          </a:p>
          <a:p>
            <a:pPr>
              <a:lnSpc>
                <a:spcPct val="100000"/>
              </a:lnSpc>
              <a:spcBef>
                <a:spcPts val="15"/>
              </a:spcBef>
            </a:pPr>
            <a:endParaRPr sz="2050">
              <a:latin typeface="Times New Roman"/>
              <a:cs typeface="Times New Roman"/>
            </a:endParaRPr>
          </a:p>
          <a:p>
            <a:pPr marL="218440" indent="-205740">
              <a:lnSpc>
                <a:spcPct val="100000"/>
              </a:lnSpc>
              <a:buClr>
                <a:srgbClr val="97C00E"/>
              </a:buClr>
              <a:buFont typeface="Wingdings"/>
              <a:buChar char=""/>
              <a:tabLst>
                <a:tab pos="218440" algn="l"/>
              </a:tabLst>
            </a:pPr>
            <a:r>
              <a:rPr sz="1600" spc="-5" dirty="0">
                <a:solidFill>
                  <a:srgbClr val="032B5F"/>
                </a:solidFill>
                <a:latin typeface="Verdana"/>
                <a:cs typeface="Verdana"/>
              </a:rPr>
              <a:t>High degree of</a:t>
            </a:r>
            <a:r>
              <a:rPr sz="1600" spc="5" dirty="0">
                <a:solidFill>
                  <a:srgbClr val="032B5F"/>
                </a:solidFill>
                <a:latin typeface="Verdana"/>
                <a:cs typeface="Verdana"/>
              </a:rPr>
              <a:t> </a:t>
            </a:r>
            <a:r>
              <a:rPr sz="1600" spc="-10" dirty="0">
                <a:solidFill>
                  <a:srgbClr val="032B5F"/>
                </a:solidFill>
                <a:latin typeface="Verdana"/>
                <a:cs typeface="Verdana"/>
              </a:rPr>
              <a:t>flexibility</a:t>
            </a:r>
            <a:endParaRPr sz="1600">
              <a:latin typeface="Verdana"/>
              <a:cs typeface="Verdana"/>
            </a:endParaRPr>
          </a:p>
          <a:p>
            <a:pPr>
              <a:lnSpc>
                <a:spcPct val="100000"/>
              </a:lnSpc>
              <a:spcBef>
                <a:spcPts val="5"/>
              </a:spcBef>
              <a:buClr>
                <a:srgbClr val="97C00E"/>
              </a:buClr>
              <a:buFont typeface="Wingdings"/>
              <a:buChar char=""/>
            </a:pPr>
            <a:endParaRPr sz="2050">
              <a:latin typeface="Times New Roman"/>
              <a:cs typeface="Times New Roman"/>
            </a:endParaRPr>
          </a:p>
          <a:p>
            <a:pPr marL="218440" indent="-205740">
              <a:lnSpc>
                <a:spcPct val="100000"/>
              </a:lnSpc>
              <a:buClr>
                <a:srgbClr val="97C00E"/>
              </a:buClr>
              <a:buFont typeface="Wingdings"/>
              <a:buChar char=""/>
              <a:tabLst>
                <a:tab pos="218440" algn="l"/>
              </a:tabLst>
            </a:pPr>
            <a:r>
              <a:rPr sz="1600" spc="-5" dirty="0">
                <a:solidFill>
                  <a:srgbClr val="032B5F"/>
                </a:solidFill>
                <a:latin typeface="Verdana"/>
                <a:cs typeface="Verdana"/>
              </a:rPr>
              <a:t>Comfort &amp; </a:t>
            </a:r>
            <a:r>
              <a:rPr sz="1600" spc="-10" dirty="0">
                <a:solidFill>
                  <a:srgbClr val="032B5F"/>
                </a:solidFill>
                <a:latin typeface="Verdana"/>
                <a:cs typeface="Verdana"/>
              </a:rPr>
              <a:t>security</a:t>
            </a:r>
            <a:endParaRPr sz="1600">
              <a:latin typeface="Verdana"/>
              <a:cs typeface="Verdana"/>
            </a:endParaRPr>
          </a:p>
          <a:p>
            <a:pPr>
              <a:lnSpc>
                <a:spcPct val="100000"/>
              </a:lnSpc>
              <a:spcBef>
                <a:spcPts val="5"/>
              </a:spcBef>
              <a:buClr>
                <a:srgbClr val="97C00E"/>
              </a:buClr>
              <a:buFont typeface="Wingdings"/>
              <a:buChar char=""/>
            </a:pPr>
            <a:endParaRPr sz="2050">
              <a:latin typeface="Times New Roman"/>
              <a:cs typeface="Times New Roman"/>
            </a:endParaRPr>
          </a:p>
          <a:p>
            <a:pPr marL="218440" indent="-205740">
              <a:lnSpc>
                <a:spcPct val="100000"/>
              </a:lnSpc>
              <a:buClr>
                <a:srgbClr val="97C00E"/>
              </a:buClr>
              <a:buFont typeface="Wingdings"/>
              <a:buChar char=""/>
              <a:tabLst>
                <a:tab pos="218440" algn="l"/>
              </a:tabLst>
            </a:pPr>
            <a:r>
              <a:rPr sz="1600" spc="-5" dirty="0">
                <a:solidFill>
                  <a:srgbClr val="032B5F"/>
                </a:solidFill>
                <a:latin typeface="Verdana"/>
                <a:cs typeface="Verdana"/>
              </a:rPr>
              <a:t>Cost-saving</a:t>
            </a:r>
            <a:endParaRPr sz="1600">
              <a:latin typeface="Verdana"/>
              <a:cs typeface="Verdana"/>
            </a:endParaRPr>
          </a:p>
          <a:p>
            <a:pPr>
              <a:lnSpc>
                <a:spcPct val="100000"/>
              </a:lnSpc>
              <a:spcBef>
                <a:spcPts val="10"/>
              </a:spcBef>
              <a:buClr>
                <a:srgbClr val="97C00E"/>
              </a:buClr>
              <a:buFont typeface="Wingdings"/>
              <a:buChar char=""/>
            </a:pPr>
            <a:endParaRPr sz="2050">
              <a:latin typeface="Times New Roman"/>
              <a:cs typeface="Times New Roman"/>
            </a:endParaRPr>
          </a:p>
          <a:p>
            <a:pPr marL="218440" indent="-205740">
              <a:lnSpc>
                <a:spcPct val="100000"/>
              </a:lnSpc>
              <a:buClr>
                <a:srgbClr val="97C00E"/>
              </a:buClr>
              <a:buFont typeface="Wingdings"/>
              <a:buChar char=""/>
              <a:tabLst>
                <a:tab pos="218440" algn="l"/>
              </a:tabLst>
            </a:pPr>
            <a:r>
              <a:rPr sz="1600" spc="-10" dirty="0">
                <a:solidFill>
                  <a:srgbClr val="032B5F"/>
                </a:solidFill>
                <a:latin typeface="Verdana"/>
                <a:cs typeface="Verdana"/>
              </a:rPr>
              <a:t>Reliable, </a:t>
            </a:r>
            <a:r>
              <a:rPr sz="1600" spc="-5" dirty="0">
                <a:solidFill>
                  <a:srgbClr val="032B5F"/>
                </a:solidFill>
                <a:latin typeface="Verdana"/>
                <a:cs typeface="Verdana"/>
              </a:rPr>
              <a:t>future-proof</a:t>
            </a:r>
            <a:r>
              <a:rPr sz="1600" spc="60" dirty="0">
                <a:solidFill>
                  <a:srgbClr val="032B5F"/>
                </a:solidFill>
                <a:latin typeface="Verdana"/>
                <a:cs typeface="Verdana"/>
              </a:rPr>
              <a:t> </a:t>
            </a:r>
            <a:r>
              <a:rPr sz="1600" spc="-10" dirty="0">
                <a:solidFill>
                  <a:srgbClr val="032B5F"/>
                </a:solidFill>
                <a:latin typeface="Verdana"/>
                <a:cs typeface="Verdana"/>
              </a:rPr>
              <a:t>technology</a:t>
            </a:r>
            <a:endParaRPr sz="1600">
              <a:latin typeface="Verdana"/>
              <a:cs typeface="Verdana"/>
            </a:endParaRPr>
          </a:p>
          <a:p>
            <a:pPr>
              <a:lnSpc>
                <a:spcPct val="100000"/>
              </a:lnSpc>
              <a:spcBef>
                <a:spcPts val="15"/>
              </a:spcBef>
              <a:buClr>
                <a:srgbClr val="97C00E"/>
              </a:buClr>
              <a:buFont typeface="Wingdings"/>
              <a:buChar char=""/>
            </a:pPr>
            <a:endParaRPr sz="2050">
              <a:latin typeface="Times New Roman"/>
              <a:cs typeface="Times New Roman"/>
            </a:endParaRPr>
          </a:p>
          <a:p>
            <a:pPr marL="218440" indent="-205740">
              <a:lnSpc>
                <a:spcPct val="100000"/>
              </a:lnSpc>
              <a:spcBef>
                <a:spcPts val="5"/>
              </a:spcBef>
              <a:buClr>
                <a:srgbClr val="97C00E"/>
              </a:buClr>
              <a:buFont typeface="Wingdings"/>
              <a:buChar char=""/>
              <a:tabLst>
                <a:tab pos="218440" algn="l"/>
              </a:tabLst>
            </a:pPr>
            <a:r>
              <a:rPr sz="1600" spc="-5" dirty="0">
                <a:solidFill>
                  <a:srgbClr val="032B5F"/>
                </a:solidFill>
                <a:latin typeface="Verdana"/>
                <a:cs typeface="Verdana"/>
              </a:rPr>
              <a:t>Energy</a:t>
            </a:r>
            <a:r>
              <a:rPr sz="1600" spc="10" dirty="0">
                <a:solidFill>
                  <a:srgbClr val="032B5F"/>
                </a:solidFill>
                <a:latin typeface="Verdana"/>
                <a:cs typeface="Verdana"/>
              </a:rPr>
              <a:t> </a:t>
            </a:r>
            <a:r>
              <a:rPr sz="1600" spc="-10" dirty="0">
                <a:solidFill>
                  <a:srgbClr val="032B5F"/>
                </a:solidFill>
                <a:latin typeface="Verdana"/>
                <a:cs typeface="Verdana"/>
              </a:rPr>
              <a:t>efficiency</a:t>
            </a:r>
            <a:endParaRPr sz="1600">
              <a:latin typeface="Verdana"/>
              <a:cs typeface="Verdana"/>
            </a:endParaRPr>
          </a:p>
          <a:p>
            <a:pPr>
              <a:lnSpc>
                <a:spcPct val="100000"/>
              </a:lnSpc>
              <a:spcBef>
                <a:spcPts val="5"/>
              </a:spcBef>
              <a:buClr>
                <a:srgbClr val="97C00E"/>
              </a:buClr>
              <a:buFont typeface="Wingdings"/>
              <a:buChar char=""/>
            </a:pPr>
            <a:endParaRPr sz="2050">
              <a:latin typeface="Times New Roman"/>
              <a:cs typeface="Times New Roman"/>
            </a:endParaRPr>
          </a:p>
          <a:p>
            <a:pPr marL="218440" indent="-205740">
              <a:lnSpc>
                <a:spcPct val="100000"/>
              </a:lnSpc>
              <a:buClr>
                <a:srgbClr val="97C00E"/>
              </a:buClr>
              <a:buFont typeface="Wingdings"/>
              <a:buChar char=""/>
              <a:tabLst>
                <a:tab pos="218440" algn="l"/>
              </a:tabLst>
            </a:pPr>
            <a:r>
              <a:rPr sz="1600" spc="-10" dirty="0">
                <a:solidFill>
                  <a:srgbClr val="032B5F"/>
                </a:solidFill>
                <a:latin typeface="Verdana"/>
                <a:cs typeface="Verdana"/>
              </a:rPr>
              <a:t>Low/No</a:t>
            </a:r>
            <a:r>
              <a:rPr sz="1600" spc="10" dirty="0">
                <a:solidFill>
                  <a:srgbClr val="032B5F"/>
                </a:solidFill>
                <a:latin typeface="Verdana"/>
                <a:cs typeface="Verdana"/>
              </a:rPr>
              <a:t> </a:t>
            </a:r>
            <a:r>
              <a:rPr sz="1600" spc="-10" dirty="0">
                <a:solidFill>
                  <a:srgbClr val="032B5F"/>
                </a:solidFill>
                <a:latin typeface="Verdana"/>
                <a:cs typeface="Verdana"/>
              </a:rPr>
              <a:t>Maintenance</a:t>
            </a:r>
            <a:endParaRPr sz="1600">
              <a:latin typeface="Verdana"/>
              <a:cs typeface="Verdana"/>
            </a:endParaRPr>
          </a:p>
          <a:p>
            <a:pPr>
              <a:lnSpc>
                <a:spcPct val="100000"/>
              </a:lnSpc>
              <a:spcBef>
                <a:spcPts val="5"/>
              </a:spcBef>
              <a:buClr>
                <a:srgbClr val="97C00E"/>
              </a:buClr>
              <a:buFont typeface="Wingdings"/>
              <a:buChar char=""/>
            </a:pPr>
            <a:endParaRPr sz="2050">
              <a:latin typeface="Times New Roman"/>
              <a:cs typeface="Times New Roman"/>
            </a:endParaRPr>
          </a:p>
          <a:p>
            <a:pPr marL="218440" indent="-205740">
              <a:lnSpc>
                <a:spcPct val="100000"/>
              </a:lnSpc>
              <a:buClr>
                <a:srgbClr val="97C00E"/>
              </a:buClr>
              <a:buFont typeface="Wingdings"/>
              <a:buChar char=""/>
              <a:tabLst>
                <a:tab pos="218440" algn="l"/>
              </a:tabLst>
            </a:pPr>
            <a:r>
              <a:rPr sz="1600" spc="-10" dirty="0">
                <a:solidFill>
                  <a:srgbClr val="032B5F"/>
                </a:solidFill>
                <a:latin typeface="Verdana"/>
                <a:cs typeface="Verdana"/>
              </a:rPr>
              <a:t>No </a:t>
            </a:r>
            <a:r>
              <a:rPr sz="1600" spc="-5" dirty="0">
                <a:solidFill>
                  <a:srgbClr val="032B5F"/>
                </a:solidFill>
                <a:latin typeface="Verdana"/>
                <a:cs typeface="Verdana"/>
              </a:rPr>
              <a:t>wiring required for</a:t>
            </a:r>
            <a:r>
              <a:rPr sz="1600" spc="40" dirty="0">
                <a:solidFill>
                  <a:srgbClr val="032B5F"/>
                </a:solidFill>
                <a:latin typeface="Verdana"/>
                <a:cs typeface="Verdana"/>
              </a:rPr>
              <a:t> </a:t>
            </a:r>
            <a:r>
              <a:rPr sz="1600" spc="-5" dirty="0">
                <a:solidFill>
                  <a:srgbClr val="032B5F"/>
                </a:solidFill>
                <a:latin typeface="Verdana"/>
                <a:cs typeface="Verdana"/>
              </a:rPr>
              <a:t>sensors</a:t>
            </a:r>
            <a:endParaRPr sz="1600">
              <a:latin typeface="Verdana"/>
              <a:cs typeface="Verdana"/>
            </a:endParaRPr>
          </a:p>
        </p:txBody>
      </p:sp>
      <p:sp>
        <p:nvSpPr>
          <p:cNvPr id="8" name="TextBox 7">
            <a:extLst>
              <a:ext uri="{FF2B5EF4-FFF2-40B4-BE49-F238E27FC236}">
                <a16:creationId xmlns:a16="http://schemas.microsoft.com/office/drawing/2014/main" id="{00E98FD8-D9C6-4D5E-9ADB-0B10FEAFE740}"/>
              </a:ext>
            </a:extLst>
          </p:cNvPr>
          <p:cNvSpPr txBox="1"/>
          <p:nvPr/>
        </p:nvSpPr>
        <p:spPr>
          <a:xfrm>
            <a:off x="228600" y="5791200"/>
            <a:ext cx="4343400" cy="1200329"/>
          </a:xfrm>
          <a:prstGeom prst="rect">
            <a:avLst/>
          </a:prstGeom>
          <a:noFill/>
        </p:spPr>
        <p:txBody>
          <a:bodyPr wrap="square" rtlCol="0">
            <a:spAutoFit/>
          </a:bodyPr>
          <a:lstStyle/>
          <a:p>
            <a:r>
              <a:rPr lang="en-US" dirty="0"/>
              <a:t>Involving no battery here in regards to sensors and actuators would mean that they would be capable</a:t>
            </a:r>
          </a:p>
          <a:p>
            <a:r>
              <a:rPr lang="en-US" dirty="0"/>
              <a:t>to generate their own energy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25171" rIns="0" bIns="0" rtlCol="0">
            <a:spAutoFit/>
          </a:bodyPr>
          <a:lstStyle/>
          <a:p>
            <a:pPr marL="525145">
              <a:lnSpc>
                <a:spcPct val="100000"/>
              </a:lnSpc>
              <a:spcBef>
                <a:spcPts val="105"/>
              </a:spcBef>
            </a:pPr>
            <a:r>
              <a:rPr sz="2000" spc="-5" dirty="0"/>
              <a:t>EnOcean </a:t>
            </a:r>
            <a:r>
              <a:rPr sz="2000" dirty="0"/>
              <a:t>– your chance </a:t>
            </a:r>
            <a:r>
              <a:rPr sz="2000" spc="-5" dirty="0"/>
              <a:t>in </a:t>
            </a:r>
            <a:r>
              <a:rPr sz="2000" dirty="0"/>
              <a:t>the </a:t>
            </a:r>
            <a:r>
              <a:rPr sz="2000" spc="-5" dirty="0"/>
              <a:t>installer</a:t>
            </a:r>
            <a:r>
              <a:rPr sz="2000" spc="-135" dirty="0"/>
              <a:t> </a:t>
            </a:r>
            <a:r>
              <a:rPr sz="2000" spc="-5" dirty="0"/>
              <a:t>market</a:t>
            </a:r>
            <a:endParaRPr sz="2000"/>
          </a:p>
        </p:txBody>
      </p:sp>
      <p:sp>
        <p:nvSpPr>
          <p:cNvPr id="4" name="object 4"/>
          <p:cNvSpPr txBox="1"/>
          <p:nvPr/>
        </p:nvSpPr>
        <p:spPr>
          <a:xfrm>
            <a:off x="3623195" y="1675320"/>
            <a:ext cx="4732655" cy="3764279"/>
          </a:xfrm>
          <a:prstGeom prst="rect">
            <a:avLst/>
          </a:prstGeom>
        </p:spPr>
        <p:txBody>
          <a:bodyPr vert="horz" wrap="square" lIns="0" tIns="12700" rIns="0" bIns="0" rtlCol="0">
            <a:spAutoFit/>
          </a:bodyPr>
          <a:lstStyle/>
          <a:p>
            <a:pPr marL="241300" indent="-228600">
              <a:lnSpc>
                <a:spcPct val="100000"/>
              </a:lnSpc>
              <a:spcBef>
                <a:spcPts val="100"/>
              </a:spcBef>
              <a:buClr>
                <a:srgbClr val="97C00E"/>
              </a:buClr>
              <a:buFont typeface="Wingdings"/>
              <a:buChar char=""/>
              <a:tabLst>
                <a:tab pos="241300" algn="l"/>
              </a:tabLst>
            </a:pPr>
            <a:r>
              <a:rPr sz="1800" dirty="0">
                <a:solidFill>
                  <a:srgbClr val="032B5F"/>
                </a:solidFill>
                <a:latin typeface="Verdana"/>
                <a:cs typeface="Verdana"/>
              </a:rPr>
              <a:t>Shift </a:t>
            </a:r>
            <a:r>
              <a:rPr sz="1800" spc="-5" dirty="0">
                <a:solidFill>
                  <a:srgbClr val="032B5F"/>
                </a:solidFill>
                <a:latin typeface="Verdana"/>
                <a:cs typeface="Verdana"/>
              </a:rPr>
              <a:t>to system</a:t>
            </a:r>
            <a:r>
              <a:rPr sz="1800" spc="-15" dirty="0">
                <a:solidFill>
                  <a:srgbClr val="032B5F"/>
                </a:solidFill>
                <a:latin typeface="Verdana"/>
                <a:cs typeface="Verdana"/>
              </a:rPr>
              <a:t> </a:t>
            </a:r>
            <a:r>
              <a:rPr sz="1800" spc="-5" dirty="0">
                <a:solidFill>
                  <a:srgbClr val="032B5F"/>
                </a:solidFill>
                <a:latin typeface="Verdana"/>
                <a:cs typeface="Verdana"/>
              </a:rPr>
              <a:t>business</a:t>
            </a:r>
            <a:endParaRPr sz="1800">
              <a:latin typeface="Verdana"/>
              <a:cs typeface="Verdana"/>
            </a:endParaRPr>
          </a:p>
          <a:p>
            <a:pPr>
              <a:lnSpc>
                <a:spcPct val="100000"/>
              </a:lnSpc>
              <a:spcBef>
                <a:spcPts val="10"/>
              </a:spcBef>
              <a:buClr>
                <a:srgbClr val="97C00E"/>
              </a:buClr>
              <a:buFont typeface="Wingdings"/>
              <a:buChar char=""/>
            </a:pPr>
            <a:endParaRPr sz="2350">
              <a:latin typeface="Times New Roman"/>
              <a:cs typeface="Times New Roman"/>
            </a:endParaRPr>
          </a:p>
          <a:p>
            <a:pPr marL="241300" marR="15875" indent="-228600">
              <a:lnSpc>
                <a:spcPts val="2080"/>
              </a:lnSpc>
              <a:buClr>
                <a:srgbClr val="97C00E"/>
              </a:buClr>
              <a:buFont typeface="Wingdings"/>
              <a:buChar char=""/>
              <a:tabLst>
                <a:tab pos="241300" algn="l"/>
              </a:tabLst>
            </a:pPr>
            <a:r>
              <a:rPr sz="1800" spc="-5" dirty="0">
                <a:solidFill>
                  <a:srgbClr val="032B5F"/>
                </a:solidFill>
                <a:latin typeface="Verdana"/>
                <a:cs typeface="Verdana"/>
              </a:rPr>
              <a:t>Better distinction </a:t>
            </a:r>
            <a:r>
              <a:rPr sz="1800" dirty="0">
                <a:solidFill>
                  <a:srgbClr val="032B5F"/>
                </a:solidFill>
                <a:latin typeface="Verdana"/>
                <a:cs typeface="Verdana"/>
              </a:rPr>
              <a:t>from </a:t>
            </a:r>
            <a:r>
              <a:rPr sz="1800" spc="-5" dirty="0">
                <a:solidFill>
                  <a:srgbClr val="032B5F"/>
                </a:solidFill>
                <a:latin typeface="Verdana"/>
                <a:cs typeface="Verdana"/>
              </a:rPr>
              <a:t>the competition  (unique</a:t>
            </a:r>
            <a:r>
              <a:rPr sz="1800" spc="-20" dirty="0">
                <a:solidFill>
                  <a:srgbClr val="032B5F"/>
                </a:solidFill>
                <a:latin typeface="Verdana"/>
                <a:cs typeface="Verdana"/>
              </a:rPr>
              <a:t> </a:t>
            </a:r>
            <a:r>
              <a:rPr sz="1800" spc="-5" dirty="0">
                <a:solidFill>
                  <a:srgbClr val="032B5F"/>
                </a:solidFill>
                <a:latin typeface="Verdana"/>
                <a:cs typeface="Verdana"/>
              </a:rPr>
              <a:t>characteristics)</a:t>
            </a:r>
            <a:endParaRPr sz="1800">
              <a:latin typeface="Verdana"/>
              <a:cs typeface="Verdana"/>
            </a:endParaRPr>
          </a:p>
          <a:p>
            <a:pPr>
              <a:lnSpc>
                <a:spcPct val="100000"/>
              </a:lnSpc>
              <a:spcBef>
                <a:spcPts val="40"/>
              </a:spcBef>
              <a:buClr>
                <a:srgbClr val="97C00E"/>
              </a:buClr>
              <a:buFont typeface="Wingdings"/>
              <a:buChar char=""/>
            </a:pPr>
            <a:endParaRPr sz="2300">
              <a:latin typeface="Times New Roman"/>
              <a:cs typeface="Times New Roman"/>
            </a:endParaRPr>
          </a:p>
          <a:p>
            <a:pPr marL="241300" marR="558800" indent="-228600">
              <a:lnSpc>
                <a:spcPts val="2060"/>
              </a:lnSpc>
              <a:buClr>
                <a:srgbClr val="97C00E"/>
              </a:buClr>
              <a:buFont typeface="Wingdings"/>
              <a:buChar char=""/>
              <a:tabLst>
                <a:tab pos="241300" algn="l"/>
              </a:tabLst>
            </a:pPr>
            <a:r>
              <a:rPr sz="1800" spc="-5" dirty="0">
                <a:solidFill>
                  <a:srgbClr val="032B5F"/>
                </a:solidFill>
                <a:latin typeface="Verdana"/>
                <a:cs typeface="Verdana"/>
              </a:rPr>
              <a:t>Easy entry </a:t>
            </a:r>
            <a:r>
              <a:rPr sz="1800" dirty="0">
                <a:solidFill>
                  <a:srgbClr val="032B5F"/>
                </a:solidFill>
                <a:latin typeface="Verdana"/>
                <a:cs typeface="Verdana"/>
              </a:rPr>
              <a:t>in </a:t>
            </a:r>
            <a:r>
              <a:rPr sz="1800" spc="-5" dirty="0">
                <a:solidFill>
                  <a:srgbClr val="032B5F"/>
                </a:solidFill>
                <a:latin typeface="Verdana"/>
                <a:cs typeface="Verdana"/>
              </a:rPr>
              <a:t>EnOcean technology  possible</a:t>
            </a:r>
            <a:endParaRPr sz="1800">
              <a:latin typeface="Verdana"/>
              <a:cs typeface="Verdana"/>
            </a:endParaRPr>
          </a:p>
          <a:p>
            <a:pPr>
              <a:lnSpc>
                <a:spcPct val="100000"/>
              </a:lnSpc>
              <a:spcBef>
                <a:spcPts val="35"/>
              </a:spcBef>
              <a:buClr>
                <a:srgbClr val="97C00E"/>
              </a:buClr>
              <a:buFont typeface="Wingdings"/>
              <a:buChar char=""/>
            </a:pPr>
            <a:endParaRPr sz="2300">
              <a:latin typeface="Times New Roman"/>
              <a:cs typeface="Times New Roman"/>
            </a:endParaRPr>
          </a:p>
          <a:p>
            <a:pPr marL="240665" marR="5080" indent="-228600">
              <a:lnSpc>
                <a:spcPts val="2080"/>
              </a:lnSpc>
              <a:buClr>
                <a:srgbClr val="97C00E"/>
              </a:buClr>
              <a:buFont typeface="Wingdings"/>
              <a:buChar char=""/>
              <a:tabLst>
                <a:tab pos="241300" algn="l"/>
              </a:tabLst>
            </a:pPr>
            <a:r>
              <a:rPr sz="1800" spc="-5" dirty="0">
                <a:solidFill>
                  <a:srgbClr val="032B5F"/>
                </a:solidFill>
                <a:latin typeface="Verdana"/>
                <a:cs typeface="Verdana"/>
              </a:rPr>
              <a:t>Additional business (scalable offering -  </a:t>
            </a:r>
            <a:r>
              <a:rPr sz="1800" dirty="0">
                <a:solidFill>
                  <a:srgbClr val="032B5F"/>
                </a:solidFill>
                <a:latin typeface="Verdana"/>
                <a:cs typeface="Verdana"/>
              </a:rPr>
              <a:t>from </a:t>
            </a:r>
            <a:r>
              <a:rPr sz="1800" spc="-5" dirty="0">
                <a:solidFill>
                  <a:srgbClr val="032B5F"/>
                </a:solidFill>
                <a:latin typeface="Verdana"/>
                <a:cs typeface="Verdana"/>
              </a:rPr>
              <a:t>small </a:t>
            </a:r>
            <a:r>
              <a:rPr sz="1800" dirty="0">
                <a:solidFill>
                  <a:srgbClr val="032B5F"/>
                </a:solidFill>
                <a:latin typeface="Verdana"/>
                <a:cs typeface="Verdana"/>
              </a:rPr>
              <a:t>installations </a:t>
            </a:r>
            <a:r>
              <a:rPr sz="1800" spc="-5" dirty="0">
                <a:solidFill>
                  <a:srgbClr val="032B5F"/>
                </a:solidFill>
                <a:latin typeface="Verdana"/>
                <a:cs typeface="Verdana"/>
              </a:rPr>
              <a:t>to</a:t>
            </a:r>
            <a:r>
              <a:rPr sz="1800" spc="-50" dirty="0">
                <a:solidFill>
                  <a:srgbClr val="032B5F"/>
                </a:solidFill>
                <a:latin typeface="Verdana"/>
                <a:cs typeface="Verdana"/>
              </a:rPr>
              <a:t> </a:t>
            </a:r>
            <a:r>
              <a:rPr sz="1800" spc="-5" dirty="0">
                <a:solidFill>
                  <a:srgbClr val="032B5F"/>
                </a:solidFill>
                <a:latin typeface="Verdana"/>
                <a:cs typeface="Verdana"/>
              </a:rPr>
              <a:t>automation)</a:t>
            </a:r>
            <a:endParaRPr sz="1800">
              <a:latin typeface="Verdana"/>
              <a:cs typeface="Verdana"/>
            </a:endParaRPr>
          </a:p>
          <a:p>
            <a:pPr>
              <a:lnSpc>
                <a:spcPct val="100000"/>
              </a:lnSpc>
              <a:spcBef>
                <a:spcPts val="10"/>
              </a:spcBef>
              <a:buClr>
                <a:srgbClr val="97C00E"/>
              </a:buClr>
              <a:buFont typeface="Wingdings"/>
              <a:buChar char=""/>
            </a:pPr>
            <a:endParaRPr sz="2300">
              <a:latin typeface="Times New Roman"/>
              <a:cs typeface="Times New Roman"/>
            </a:endParaRPr>
          </a:p>
          <a:p>
            <a:pPr marL="241300" marR="205740" indent="-229235">
              <a:lnSpc>
                <a:spcPts val="2080"/>
              </a:lnSpc>
              <a:spcBef>
                <a:spcPts val="5"/>
              </a:spcBef>
              <a:buClr>
                <a:srgbClr val="97C00E"/>
              </a:buClr>
              <a:buFont typeface="Wingdings"/>
              <a:buChar char=""/>
              <a:tabLst>
                <a:tab pos="241300" algn="l"/>
              </a:tabLst>
            </a:pPr>
            <a:r>
              <a:rPr sz="1800" spc="-10" dirty="0">
                <a:solidFill>
                  <a:srgbClr val="032B5F"/>
                </a:solidFill>
                <a:latin typeface="Verdana"/>
                <a:cs typeface="Verdana"/>
              </a:rPr>
              <a:t>Ready </a:t>
            </a:r>
            <a:r>
              <a:rPr sz="1800" dirty="0">
                <a:solidFill>
                  <a:srgbClr val="032B5F"/>
                </a:solidFill>
                <a:latin typeface="Verdana"/>
                <a:cs typeface="Verdana"/>
              </a:rPr>
              <a:t>for law </a:t>
            </a:r>
            <a:r>
              <a:rPr sz="1800" spc="-5" dirty="0">
                <a:solidFill>
                  <a:srgbClr val="032B5F"/>
                </a:solidFill>
                <a:latin typeface="Verdana"/>
                <a:cs typeface="Verdana"/>
              </a:rPr>
              <a:t>reforms, e.g. the EnEV  </a:t>
            </a:r>
            <a:r>
              <a:rPr sz="1800" spc="-10" dirty="0">
                <a:solidFill>
                  <a:srgbClr val="032B5F"/>
                </a:solidFill>
                <a:latin typeface="Verdana"/>
                <a:cs typeface="Verdana"/>
              </a:rPr>
              <a:t>2014 </a:t>
            </a:r>
            <a:r>
              <a:rPr sz="1800" dirty="0">
                <a:solidFill>
                  <a:srgbClr val="032B5F"/>
                </a:solidFill>
                <a:latin typeface="Verdana"/>
                <a:cs typeface="Verdana"/>
              </a:rPr>
              <a:t>in</a:t>
            </a:r>
            <a:r>
              <a:rPr sz="1800" spc="25" dirty="0">
                <a:solidFill>
                  <a:srgbClr val="032B5F"/>
                </a:solidFill>
                <a:latin typeface="Verdana"/>
                <a:cs typeface="Verdana"/>
              </a:rPr>
              <a:t> </a:t>
            </a:r>
            <a:r>
              <a:rPr sz="1800" spc="-5" dirty="0">
                <a:solidFill>
                  <a:srgbClr val="032B5F"/>
                </a:solidFill>
                <a:latin typeface="Verdana"/>
                <a:cs typeface="Verdana"/>
              </a:rPr>
              <a:t>Germany</a:t>
            </a:r>
            <a:endParaRPr sz="1800">
              <a:latin typeface="Verdana"/>
              <a:cs typeface="Verdana"/>
            </a:endParaRPr>
          </a:p>
        </p:txBody>
      </p:sp>
      <p:sp>
        <p:nvSpPr>
          <p:cNvPr id="5" name="object 5"/>
          <p:cNvSpPr/>
          <p:nvPr/>
        </p:nvSpPr>
        <p:spPr>
          <a:xfrm>
            <a:off x="250825" y="1560512"/>
            <a:ext cx="3084499" cy="468629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11</a:t>
            </a:fld>
            <a:endParaRPr sz="800">
              <a:latin typeface="Verdana"/>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Overview</a:t>
            </a: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12</a:t>
            </a:fld>
            <a:endParaRPr sz="800">
              <a:latin typeface="Verdana"/>
              <a:cs typeface="Verdana"/>
            </a:endParaRPr>
          </a:p>
        </p:txBody>
      </p:sp>
      <p:sp>
        <p:nvSpPr>
          <p:cNvPr id="4" name="object 4"/>
          <p:cNvSpPr txBox="1"/>
          <p:nvPr/>
        </p:nvSpPr>
        <p:spPr>
          <a:xfrm>
            <a:off x="746125" y="1707921"/>
            <a:ext cx="6205220" cy="3744595"/>
          </a:xfrm>
          <a:prstGeom prst="rect">
            <a:avLst/>
          </a:prstGeom>
        </p:spPr>
        <p:txBody>
          <a:bodyPr vert="horz" wrap="square" lIns="0" tIns="13335" rIns="0" bIns="0" rtlCol="0">
            <a:spAutoFit/>
          </a:bodyPr>
          <a:lstStyle/>
          <a:p>
            <a:pPr marL="241300" indent="-228600">
              <a:lnSpc>
                <a:spcPct val="100000"/>
              </a:lnSpc>
              <a:spcBef>
                <a:spcPts val="105"/>
              </a:spcBef>
              <a:buClr>
                <a:srgbClr val="97C00E"/>
              </a:buClr>
              <a:buFont typeface="Wingdings"/>
              <a:buChar char=""/>
              <a:tabLst>
                <a:tab pos="241300" algn="l"/>
              </a:tabLst>
            </a:pPr>
            <a:r>
              <a:rPr sz="2000" dirty="0">
                <a:solidFill>
                  <a:srgbClr val="9EB0C9"/>
                </a:solidFill>
                <a:latin typeface="Verdana"/>
                <a:cs typeface="Verdana"/>
              </a:rPr>
              <a:t>Why </a:t>
            </a:r>
            <a:r>
              <a:rPr sz="2000" spc="-5" dirty="0">
                <a:solidFill>
                  <a:srgbClr val="9EB0C9"/>
                </a:solidFill>
                <a:latin typeface="Verdana"/>
                <a:cs typeface="Verdana"/>
              </a:rPr>
              <a:t>wireless </a:t>
            </a:r>
            <a:r>
              <a:rPr sz="2000" dirty="0">
                <a:solidFill>
                  <a:srgbClr val="9EB0C9"/>
                </a:solidFill>
                <a:latin typeface="Verdana"/>
                <a:cs typeface="Verdana"/>
              </a:rPr>
              <a:t>&amp;</a:t>
            </a:r>
            <a:r>
              <a:rPr sz="2000" spc="-50" dirty="0">
                <a:solidFill>
                  <a:srgbClr val="9EB0C9"/>
                </a:solidFill>
                <a:latin typeface="Verdana"/>
                <a:cs typeface="Verdana"/>
              </a:rPr>
              <a:t> </a:t>
            </a:r>
            <a:r>
              <a:rPr sz="2000" spc="-5" dirty="0">
                <a:solidFill>
                  <a:srgbClr val="9EB0C9"/>
                </a:solidFill>
                <a:latin typeface="Verdana"/>
                <a:cs typeface="Verdana"/>
              </a:rPr>
              <a:t>batteryless?</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spc="-5" dirty="0">
                <a:solidFill>
                  <a:srgbClr val="032B5F"/>
                </a:solidFill>
                <a:latin typeface="Verdana"/>
                <a:cs typeface="Verdana"/>
              </a:rPr>
              <a:t>EnOcean </a:t>
            </a:r>
            <a:r>
              <a:rPr sz="2000" dirty="0">
                <a:solidFill>
                  <a:srgbClr val="032B5F"/>
                </a:solidFill>
                <a:latin typeface="Verdana"/>
                <a:cs typeface="Verdana"/>
              </a:rPr>
              <a:t>– the </a:t>
            </a:r>
            <a:r>
              <a:rPr sz="2000" spc="-5" dirty="0">
                <a:solidFill>
                  <a:srgbClr val="032B5F"/>
                </a:solidFill>
                <a:latin typeface="Verdana"/>
                <a:cs typeface="Verdana"/>
              </a:rPr>
              <a:t>batteryless wireless</a:t>
            </a:r>
            <a:r>
              <a:rPr sz="2000" spc="-65" dirty="0">
                <a:solidFill>
                  <a:srgbClr val="032B5F"/>
                </a:solidFill>
                <a:latin typeface="Verdana"/>
                <a:cs typeface="Verdana"/>
              </a:rPr>
              <a:t> </a:t>
            </a:r>
            <a:r>
              <a:rPr sz="2000" spc="-5" dirty="0">
                <a:solidFill>
                  <a:srgbClr val="032B5F"/>
                </a:solidFill>
                <a:latin typeface="Verdana"/>
                <a:cs typeface="Verdana"/>
              </a:rPr>
              <a:t>technology</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spc="-5" dirty="0">
                <a:solidFill>
                  <a:srgbClr val="9EB0C9"/>
                </a:solidFill>
                <a:latin typeface="Verdana"/>
                <a:cs typeface="Verdana"/>
              </a:rPr>
              <a:t>Installation</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spc="-5" dirty="0">
                <a:solidFill>
                  <a:srgbClr val="9EB0C9"/>
                </a:solidFill>
                <a:latin typeface="Verdana"/>
                <a:cs typeface="Verdana"/>
              </a:rPr>
              <a:t>Radio: Basics </a:t>
            </a:r>
            <a:r>
              <a:rPr sz="2000" dirty="0">
                <a:solidFill>
                  <a:srgbClr val="9EB0C9"/>
                </a:solidFill>
                <a:latin typeface="Verdana"/>
                <a:cs typeface="Verdana"/>
              </a:rPr>
              <a:t>&amp; range</a:t>
            </a:r>
            <a:r>
              <a:rPr sz="2000" spc="-45" dirty="0">
                <a:solidFill>
                  <a:srgbClr val="9EB0C9"/>
                </a:solidFill>
                <a:latin typeface="Verdana"/>
                <a:cs typeface="Verdana"/>
              </a:rPr>
              <a:t> </a:t>
            </a:r>
            <a:r>
              <a:rPr sz="2000" spc="-5" dirty="0">
                <a:solidFill>
                  <a:srgbClr val="9EB0C9"/>
                </a:solidFill>
                <a:latin typeface="Verdana"/>
                <a:cs typeface="Verdana"/>
              </a:rPr>
              <a:t>planning</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40665" indent="-228600">
              <a:lnSpc>
                <a:spcPct val="100000"/>
              </a:lnSpc>
              <a:spcBef>
                <a:spcPts val="1560"/>
              </a:spcBef>
              <a:buClr>
                <a:srgbClr val="97C00E"/>
              </a:buClr>
              <a:buFont typeface="Wingdings"/>
              <a:buChar char=""/>
              <a:tabLst>
                <a:tab pos="241300" algn="l"/>
              </a:tabLst>
            </a:pPr>
            <a:r>
              <a:rPr sz="2000" dirty="0">
                <a:solidFill>
                  <a:srgbClr val="9EB0C9"/>
                </a:solidFill>
                <a:latin typeface="Verdana"/>
                <a:cs typeface="Verdana"/>
              </a:rPr>
              <a:t>Support &amp; </a:t>
            </a:r>
            <a:r>
              <a:rPr sz="2000" spc="-5" dirty="0">
                <a:solidFill>
                  <a:srgbClr val="9EB0C9"/>
                </a:solidFill>
                <a:latin typeface="Verdana"/>
                <a:cs typeface="Verdana"/>
              </a:rPr>
              <a:t>next</a:t>
            </a:r>
            <a:r>
              <a:rPr sz="2000" spc="-75" dirty="0">
                <a:solidFill>
                  <a:srgbClr val="9EB0C9"/>
                </a:solidFill>
                <a:latin typeface="Verdana"/>
                <a:cs typeface="Verdana"/>
              </a:rPr>
              <a:t> </a:t>
            </a:r>
            <a:r>
              <a:rPr sz="2000" dirty="0">
                <a:solidFill>
                  <a:srgbClr val="9EB0C9"/>
                </a:solidFill>
                <a:latin typeface="Verdana"/>
                <a:cs typeface="Verdana"/>
              </a:rPr>
              <a:t>steps</a:t>
            </a:r>
            <a:endParaRPr sz="200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3284537"/>
            <a:ext cx="1296988" cy="129698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11188" y="1628775"/>
            <a:ext cx="1295400" cy="12954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1187" y="4867275"/>
            <a:ext cx="1292224" cy="12969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27553" y="3068027"/>
            <a:ext cx="2611785" cy="225707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7" name="object 7"/>
          <p:cNvSpPr txBox="1"/>
          <p:nvPr/>
        </p:nvSpPr>
        <p:spPr>
          <a:xfrm>
            <a:off x="228600" y="552576"/>
            <a:ext cx="8686800" cy="5938164"/>
          </a:xfrm>
          <a:prstGeom prst="rect">
            <a:avLst/>
          </a:prstGeom>
        </p:spPr>
        <p:txBody>
          <a:bodyPr vert="horz" wrap="square" lIns="0" tIns="13335" rIns="0" bIns="0" rtlCol="0">
            <a:spAutoFit/>
          </a:bodyPr>
          <a:lstStyle/>
          <a:p>
            <a:pPr marL="525145" marR="3904615">
              <a:lnSpc>
                <a:spcPct val="100000"/>
              </a:lnSpc>
              <a:spcBef>
                <a:spcPts val="105"/>
              </a:spcBef>
            </a:pPr>
            <a:r>
              <a:rPr sz="2000" spc="-5" dirty="0">
                <a:solidFill>
                  <a:srgbClr val="FFFFFF"/>
                </a:solidFill>
                <a:latin typeface="Verdana"/>
                <a:cs typeface="Verdana"/>
              </a:rPr>
              <a:t>EnOcean </a:t>
            </a:r>
            <a:r>
              <a:rPr sz="2000" dirty="0">
                <a:solidFill>
                  <a:srgbClr val="FFFFFF"/>
                </a:solidFill>
                <a:latin typeface="Verdana"/>
                <a:cs typeface="Verdana"/>
              </a:rPr>
              <a:t>– the </a:t>
            </a:r>
            <a:r>
              <a:rPr sz="2000" spc="-5" dirty="0">
                <a:solidFill>
                  <a:srgbClr val="FFFFFF"/>
                </a:solidFill>
                <a:latin typeface="Verdana"/>
                <a:cs typeface="Verdana"/>
              </a:rPr>
              <a:t>radio </a:t>
            </a:r>
            <a:r>
              <a:rPr sz="2000" dirty="0">
                <a:solidFill>
                  <a:srgbClr val="FFFFFF"/>
                </a:solidFill>
                <a:latin typeface="Verdana"/>
                <a:cs typeface="Verdana"/>
              </a:rPr>
              <a:t>standard</a:t>
            </a:r>
            <a:r>
              <a:rPr sz="2000" spc="-130" dirty="0">
                <a:solidFill>
                  <a:srgbClr val="FFFFFF"/>
                </a:solidFill>
                <a:latin typeface="Verdana"/>
                <a:cs typeface="Verdana"/>
              </a:rPr>
              <a:t> </a:t>
            </a:r>
            <a:r>
              <a:rPr sz="2000" spc="-5" dirty="0">
                <a:solidFill>
                  <a:srgbClr val="FFFFFF"/>
                </a:solidFill>
                <a:latin typeface="Verdana"/>
                <a:cs typeface="Verdana"/>
              </a:rPr>
              <a:t>for  green</a:t>
            </a:r>
            <a:r>
              <a:rPr sz="2000" spc="-35" dirty="0">
                <a:solidFill>
                  <a:srgbClr val="FFFFFF"/>
                </a:solidFill>
                <a:latin typeface="Verdana"/>
                <a:cs typeface="Verdana"/>
              </a:rPr>
              <a:t> </a:t>
            </a:r>
            <a:r>
              <a:rPr sz="2000" spc="-5" dirty="0">
                <a:solidFill>
                  <a:srgbClr val="FFFFFF"/>
                </a:solidFill>
                <a:latin typeface="Verdana"/>
                <a:cs typeface="Verdana"/>
              </a:rPr>
              <a:t>buildings</a:t>
            </a:r>
            <a:endParaRPr sz="2000" dirty="0">
              <a:latin typeface="Verdana"/>
              <a:cs typeface="Verdana"/>
            </a:endParaRPr>
          </a:p>
          <a:p>
            <a:pPr>
              <a:lnSpc>
                <a:spcPct val="100000"/>
              </a:lnSpc>
            </a:pPr>
            <a:endParaRPr sz="2250" dirty="0">
              <a:latin typeface="Times New Roman"/>
              <a:cs typeface="Times New Roman"/>
            </a:endParaRPr>
          </a:p>
          <a:p>
            <a:pPr marL="2221230" indent="-255270">
              <a:lnSpc>
                <a:spcPct val="100000"/>
              </a:lnSpc>
              <a:spcBef>
                <a:spcPts val="5"/>
              </a:spcBef>
              <a:buClr>
                <a:srgbClr val="97C00E"/>
              </a:buClr>
              <a:buFont typeface="Wingdings"/>
              <a:buChar char=""/>
              <a:tabLst>
                <a:tab pos="2221865" algn="l"/>
              </a:tabLst>
            </a:pPr>
            <a:r>
              <a:rPr sz="2000" b="1" spc="-5" dirty="0">
                <a:solidFill>
                  <a:srgbClr val="032B5F"/>
                </a:solidFill>
                <a:latin typeface="Verdana"/>
                <a:cs typeface="Verdana"/>
              </a:rPr>
              <a:t>No</a:t>
            </a:r>
            <a:r>
              <a:rPr sz="2000" b="1" spc="-25" dirty="0">
                <a:solidFill>
                  <a:srgbClr val="032B5F"/>
                </a:solidFill>
                <a:latin typeface="Verdana"/>
                <a:cs typeface="Verdana"/>
              </a:rPr>
              <a:t> </a:t>
            </a:r>
            <a:r>
              <a:rPr sz="2000" b="1" dirty="0">
                <a:solidFill>
                  <a:srgbClr val="032B5F"/>
                </a:solidFill>
                <a:latin typeface="Verdana"/>
                <a:cs typeface="Verdana"/>
              </a:rPr>
              <a:t>Wires</a:t>
            </a:r>
            <a:endParaRPr sz="2000" dirty="0">
              <a:latin typeface="Verdana"/>
              <a:cs typeface="Verdana"/>
            </a:endParaRPr>
          </a:p>
          <a:p>
            <a:pPr marL="2484755" lvl="1" indent="-281305">
              <a:lnSpc>
                <a:spcPct val="100000"/>
              </a:lnSpc>
              <a:spcBef>
                <a:spcPts val="875"/>
              </a:spcBef>
              <a:buClr>
                <a:srgbClr val="C6E167"/>
              </a:buClr>
              <a:buFont typeface="Wingdings"/>
              <a:buChar char=""/>
              <a:tabLst>
                <a:tab pos="2485390" algn="l"/>
              </a:tabLst>
            </a:pPr>
            <a:r>
              <a:rPr sz="2000" spc="-5" dirty="0">
                <a:solidFill>
                  <a:srgbClr val="032B5F"/>
                </a:solidFill>
                <a:latin typeface="Verdana"/>
                <a:cs typeface="Verdana"/>
              </a:rPr>
              <a:t>more </a:t>
            </a:r>
            <a:r>
              <a:rPr sz="2000" dirty="0">
                <a:solidFill>
                  <a:srgbClr val="032B5F"/>
                </a:solidFill>
                <a:latin typeface="Verdana"/>
                <a:cs typeface="Verdana"/>
              </a:rPr>
              <a:t>than </a:t>
            </a:r>
            <a:r>
              <a:rPr sz="2000" spc="-5" dirty="0">
                <a:solidFill>
                  <a:srgbClr val="032B5F"/>
                </a:solidFill>
                <a:latin typeface="Verdana"/>
                <a:cs typeface="Verdana"/>
              </a:rPr>
              <a:t>1</a:t>
            </a:r>
            <a:r>
              <a:rPr lang="en-US" sz="2000" spc="-5" dirty="0">
                <a:solidFill>
                  <a:srgbClr val="032B5F"/>
                </a:solidFill>
                <a:latin typeface="Verdana"/>
                <a:cs typeface="Verdana"/>
              </a:rPr>
              <a:t>,</a:t>
            </a:r>
            <a:r>
              <a:rPr sz="2000" spc="-5" dirty="0">
                <a:solidFill>
                  <a:srgbClr val="032B5F"/>
                </a:solidFill>
                <a:latin typeface="Verdana"/>
                <a:cs typeface="Verdana"/>
              </a:rPr>
              <a:t>200 interoperable</a:t>
            </a:r>
            <a:r>
              <a:rPr sz="2000" spc="-50" dirty="0">
                <a:solidFill>
                  <a:srgbClr val="032B5F"/>
                </a:solidFill>
                <a:latin typeface="Verdana"/>
                <a:cs typeface="Verdana"/>
              </a:rPr>
              <a:t> </a:t>
            </a:r>
            <a:r>
              <a:rPr sz="2000" dirty="0">
                <a:solidFill>
                  <a:srgbClr val="032B5F"/>
                </a:solidFill>
                <a:latin typeface="Verdana"/>
                <a:cs typeface="Verdana"/>
              </a:rPr>
              <a:t>products</a:t>
            </a:r>
            <a:endParaRPr sz="2000" dirty="0">
              <a:latin typeface="Verdana"/>
              <a:cs typeface="Verdana"/>
            </a:endParaRPr>
          </a:p>
          <a:p>
            <a:pPr marL="2484755" lvl="1" indent="-281305">
              <a:lnSpc>
                <a:spcPct val="100000"/>
              </a:lnSpc>
              <a:spcBef>
                <a:spcPts val="890"/>
              </a:spcBef>
              <a:buClr>
                <a:srgbClr val="C6E167"/>
              </a:buClr>
              <a:buFont typeface="Wingdings"/>
              <a:buChar char=""/>
              <a:tabLst>
                <a:tab pos="2485390" algn="l"/>
              </a:tabLst>
            </a:pPr>
            <a:r>
              <a:rPr sz="2000" spc="-5" dirty="0">
                <a:solidFill>
                  <a:srgbClr val="032B5F"/>
                </a:solidFill>
                <a:latin typeface="Verdana"/>
                <a:cs typeface="Verdana"/>
              </a:rPr>
              <a:t>International radio </a:t>
            </a:r>
            <a:r>
              <a:rPr sz="2000" dirty="0">
                <a:solidFill>
                  <a:srgbClr val="032B5F"/>
                </a:solidFill>
                <a:latin typeface="Verdana"/>
                <a:cs typeface="Verdana"/>
              </a:rPr>
              <a:t>standard</a:t>
            </a:r>
            <a:r>
              <a:rPr sz="2000" spc="-65" dirty="0">
                <a:solidFill>
                  <a:srgbClr val="032B5F"/>
                </a:solidFill>
                <a:latin typeface="Verdana"/>
                <a:cs typeface="Verdana"/>
              </a:rPr>
              <a:t> </a:t>
            </a:r>
            <a:r>
              <a:rPr sz="2000" dirty="0">
                <a:solidFill>
                  <a:srgbClr val="032B5F"/>
                </a:solidFill>
                <a:latin typeface="Verdana"/>
                <a:cs typeface="Verdana"/>
              </a:rPr>
              <a:t>(ISO/IEC)</a:t>
            </a:r>
            <a:endParaRPr lang="en-US" sz="2000" dirty="0">
              <a:solidFill>
                <a:srgbClr val="032B5F"/>
              </a:solidFill>
              <a:latin typeface="Verdana"/>
              <a:cs typeface="Verdana"/>
            </a:endParaRPr>
          </a:p>
          <a:p>
            <a:pPr marL="2484755" lvl="1" indent="-281305">
              <a:lnSpc>
                <a:spcPct val="100000"/>
              </a:lnSpc>
              <a:spcBef>
                <a:spcPts val="890"/>
              </a:spcBef>
              <a:buClr>
                <a:srgbClr val="C6E167"/>
              </a:buClr>
              <a:buFont typeface="Wingdings"/>
              <a:buChar char=""/>
              <a:tabLst>
                <a:tab pos="2485390" algn="l"/>
              </a:tabLst>
            </a:pPr>
            <a:r>
              <a:rPr lang="en-US" sz="2000" b="0" i="0" dirty="0">
                <a:effectLst/>
                <a:latin typeface="Google Sans"/>
              </a:rPr>
              <a:t>ISO/IEC JTC 1</a:t>
            </a:r>
            <a:endParaRPr sz="2000" dirty="0">
              <a:latin typeface="Verdana"/>
              <a:cs typeface="Verdana"/>
            </a:endParaRPr>
          </a:p>
          <a:p>
            <a:pPr lvl="1">
              <a:lnSpc>
                <a:spcPct val="100000"/>
              </a:lnSpc>
              <a:spcBef>
                <a:spcPts val="25"/>
              </a:spcBef>
              <a:buClr>
                <a:srgbClr val="C6E167"/>
              </a:buClr>
              <a:buFont typeface="Wingdings"/>
              <a:buChar char=""/>
            </a:pPr>
            <a:endParaRPr sz="3500" dirty="0">
              <a:latin typeface="Times New Roman"/>
              <a:cs typeface="Times New Roman"/>
            </a:endParaRPr>
          </a:p>
          <a:p>
            <a:pPr marL="2221230" indent="-255270">
              <a:lnSpc>
                <a:spcPct val="100000"/>
              </a:lnSpc>
              <a:spcBef>
                <a:spcPts val="5"/>
              </a:spcBef>
              <a:buClr>
                <a:srgbClr val="97C00E"/>
              </a:buClr>
              <a:buFont typeface="Wingdings"/>
              <a:buChar char=""/>
              <a:tabLst>
                <a:tab pos="2221865" algn="l"/>
              </a:tabLst>
            </a:pPr>
            <a:r>
              <a:rPr sz="2000" b="1" spc="-5" dirty="0">
                <a:solidFill>
                  <a:srgbClr val="032B5F"/>
                </a:solidFill>
                <a:latin typeface="Verdana"/>
                <a:cs typeface="Verdana"/>
              </a:rPr>
              <a:t>No</a:t>
            </a:r>
            <a:r>
              <a:rPr sz="2000" b="1" spc="-25" dirty="0">
                <a:solidFill>
                  <a:srgbClr val="032B5F"/>
                </a:solidFill>
                <a:latin typeface="Verdana"/>
                <a:cs typeface="Verdana"/>
              </a:rPr>
              <a:t> </a:t>
            </a:r>
            <a:r>
              <a:rPr sz="2000" b="1" dirty="0">
                <a:solidFill>
                  <a:srgbClr val="032B5F"/>
                </a:solidFill>
                <a:latin typeface="Verdana"/>
                <a:cs typeface="Verdana"/>
              </a:rPr>
              <a:t>Batteries</a:t>
            </a:r>
            <a:endParaRPr sz="2000" dirty="0">
              <a:latin typeface="Verdana"/>
              <a:cs typeface="Verdana"/>
            </a:endParaRPr>
          </a:p>
          <a:p>
            <a:pPr marL="2484755" lvl="1" indent="-281305">
              <a:lnSpc>
                <a:spcPct val="100000"/>
              </a:lnSpc>
              <a:spcBef>
                <a:spcPts val="875"/>
              </a:spcBef>
              <a:buClr>
                <a:srgbClr val="C6E167"/>
              </a:buClr>
              <a:buFont typeface="Wingdings"/>
              <a:buChar char=""/>
              <a:tabLst>
                <a:tab pos="2485390" algn="l"/>
              </a:tabLst>
            </a:pPr>
            <a:r>
              <a:rPr sz="2000" spc="-5" dirty="0">
                <a:solidFill>
                  <a:srgbClr val="032B5F"/>
                </a:solidFill>
                <a:latin typeface="Verdana"/>
                <a:cs typeface="Verdana"/>
              </a:rPr>
              <a:t>Maintenance</a:t>
            </a:r>
            <a:r>
              <a:rPr sz="2000" spc="-70" dirty="0">
                <a:solidFill>
                  <a:srgbClr val="032B5F"/>
                </a:solidFill>
                <a:latin typeface="Verdana"/>
                <a:cs typeface="Verdana"/>
              </a:rPr>
              <a:t> </a:t>
            </a:r>
            <a:r>
              <a:rPr sz="2000" spc="-5" dirty="0">
                <a:solidFill>
                  <a:srgbClr val="032B5F"/>
                </a:solidFill>
                <a:latin typeface="Verdana"/>
                <a:cs typeface="Verdana"/>
              </a:rPr>
              <a:t>free</a:t>
            </a:r>
            <a:endParaRPr sz="2000" dirty="0">
              <a:latin typeface="Verdana"/>
              <a:cs typeface="Verdana"/>
            </a:endParaRPr>
          </a:p>
          <a:p>
            <a:pPr marL="2484755" lvl="1" indent="-281305">
              <a:lnSpc>
                <a:spcPct val="100000"/>
              </a:lnSpc>
              <a:spcBef>
                <a:spcPts val="890"/>
              </a:spcBef>
              <a:buClr>
                <a:srgbClr val="C6E167"/>
              </a:buClr>
              <a:buFont typeface="Wingdings"/>
              <a:buChar char=""/>
              <a:tabLst>
                <a:tab pos="2485390" algn="l"/>
              </a:tabLst>
            </a:pPr>
            <a:r>
              <a:rPr sz="2000" spc="-5" dirty="0">
                <a:solidFill>
                  <a:srgbClr val="032B5F"/>
                </a:solidFill>
                <a:latin typeface="Verdana"/>
                <a:cs typeface="Verdana"/>
              </a:rPr>
              <a:t>Environmentally</a:t>
            </a:r>
            <a:r>
              <a:rPr sz="2000" spc="-25" dirty="0">
                <a:solidFill>
                  <a:srgbClr val="032B5F"/>
                </a:solidFill>
                <a:latin typeface="Verdana"/>
                <a:cs typeface="Verdana"/>
              </a:rPr>
              <a:t> </a:t>
            </a:r>
            <a:r>
              <a:rPr sz="2000" spc="-5" dirty="0">
                <a:solidFill>
                  <a:srgbClr val="032B5F"/>
                </a:solidFill>
                <a:latin typeface="Verdana"/>
                <a:cs typeface="Verdana"/>
              </a:rPr>
              <a:t>friendly</a:t>
            </a:r>
            <a:endParaRPr sz="2000" dirty="0">
              <a:latin typeface="Verdana"/>
              <a:cs typeface="Verdana"/>
            </a:endParaRPr>
          </a:p>
          <a:p>
            <a:pPr lvl="1">
              <a:lnSpc>
                <a:spcPct val="100000"/>
              </a:lnSpc>
              <a:spcBef>
                <a:spcPts val="25"/>
              </a:spcBef>
              <a:buClr>
                <a:srgbClr val="C6E167"/>
              </a:buClr>
              <a:buFont typeface="Wingdings"/>
              <a:buChar char=""/>
            </a:pPr>
            <a:endParaRPr sz="3500" dirty="0">
              <a:latin typeface="Times New Roman"/>
              <a:cs typeface="Times New Roman"/>
            </a:endParaRPr>
          </a:p>
          <a:p>
            <a:pPr marL="2221230" indent="-255270">
              <a:lnSpc>
                <a:spcPct val="100000"/>
              </a:lnSpc>
              <a:spcBef>
                <a:spcPts val="5"/>
              </a:spcBef>
              <a:buClr>
                <a:srgbClr val="97C00E"/>
              </a:buClr>
              <a:buFont typeface="Wingdings"/>
              <a:buChar char=""/>
              <a:tabLst>
                <a:tab pos="2221865" algn="l"/>
              </a:tabLst>
            </a:pPr>
            <a:r>
              <a:rPr sz="2000" b="1" spc="-5" dirty="0">
                <a:solidFill>
                  <a:srgbClr val="032B5F"/>
                </a:solidFill>
                <a:latin typeface="Verdana"/>
                <a:cs typeface="Verdana"/>
              </a:rPr>
              <a:t>No</a:t>
            </a:r>
            <a:r>
              <a:rPr sz="2000" b="1" spc="-25" dirty="0">
                <a:solidFill>
                  <a:srgbClr val="032B5F"/>
                </a:solidFill>
                <a:latin typeface="Verdana"/>
                <a:cs typeface="Verdana"/>
              </a:rPr>
              <a:t> </a:t>
            </a:r>
            <a:r>
              <a:rPr sz="2000" b="1" spc="-5" dirty="0">
                <a:solidFill>
                  <a:srgbClr val="032B5F"/>
                </a:solidFill>
                <a:latin typeface="Verdana"/>
                <a:cs typeface="Verdana"/>
              </a:rPr>
              <a:t>Limits</a:t>
            </a:r>
            <a:endParaRPr sz="2000" dirty="0">
              <a:latin typeface="Verdana"/>
              <a:cs typeface="Verdana"/>
            </a:endParaRPr>
          </a:p>
          <a:p>
            <a:pPr marL="2484755" lvl="1" indent="-281305">
              <a:lnSpc>
                <a:spcPct val="100000"/>
              </a:lnSpc>
              <a:spcBef>
                <a:spcPts val="875"/>
              </a:spcBef>
              <a:buClr>
                <a:srgbClr val="C6E167"/>
              </a:buClr>
              <a:buFont typeface="Wingdings"/>
              <a:buChar char=""/>
              <a:tabLst>
                <a:tab pos="2485390" algn="l"/>
              </a:tabLst>
            </a:pPr>
            <a:r>
              <a:rPr sz="2000" spc="-5" dirty="0">
                <a:solidFill>
                  <a:srgbClr val="032B5F"/>
                </a:solidFill>
                <a:latin typeface="Verdana"/>
                <a:cs typeface="Verdana"/>
              </a:rPr>
              <a:t>Maximum</a:t>
            </a:r>
            <a:r>
              <a:rPr sz="2000" spc="-20" dirty="0">
                <a:solidFill>
                  <a:srgbClr val="032B5F"/>
                </a:solidFill>
                <a:latin typeface="Verdana"/>
                <a:cs typeface="Verdana"/>
              </a:rPr>
              <a:t> </a:t>
            </a:r>
            <a:r>
              <a:rPr sz="2000" spc="-5" dirty="0">
                <a:solidFill>
                  <a:srgbClr val="032B5F"/>
                </a:solidFill>
                <a:latin typeface="Verdana"/>
                <a:cs typeface="Verdana"/>
              </a:rPr>
              <a:t>flexibility</a:t>
            </a:r>
            <a:endParaRPr sz="2000" dirty="0">
              <a:latin typeface="Verdana"/>
              <a:cs typeface="Verdana"/>
            </a:endParaRPr>
          </a:p>
          <a:p>
            <a:pPr marL="2484755" lvl="1" indent="-281305">
              <a:lnSpc>
                <a:spcPct val="100000"/>
              </a:lnSpc>
              <a:spcBef>
                <a:spcPts val="890"/>
              </a:spcBef>
              <a:buClr>
                <a:srgbClr val="C6E167"/>
              </a:buClr>
              <a:buFont typeface="Wingdings"/>
              <a:buChar char=""/>
              <a:tabLst>
                <a:tab pos="2485390" algn="l"/>
              </a:tabLst>
            </a:pPr>
            <a:r>
              <a:rPr sz="2000" dirty="0">
                <a:solidFill>
                  <a:srgbClr val="032B5F"/>
                </a:solidFill>
                <a:latin typeface="Verdana"/>
                <a:cs typeface="Verdana"/>
              </a:rPr>
              <a:t>More than </a:t>
            </a:r>
            <a:r>
              <a:rPr sz="2000" spc="-5" dirty="0">
                <a:solidFill>
                  <a:srgbClr val="032B5F"/>
                </a:solidFill>
                <a:latin typeface="Verdana"/>
                <a:cs typeface="Verdana"/>
              </a:rPr>
              <a:t>250</a:t>
            </a:r>
            <a:r>
              <a:rPr lang="en-US" sz="2000" spc="-5" dirty="0">
                <a:solidFill>
                  <a:srgbClr val="032B5F"/>
                </a:solidFill>
                <a:latin typeface="Verdana"/>
                <a:cs typeface="Verdana"/>
              </a:rPr>
              <a:t>,</a:t>
            </a:r>
            <a:r>
              <a:rPr sz="2000" spc="-5" dirty="0">
                <a:solidFill>
                  <a:srgbClr val="032B5F"/>
                </a:solidFill>
                <a:latin typeface="Verdana"/>
                <a:cs typeface="Verdana"/>
              </a:rPr>
              <a:t>000 equipped</a:t>
            </a:r>
            <a:r>
              <a:rPr sz="2000" spc="-60" dirty="0">
                <a:solidFill>
                  <a:srgbClr val="032B5F"/>
                </a:solidFill>
                <a:latin typeface="Verdana"/>
                <a:cs typeface="Verdana"/>
              </a:rPr>
              <a:t> </a:t>
            </a:r>
            <a:r>
              <a:rPr sz="2000" spc="-5" dirty="0">
                <a:solidFill>
                  <a:srgbClr val="032B5F"/>
                </a:solidFill>
                <a:latin typeface="Verdana"/>
                <a:cs typeface="Verdana"/>
              </a:rPr>
              <a:t>buildings</a:t>
            </a:r>
            <a:endParaRPr sz="2000" dirty="0">
              <a:latin typeface="Verdana"/>
              <a:cs typeface="Verdana"/>
            </a:endParaRPr>
          </a:p>
        </p:txBody>
      </p:sp>
      <p:sp>
        <p:nvSpPr>
          <p:cNvPr id="8" name="object 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9" name="object 9"/>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13</a:t>
            </a:fld>
            <a:endParaRPr sz="80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9C660BE-500E-46B7-9AB3-09EC07957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5562600"/>
          </a:xfrm>
          <a:prstGeom prst="rect">
            <a:avLst/>
          </a:prstGeom>
        </p:spPr>
      </p:pic>
      <p:cxnSp>
        <p:nvCxnSpPr>
          <p:cNvPr id="6" name="Straight Connector 5">
            <a:extLst>
              <a:ext uri="{FF2B5EF4-FFF2-40B4-BE49-F238E27FC236}">
                <a16:creationId xmlns:a16="http://schemas.microsoft.com/office/drawing/2014/main" id="{28622C63-F7FA-45E0-A0A8-5F8AFBD053A4}"/>
              </a:ext>
            </a:extLst>
          </p:cNvPr>
          <p:cNvCxnSpPr/>
          <p:nvPr/>
        </p:nvCxnSpPr>
        <p:spPr>
          <a:xfrm>
            <a:off x="1371600" y="3200400"/>
            <a:ext cx="4953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DCD394-B832-49F7-AA13-16D76A5F73C8}"/>
              </a:ext>
            </a:extLst>
          </p:cNvPr>
          <p:cNvSpPr txBox="1"/>
          <p:nvPr/>
        </p:nvSpPr>
        <p:spPr>
          <a:xfrm>
            <a:off x="0" y="4038600"/>
            <a:ext cx="1219200" cy="923330"/>
          </a:xfrm>
          <a:prstGeom prst="rect">
            <a:avLst/>
          </a:prstGeom>
          <a:noFill/>
        </p:spPr>
        <p:txBody>
          <a:bodyPr wrap="square" rtlCol="0">
            <a:spAutoFit/>
          </a:bodyPr>
          <a:lstStyle/>
          <a:p>
            <a:r>
              <a:rPr lang="en-US" dirty="0" err="1"/>
              <a:t>Enocean’s</a:t>
            </a:r>
            <a:r>
              <a:rPr lang="en-US" dirty="0"/>
              <a:t> popularity is very low</a:t>
            </a:r>
          </a:p>
        </p:txBody>
      </p:sp>
    </p:spTree>
    <p:extLst>
      <p:ext uri="{BB962C8B-B14F-4D97-AF65-F5344CB8AC3E}">
        <p14:creationId xmlns:p14="http://schemas.microsoft.com/office/powerpoint/2010/main" val="329645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72771" rIns="0" bIns="0" rtlCol="0">
            <a:spAutoFit/>
          </a:bodyPr>
          <a:lstStyle/>
          <a:p>
            <a:pPr marL="525145" marR="3703954">
              <a:lnSpc>
                <a:spcPct val="100000"/>
              </a:lnSpc>
              <a:spcBef>
                <a:spcPts val="105"/>
              </a:spcBef>
            </a:pPr>
            <a:r>
              <a:rPr sz="2000" spc="-5" dirty="0"/>
              <a:t>Batteryless wireless technology for  residential markets/ smart</a:t>
            </a:r>
            <a:r>
              <a:rPr sz="2000" spc="-50" dirty="0"/>
              <a:t> </a:t>
            </a:r>
            <a:r>
              <a:rPr sz="2000" spc="-5" dirty="0"/>
              <a:t>homes</a:t>
            </a:r>
            <a:endParaRPr sz="2000"/>
          </a:p>
        </p:txBody>
      </p:sp>
      <p:sp>
        <p:nvSpPr>
          <p:cNvPr id="4" name="object 4"/>
          <p:cNvSpPr txBox="1"/>
          <p:nvPr/>
        </p:nvSpPr>
        <p:spPr>
          <a:xfrm>
            <a:off x="758825" y="6403807"/>
            <a:ext cx="3253104" cy="124460"/>
          </a:xfrm>
          <a:prstGeom prst="rect">
            <a:avLst/>
          </a:prstGeom>
        </p:spPr>
        <p:txBody>
          <a:bodyPr vert="horz" wrap="square" lIns="0" tIns="635" rIns="0" bIns="0" rtlCol="0">
            <a:spAutoFit/>
          </a:bodyPr>
          <a:lstStyle/>
          <a:p>
            <a:pPr>
              <a:lnSpc>
                <a:spcPct val="100000"/>
              </a:lnSpc>
              <a:spcBef>
                <a:spcPts val="5"/>
              </a:spcBef>
            </a:pPr>
            <a:r>
              <a:rPr sz="800" dirty="0">
                <a:solidFill>
                  <a:srgbClr val="666666"/>
                </a:solidFill>
                <a:latin typeface="Verdana"/>
                <a:cs typeface="Verdana"/>
              </a:rPr>
              <a:t>© EnOcean </a:t>
            </a:r>
            <a:r>
              <a:rPr sz="800" spc="-5" dirty="0">
                <a:solidFill>
                  <a:srgbClr val="666666"/>
                </a:solidFill>
                <a:latin typeface="Verdana"/>
                <a:cs typeface="Verdana"/>
              </a:rPr>
              <a:t>Alliance </a:t>
            </a:r>
            <a:r>
              <a:rPr sz="800" dirty="0">
                <a:solidFill>
                  <a:srgbClr val="666666"/>
                </a:solidFill>
                <a:latin typeface="Verdana"/>
                <a:cs typeface="Verdana"/>
              </a:rPr>
              <a:t>| </a:t>
            </a:r>
            <a:r>
              <a:rPr sz="800" spc="-5" dirty="0">
                <a:solidFill>
                  <a:srgbClr val="666666"/>
                </a:solidFill>
                <a:latin typeface="Verdana"/>
                <a:cs typeface="Verdana"/>
              </a:rPr>
              <a:t>Intelligent and </a:t>
            </a:r>
            <a:r>
              <a:rPr sz="800" dirty="0">
                <a:solidFill>
                  <a:srgbClr val="666666"/>
                </a:solidFill>
                <a:latin typeface="Verdana"/>
                <a:cs typeface="Verdana"/>
              </a:rPr>
              <a:t>Green </a:t>
            </a:r>
            <a:r>
              <a:rPr sz="800" spc="-5" dirty="0">
                <a:solidFill>
                  <a:srgbClr val="666666"/>
                </a:solidFill>
                <a:latin typeface="Verdana"/>
                <a:cs typeface="Verdana"/>
              </a:rPr>
              <a:t>Buidlings </a:t>
            </a:r>
            <a:r>
              <a:rPr sz="800" dirty="0">
                <a:solidFill>
                  <a:srgbClr val="666666"/>
                </a:solidFill>
                <a:latin typeface="Verdana"/>
                <a:cs typeface="Verdana"/>
              </a:rPr>
              <a:t>|</a:t>
            </a:r>
            <a:r>
              <a:rPr sz="800" spc="145" dirty="0">
                <a:solidFill>
                  <a:srgbClr val="666666"/>
                </a:solidFill>
                <a:latin typeface="Verdana"/>
                <a:cs typeface="Verdana"/>
              </a:rPr>
              <a:t> </a:t>
            </a:r>
            <a:r>
              <a:rPr sz="800" dirty="0">
                <a:solidFill>
                  <a:srgbClr val="666666"/>
                </a:solidFill>
                <a:latin typeface="Verdana"/>
                <a:cs typeface="Verdana"/>
              </a:rPr>
              <a:t>2014</a:t>
            </a:r>
            <a:endParaRPr sz="800">
              <a:latin typeface="Verdana"/>
              <a:cs typeface="Verdana"/>
            </a:endParaRPr>
          </a:p>
        </p:txBody>
      </p:sp>
      <p:sp>
        <p:nvSpPr>
          <p:cNvPr id="5" name="object 5"/>
          <p:cNvSpPr/>
          <p:nvPr/>
        </p:nvSpPr>
        <p:spPr>
          <a:xfrm>
            <a:off x="758837" y="1560702"/>
            <a:ext cx="7785227" cy="4984410"/>
          </a:xfrm>
          <a:prstGeom prst="rect">
            <a:avLst/>
          </a:prstGeom>
          <a:blipFill>
            <a:blip r:embed="rId2" cstate="print"/>
            <a:stretch>
              <a:fillRect/>
            </a:stretch>
          </a:blipFill>
        </p:spPr>
        <p:txBody>
          <a:bodyPr wrap="square" lIns="0" tIns="0" rIns="0" bIns="0" rtlCol="0"/>
          <a:lstStyle/>
          <a:p>
            <a:endParaRPr dirty="0"/>
          </a:p>
        </p:txBody>
      </p:sp>
      <p:sp>
        <p:nvSpPr>
          <p:cNvPr id="6" name="object 6"/>
          <p:cNvSpPr txBox="1"/>
          <p:nvPr/>
        </p:nvSpPr>
        <p:spPr>
          <a:xfrm>
            <a:off x="8194612" y="6391655"/>
            <a:ext cx="43688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666666"/>
                </a:solidFill>
                <a:latin typeface="Verdana"/>
                <a:cs typeface="Verdana"/>
              </a:rPr>
              <a:t>Page</a:t>
            </a:r>
            <a:r>
              <a:rPr sz="800" spc="-75" dirty="0">
                <a:solidFill>
                  <a:srgbClr val="666666"/>
                </a:solidFill>
                <a:latin typeface="Verdana"/>
                <a:cs typeface="Verdana"/>
              </a:rPr>
              <a:t> </a:t>
            </a:r>
            <a:r>
              <a:rPr sz="800" dirty="0">
                <a:solidFill>
                  <a:srgbClr val="666666"/>
                </a:solidFill>
                <a:latin typeface="Verdana"/>
                <a:cs typeface="Verdana"/>
              </a:rPr>
              <a:t>14</a:t>
            </a:r>
            <a:endParaRPr sz="800">
              <a:latin typeface="Verdana"/>
              <a:cs typeface="Verdana"/>
            </a:endParaRPr>
          </a:p>
        </p:txBody>
      </p:sp>
      <p:pic>
        <p:nvPicPr>
          <p:cNvPr id="8" name="Picture 7">
            <a:extLst>
              <a:ext uri="{FF2B5EF4-FFF2-40B4-BE49-F238E27FC236}">
                <a16:creationId xmlns:a16="http://schemas.microsoft.com/office/drawing/2014/main" id="{F5090B01-369C-4917-898D-0E8C757101BD}"/>
              </a:ext>
            </a:extLst>
          </p:cNvPr>
          <p:cNvPicPr>
            <a:picLocks noChangeAspect="1"/>
          </p:cNvPicPr>
          <p:nvPr/>
        </p:nvPicPr>
        <p:blipFill>
          <a:blip r:embed="rId3"/>
          <a:stretch>
            <a:fillRect/>
          </a:stretch>
        </p:blipFill>
        <p:spPr>
          <a:xfrm>
            <a:off x="7108762" y="2667000"/>
            <a:ext cx="1085850" cy="523875"/>
          </a:xfrm>
          <a:prstGeom prst="rect">
            <a:avLst/>
          </a:prstGeom>
        </p:spPr>
      </p:pic>
      <p:pic>
        <p:nvPicPr>
          <p:cNvPr id="10" name="Picture 9">
            <a:extLst>
              <a:ext uri="{FF2B5EF4-FFF2-40B4-BE49-F238E27FC236}">
                <a16:creationId xmlns:a16="http://schemas.microsoft.com/office/drawing/2014/main" id="{758FDB01-9F5A-461B-94BA-A0291F503034}"/>
              </a:ext>
            </a:extLst>
          </p:cNvPr>
          <p:cNvPicPr>
            <a:picLocks noChangeAspect="1"/>
          </p:cNvPicPr>
          <p:nvPr/>
        </p:nvPicPr>
        <p:blipFill>
          <a:blip r:embed="rId4"/>
          <a:stretch>
            <a:fillRect/>
          </a:stretch>
        </p:blipFill>
        <p:spPr>
          <a:xfrm>
            <a:off x="5257801" y="5562600"/>
            <a:ext cx="1066800" cy="4572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72771" rIns="0" bIns="0" rtlCol="0">
            <a:spAutoFit/>
          </a:bodyPr>
          <a:lstStyle/>
          <a:p>
            <a:pPr marL="525145" marR="2792095">
              <a:lnSpc>
                <a:spcPct val="100000"/>
              </a:lnSpc>
              <a:spcBef>
                <a:spcPts val="105"/>
              </a:spcBef>
            </a:pPr>
            <a:r>
              <a:rPr sz="2000" spc="-5" dirty="0"/>
              <a:t>EnOcean </a:t>
            </a:r>
            <a:r>
              <a:rPr sz="2000" dirty="0"/>
              <a:t>– the </a:t>
            </a:r>
            <a:r>
              <a:rPr sz="2000" spc="-5" dirty="0"/>
              <a:t>basis </a:t>
            </a:r>
            <a:r>
              <a:rPr sz="2000" dirty="0"/>
              <a:t>for </a:t>
            </a:r>
            <a:r>
              <a:rPr sz="2000" spc="-5" dirty="0"/>
              <a:t>smart homes</a:t>
            </a:r>
            <a:r>
              <a:rPr sz="2000" spc="-130" dirty="0"/>
              <a:t> </a:t>
            </a:r>
            <a:r>
              <a:rPr sz="2000" dirty="0"/>
              <a:t>and  </a:t>
            </a:r>
            <a:r>
              <a:rPr sz="2000" spc="-5" dirty="0"/>
              <a:t>building automation</a:t>
            </a:r>
            <a:endParaRPr sz="2000"/>
          </a:p>
        </p:txBody>
      </p:sp>
      <p:sp>
        <p:nvSpPr>
          <p:cNvPr id="4" name="object 4"/>
          <p:cNvSpPr/>
          <p:nvPr/>
        </p:nvSpPr>
        <p:spPr>
          <a:xfrm>
            <a:off x="1520545" y="1451280"/>
            <a:ext cx="6051078" cy="5072984"/>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p:nvPr/>
        </p:nvSpPr>
        <p:spPr>
          <a:xfrm>
            <a:off x="746125" y="6391655"/>
            <a:ext cx="3278504"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666666"/>
                </a:solidFill>
                <a:latin typeface="Verdana"/>
                <a:cs typeface="Verdana"/>
              </a:rPr>
              <a:t>© EnOcean </a:t>
            </a:r>
            <a:r>
              <a:rPr sz="800" spc="-5" dirty="0">
                <a:solidFill>
                  <a:srgbClr val="666666"/>
                </a:solidFill>
                <a:latin typeface="Verdana"/>
                <a:cs typeface="Verdana"/>
              </a:rPr>
              <a:t>Alliance </a:t>
            </a:r>
            <a:r>
              <a:rPr sz="800" dirty="0">
                <a:solidFill>
                  <a:srgbClr val="666666"/>
                </a:solidFill>
                <a:latin typeface="Verdana"/>
                <a:cs typeface="Verdana"/>
              </a:rPr>
              <a:t>| </a:t>
            </a:r>
            <a:r>
              <a:rPr sz="800" spc="-5" dirty="0">
                <a:solidFill>
                  <a:srgbClr val="666666"/>
                </a:solidFill>
                <a:latin typeface="Verdana"/>
                <a:cs typeface="Verdana"/>
              </a:rPr>
              <a:t>Intelligent and </a:t>
            </a:r>
            <a:r>
              <a:rPr sz="800" dirty="0">
                <a:solidFill>
                  <a:srgbClr val="666666"/>
                </a:solidFill>
                <a:latin typeface="Verdana"/>
                <a:cs typeface="Verdana"/>
              </a:rPr>
              <a:t>Green </a:t>
            </a:r>
            <a:r>
              <a:rPr sz="800" spc="-5" dirty="0">
                <a:solidFill>
                  <a:srgbClr val="666666"/>
                </a:solidFill>
                <a:latin typeface="Verdana"/>
                <a:cs typeface="Verdana"/>
              </a:rPr>
              <a:t>Buidlings </a:t>
            </a:r>
            <a:r>
              <a:rPr sz="800" dirty="0">
                <a:solidFill>
                  <a:srgbClr val="666666"/>
                </a:solidFill>
                <a:latin typeface="Verdana"/>
                <a:cs typeface="Verdana"/>
              </a:rPr>
              <a:t>|</a:t>
            </a:r>
            <a:r>
              <a:rPr sz="800" spc="145" dirty="0">
                <a:solidFill>
                  <a:srgbClr val="666666"/>
                </a:solidFill>
                <a:latin typeface="Verdana"/>
                <a:cs typeface="Verdana"/>
              </a:rPr>
              <a:t> </a:t>
            </a:r>
            <a:r>
              <a:rPr sz="800" dirty="0">
                <a:solidFill>
                  <a:srgbClr val="666666"/>
                </a:solidFill>
                <a:latin typeface="Verdana"/>
                <a:cs typeface="Verdana"/>
              </a:rPr>
              <a:t>2014</a:t>
            </a:r>
            <a:endParaRPr sz="800">
              <a:latin typeface="Verdana"/>
              <a:cs typeface="Verdana"/>
            </a:endParaRPr>
          </a:p>
        </p:txBody>
      </p:sp>
      <p:sp>
        <p:nvSpPr>
          <p:cNvPr id="6" name="object 6"/>
          <p:cNvSpPr txBox="1"/>
          <p:nvPr/>
        </p:nvSpPr>
        <p:spPr>
          <a:xfrm>
            <a:off x="8194699" y="6391655"/>
            <a:ext cx="43688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666666"/>
                </a:solidFill>
                <a:latin typeface="Verdana"/>
                <a:cs typeface="Verdana"/>
              </a:rPr>
              <a:t>Page</a:t>
            </a:r>
            <a:r>
              <a:rPr sz="800" spc="-75" dirty="0">
                <a:solidFill>
                  <a:srgbClr val="666666"/>
                </a:solidFill>
                <a:latin typeface="Verdana"/>
                <a:cs typeface="Verdana"/>
              </a:rPr>
              <a:t> </a:t>
            </a:r>
            <a:r>
              <a:rPr sz="800" dirty="0">
                <a:solidFill>
                  <a:srgbClr val="666666"/>
                </a:solidFill>
                <a:latin typeface="Verdana"/>
                <a:cs typeface="Verdana"/>
              </a:rPr>
              <a:t>15</a:t>
            </a:r>
            <a:endParaRPr sz="800">
              <a:latin typeface="Verdana"/>
              <a:cs typeface="Verdana"/>
            </a:endParaRPr>
          </a:p>
        </p:txBody>
      </p:sp>
      <p:pic>
        <p:nvPicPr>
          <p:cNvPr id="8" name="Picture 7">
            <a:extLst>
              <a:ext uri="{FF2B5EF4-FFF2-40B4-BE49-F238E27FC236}">
                <a16:creationId xmlns:a16="http://schemas.microsoft.com/office/drawing/2014/main" id="{81DFF07C-0A1C-4542-9C2C-97DAA5F41087}"/>
              </a:ext>
            </a:extLst>
          </p:cNvPr>
          <p:cNvPicPr>
            <a:picLocks noChangeAspect="1"/>
          </p:cNvPicPr>
          <p:nvPr/>
        </p:nvPicPr>
        <p:blipFill>
          <a:blip r:embed="rId3"/>
          <a:stretch>
            <a:fillRect/>
          </a:stretch>
        </p:blipFill>
        <p:spPr>
          <a:xfrm>
            <a:off x="1905000" y="5693768"/>
            <a:ext cx="1562100" cy="371475"/>
          </a:xfrm>
          <a:prstGeom prst="rect">
            <a:avLst/>
          </a:prstGeom>
        </p:spPr>
      </p:pic>
      <p:pic>
        <p:nvPicPr>
          <p:cNvPr id="10" name="Picture 9">
            <a:extLst>
              <a:ext uri="{FF2B5EF4-FFF2-40B4-BE49-F238E27FC236}">
                <a16:creationId xmlns:a16="http://schemas.microsoft.com/office/drawing/2014/main" id="{EAFD2A2A-EC5E-4DBF-B2B4-4FF6E52704D9}"/>
              </a:ext>
            </a:extLst>
          </p:cNvPr>
          <p:cNvPicPr>
            <a:picLocks noChangeAspect="1"/>
          </p:cNvPicPr>
          <p:nvPr/>
        </p:nvPicPr>
        <p:blipFill>
          <a:blip r:embed="rId4"/>
          <a:stretch>
            <a:fillRect/>
          </a:stretch>
        </p:blipFill>
        <p:spPr>
          <a:xfrm>
            <a:off x="6182533" y="4495800"/>
            <a:ext cx="552450" cy="400050"/>
          </a:xfrm>
          <a:prstGeom prst="rect">
            <a:avLst/>
          </a:prstGeom>
        </p:spPr>
      </p:pic>
      <p:pic>
        <p:nvPicPr>
          <p:cNvPr id="12" name="Picture 11">
            <a:extLst>
              <a:ext uri="{FF2B5EF4-FFF2-40B4-BE49-F238E27FC236}">
                <a16:creationId xmlns:a16="http://schemas.microsoft.com/office/drawing/2014/main" id="{C955D38B-515F-456F-84CD-5E572419D0BE}"/>
              </a:ext>
            </a:extLst>
          </p:cNvPr>
          <p:cNvPicPr>
            <a:picLocks noChangeAspect="1"/>
          </p:cNvPicPr>
          <p:nvPr/>
        </p:nvPicPr>
        <p:blipFill>
          <a:blip r:embed="rId5"/>
          <a:stretch>
            <a:fillRect/>
          </a:stretch>
        </p:blipFill>
        <p:spPr>
          <a:xfrm>
            <a:off x="124777" y="1185946"/>
            <a:ext cx="4447224" cy="781050"/>
          </a:xfrm>
          <a:prstGeom prst="rect">
            <a:avLst/>
          </a:prstGeom>
        </p:spPr>
      </p:pic>
      <p:pic>
        <p:nvPicPr>
          <p:cNvPr id="14" name="Picture 13">
            <a:extLst>
              <a:ext uri="{FF2B5EF4-FFF2-40B4-BE49-F238E27FC236}">
                <a16:creationId xmlns:a16="http://schemas.microsoft.com/office/drawing/2014/main" id="{5EB861EB-D271-476D-A987-318F49AE555D}"/>
              </a:ext>
            </a:extLst>
          </p:cNvPr>
          <p:cNvPicPr>
            <a:picLocks noChangeAspect="1"/>
          </p:cNvPicPr>
          <p:nvPr/>
        </p:nvPicPr>
        <p:blipFill>
          <a:blip r:embed="rId6"/>
          <a:stretch>
            <a:fillRect/>
          </a:stretch>
        </p:blipFill>
        <p:spPr>
          <a:xfrm>
            <a:off x="7584043" y="1576471"/>
            <a:ext cx="1524000" cy="1685925"/>
          </a:xfrm>
          <a:prstGeom prst="rect">
            <a:avLst/>
          </a:prstGeom>
        </p:spPr>
      </p:pic>
      <p:pic>
        <p:nvPicPr>
          <p:cNvPr id="17" name="Picture 16">
            <a:extLst>
              <a:ext uri="{FF2B5EF4-FFF2-40B4-BE49-F238E27FC236}">
                <a16:creationId xmlns:a16="http://schemas.microsoft.com/office/drawing/2014/main" id="{AC5D5346-5C2B-45A0-82B5-2B93FE28E272}"/>
              </a:ext>
            </a:extLst>
          </p:cNvPr>
          <p:cNvPicPr>
            <a:picLocks noChangeAspect="1"/>
          </p:cNvPicPr>
          <p:nvPr/>
        </p:nvPicPr>
        <p:blipFill>
          <a:blip r:embed="rId7"/>
          <a:stretch>
            <a:fillRect/>
          </a:stretch>
        </p:blipFill>
        <p:spPr>
          <a:xfrm>
            <a:off x="3352800" y="5672054"/>
            <a:ext cx="5562600" cy="1047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72771" rIns="0" bIns="0" rtlCol="0">
            <a:spAutoFit/>
          </a:bodyPr>
          <a:lstStyle/>
          <a:p>
            <a:pPr marL="525145" marR="4142740">
              <a:lnSpc>
                <a:spcPct val="100000"/>
              </a:lnSpc>
              <a:spcBef>
                <a:spcPts val="105"/>
              </a:spcBef>
            </a:pPr>
            <a:r>
              <a:rPr sz="2000" spc="-5" dirty="0"/>
              <a:t>Batteryless wireless technology  </a:t>
            </a:r>
            <a:r>
              <a:rPr sz="2000" dirty="0"/>
              <a:t>for </a:t>
            </a:r>
            <a:r>
              <a:rPr sz="2000" spc="-5" dirty="0"/>
              <a:t>building</a:t>
            </a:r>
            <a:r>
              <a:rPr sz="2000" spc="-35" dirty="0"/>
              <a:t> </a:t>
            </a:r>
            <a:r>
              <a:rPr sz="2000" spc="-5" dirty="0"/>
              <a:t>automation</a:t>
            </a:r>
            <a:endParaRPr sz="2000"/>
          </a:p>
        </p:txBody>
      </p:sp>
      <p:sp>
        <p:nvSpPr>
          <p:cNvPr id="4" name="object 4"/>
          <p:cNvSpPr txBox="1"/>
          <p:nvPr/>
        </p:nvSpPr>
        <p:spPr>
          <a:xfrm>
            <a:off x="757237" y="6403807"/>
            <a:ext cx="7697470" cy="264160"/>
          </a:xfrm>
          <a:prstGeom prst="rect">
            <a:avLst/>
          </a:prstGeom>
        </p:spPr>
        <p:txBody>
          <a:bodyPr vert="horz" wrap="square" lIns="0" tIns="635" rIns="0" bIns="0" rtlCol="0">
            <a:spAutoFit/>
          </a:bodyPr>
          <a:lstStyle/>
          <a:p>
            <a:pPr marL="1270">
              <a:lnSpc>
                <a:spcPct val="100000"/>
              </a:lnSpc>
              <a:spcBef>
                <a:spcPts val="5"/>
              </a:spcBef>
              <a:tabLst>
                <a:tab pos="7449820" algn="l"/>
              </a:tabLst>
            </a:pPr>
            <a:r>
              <a:rPr sz="800" dirty="0">
                <a:solidFill>
                  <a:srgbClr val="666666"/>
                </a:solidFill>
                <a:latin typeface="Verdana"/>
                <a:cs typeface="Verdana"/>
              </a:rPr>
              <a:t>©</a:t>
            </a:r>
            <a:r>
              <a:rPr sz="800" spc="-10" dirty="0">
                <a:solidFill>
                  <a:srgbClr val="666666"/>
                </a:solidFill>
                <a:latin typeface="Verdana"/>
                <a:cs typeface="Verdana"/>
              </a:rPr>
              <a:t> </a:t>
            </a:r>
            <a:r>
              <a:rPr sz="800" spc="-5" dirty="0">
                <a:solidFill>
                  <a:srgbClr val="666666"/>
                </a:solidFill>
                <a:latin typeface="Verdana"/>
                <a:cs typeface="Verdana"/>
              </a:rPr>
              <a:t>En</a:t>
            </a:r>
            <a:r>
              <a:rPr sz="800" dirty="0">
                <a:solidFill>
                  <a:srgbClr val="666666"/>
                </a:solidFill>
                <a:latin typeface="Verdana"/>
                <a:cs typeface="Verdana"/>
              </a:rPr>
              <a:t>Oce</a:t>
            </a:r>
            <a:r>
              <a:rPr sz="800" spc="-5" dirty="0">
                <a:solidFill>
                  <a:srgbClr val="666666"/>
                </a:solidFill>
                <a:latin typeface="Verdana"/>
                <a:cs typeface="Verdana"/>
              </a:rPr>
              <a:t>a</a:t>
            </a:r>
            <a:r>
              <a:rPr sz="800" dirty="0">
                <a:solidFill>
                  <a:srgbClr val="666666"/>
                </a:solidFill>
                <a:latin typeface="Verdana"/>
                <a:cs typeface="Verdana"/>
              </a:rPr>
              <a:t>n</a:t>
            </a:r>
            <a:r>
              <a:rPr sz="800" spc="-25" dirty="0">
                <a:solidFill>
                  <a:srgbClr val="666666"/>
                </a:solidFill>
                <a:latin typeface="Verdana"/>
                <a:cs typeface="Verdana"/>
              </a:rPr>
              <a:t> </a:t>
            </a:r>
            <a:r>
              <a:rPr sz="800" dirty="0">
                <a:solidFill>
                  <a:srgbClr val="666666"/>
                </a:solidFill>
                <a:latin typeface="Verdana"/>
                <a:cs typeface="Verdana"/>
              </a:rPr>
              <a:t>A</a:t>
            </a:r>
            <a:r>
              <a:rPr sz="800" spc="-5" dirty="0">
                <a:solidFill>
                  <a:srgbClr val="666666"/>
                </a:solidFill>
                <a:latin typeface="Verdana"/>
                <a:cs typeface="Verdana"/>
              </a:rPr>
              <a:t>llian</a:t>
            </a:r>
            <a:r>
              <a:rPr sz="800" dirty="0">
                <a:solidFill>
                  <a:srgbClr val="666666"/>
                </a:solidFill>
                <a:latin typeface="Verdana"/>
                <a:cs typeface="Verdana"/>
              </a:rPr>
              <a:t>ce </a:t>
            </a:r>
            <a:r>
              <a:rPr sz="800" spc="35" dirty="0">
                <a:solidFill>
                  <a:srgbClr val="666666"/>
                </a:solidFill>
                <a:latin typeface="Verdana"/>
                <a:cs typeface="Verdana"/>
              </a:rPr>
              <a:t> </a:t>
            </a:r>
            <a:r>
              <a:rPr sz="800" dirty="0">
                <a:solidFill>
                  <a:srgbClr val="666666"/>
                </a:solidFill>
                <a:latin typeface="Verdana"/>
                <a:cs typeface="Verdana"/>
              </a:rPr>
              <a:t>| </a:t>
            </a:r>
            <a:r>
              <a:rPr sz="800" spc="5" dirty="0">
                <a:solidFill>
                  <a:srgbClr val="666666"/>
                </a:solidFill>
                <a:latin typeface="Verdana"/>
                <a:cs typeface="Verdana"/>
              </a:rPr>
              <a:t> I</a:t>
            </a:r>
            <a:r>
              <a:rPr sz="800" spc="-5" dirty="0">
                <a:solidFill>
                  <a:srgbClr val="666666"/>
                </a:solidFill>
                <a:latin typeface="Verdana"/>
                <a:cs typeface="Verdana"/>
              </a:rPr>
              <a:t>nt</a:t>
            </a:r>
            <a:r>
              <a:rPr sz="800" dirty="0">
                <a:solidFill>
                  <a:srgbClr val="666666"/>
                </a:solidFill>
                <a:latin typeface="Verdana"/>
                <a:cs typeface="Verdana"/>
              </a:rPr>
              <a:t>e</a:t>
            </a:r>
            <a:r>
              <a:rPr sz="800" spc="-5" dirty="0">
                <a:solidFill>
                  <a:srgbClr val="666666"/>
                </a:solidFill>
                <a:latin typeface="Verdana"/>
                <a:cs typeface="Verdana"/>
              </a:rPr>
              <a:t>lli</a:t>
            </a:r>
            <a:r>
              <a:rPr sz="800" dirty="0">
                <a:solidFill>
                  <a:srgbClr val="666666"/>
                </a:solidFill>
                <a:latin typeface="Verdana"/>
                <a:cs typeface="Verdana"/>
              </a:rPr>
              <a:t>ge</a:t>
            </a:r>
            <a:r>
              <a:rPr sz="800" spc="-5" dirty="0">
                <a:solidFill>
                  <a:srgbClr val="666666"/>
                </a:solidFill>
                <a:latin typeface="Verdana"/>
                <a:cs typeface="Verdana"/>
              </a:rPr>
              <a:t>n</a:t>
            </a:r>
            <a:r>
              <a:rPr sz="800" dirty="0">
                <a:solidFill>
                  <a:srgbClr val="666666"/>
                </a:solidFill>
                <a:latin typeface="Verdana"/>
                <a:cs typeface="Verdana"/>
              </a:rPr>
              <a:t>t</a:t>
            </a:r>
            <a:r>
              <a:rPr sz="800" spc="10" dirty="0">
                <a:solidFill>
                  <a:srgbClr val="666666"/>
                </a:solidFill>
                <a:latin typeface="Verdana"/>
                <a:cs typeface="Verdana"/>
              </a:rPr>
              <a:t> </a:t>
            </a:r>
            <a:r>
              <a:rPr sz="800" spc="-5" dirty="0">
                <a:solidFill>
                  <a:srgbClr val="666666"/>
                </a:solidFill>
                <a:latin typeface="Verdana"/>
                <a:cs typeface="Verdana"/>
              </a:rPr>
              <a:t>an</a:t>
            </a:r>
            <a:r>
              <a:rPr sz="800" dirty="0">
                <a:solidFill>
                  <a:srgbClr val="666666"/>
                </a:solidFill>
                <a:latin typeface="Verdana"/>
                <a:cs typeface="Verdana"/>
              </a:rPr>
              <a:t>d</a:t>
            </a:r>
            <a:r>
              <a:rPr sz="800" spc="5" dirty="0">
                <a:solidFill>
                  <a:srgbClr val="666666"/>
                </a:solidFill>
                <a:latin typeface="Verdana"/>
                <a:cs typeface="Verdana"/>
              </a:rPr>
              <a:t> </a:t>
            </a:r>
            <a:r>
              <a:rPr sz="800" dirty="0">
                <a:solidFill>
                  <a:srgbClr val="666666"/>
                </a:solidFill>
                <a:latin typeface="Verdana"/>
                <a:cs typeface="Verdana"/>
              </a:rPr>
              <a:t>Green</a:t>
            </a:r>
            <a:r>
              <a:rPr sz="800" spc="-15" dirty="0">
                <a:solidFill>
                  <a:srgbClr val="666666"/>
                </a:solidFill>
                <a:latin typeface="Verdana"/>
                <a:cs typeface="Verdana"/>
              </a:rPr>
              <a:t> </a:t>
            </a:r>
            <a:r>
              <a:rPr sz="800" dirty="0">
                <a:solidFill>
                  <a:srgbClr val="666666"/>
                </a:solidFill>
                <a:latin typeface="Verdana"/>
                <a:cs typeface="Verdana"/>
              </a:rPr>
              <a:t>B</a:t>
            </a:r>
            <a:r>
              <a:rPr sz="800" spc="-5" dirty="0">
                <a:solidFill>
                  <a:srgbClr val="666666"/>
                </a:solidFill>
                <a:latin typeface="Verdana"/>
                <a:cs typeface="Verdana"/>
              </a:rPr>
              <a:t>ui</a:t>
            </a:r>
            <a:r>
              <a:rPr sz="800" dirty="0">
                <a:solidFill>
                  <a:srgbClr val="666666"/>
                </a:solidFill>
                <a:latin typeface="Verdana"/>
                <a:cs typeface="Verdana"/>
              </a:rPr>
              <a:t>d</a:t>
            </a:r>
            <a:r>
              <a:rPr sz="800" spc="-5" dirty="0">
                <a:solidFill>
                  <a:srgbClr val="666666"/>
                </a:solidFill>
                <a:latin typeface="Verdana"/>
                <a:cs typeface="Verdana"/>
              </a:rPr>
              <a:t>lin</a:t>
            </a:r>
            <a:r>
              <a:rPr sz="800" dirty="0">
                <a:solidFill>
                  <a:srgbClr val="666666"/>
                </a:solidFill>
                <a:latin typeface="Verdana"/>
                <a:cs typeface="Verdana"/>
              </a:rPr>
              <a:t>gs </a:t>
            </a:r>
            <a:r>
              <a:rPr sz="800" spc="35" dirty="0">
                <a:solidFill>
                  <a:srgbClr val="666666"/>
                </a:solidFill>
                <a:latin typeface="Verdana"/>
                <a:cs typeface="Verdana"/>
              </a:rPr>
              <a:t> </a:t>
            </a:r>
            <a:r>
              <a:rPr sz="800" dirty="0">
                <a:solidFill>
                  <a:srgbClr val="666666"/>
                </a:solidFill>
                <a:latin typeface="Verdana"/>
                <a:cs typeface="Verdana"/>
              </a:rPr>
              <a:t>| </a:t>
            </a:r>
            <a:r>
              <a:rPr sz="800" spc="20" dirty="0">
                <a:solidFill>
                  <a:srgbClr val="666666"/>
                </a:solidFill>
                <a:latin typeface="Verdana"/>
                <a:cs typeface="Verdana"/>
              </a:rPr>
              <a:t> </a:t>
            </a:r>
            <a:r>
              <a:rPr sz="800" dirty="0">
                <a:solidFill>
                  <a:srgbClr val="666666"/>
                </a:solidFill>
                <a:latin typeface="Verdana"/>
                <a:cs typeface="Verdana"/>
              </a:rPr>
              <a:t>2014	</a:t>
            </a:r>
            <a:r>
              <a:rPr sz="800" spc="-5" dirty="0">
                <a:solidFill>
                  <a:srgbClr val="666666"/>
                </a:solidFill>
                <a:latin typeface="Verdana"/>
                <a:cs typeface="Verdana"/>
              </a:rPr>
              <a:t>Pa</a:t>
            </a:r>
            <a:r>
              <a:rPr sz="800" dirty="0">
                <a:solidFill>
                  <a:srgbClr val="666666"/>
                </a:solidFill>
                <a:latin typeface="Verdana"/>
                <a:cs typeface="Verdana"/>
              </a:rPr>
              <a:t>ge</a:t>
            </a:r>
            <a:endParaRPr sz="800">
              <a:latin typeface="Verdana"/>
              <a:cs typeface="Verdana"/>
            </a:endParaRPr>
          </a:p>
          <a:p>
            <a:pPr>
              <a:lnSpc>
                <a:spcPct val="100000"/>
              </a:lnSpc>
              <a:spcBef>
                <a:spcPts val="140"/>
              </a:spcBef>
            </a:pPr>
            <a:r>
              <a:rPr sz="800" dirty="0">
                <a:solidFill>
                  <a:srgbClr val="666666"/>
                </a:solidFill>
                <a:latin typeface="Arial"/>
                <a:cs typeface="Arial"/>
              </a:rPr>
              <a:t>© EnOcean Alliance | </a:t>
            </a:r>
            <a:r>
              <a:rPr sz="800" spc="-5" dirty="0">
                <a:solidFill>
                  <a:srgbClr val="666666"/>
                </a:solidFill>
                <a:latin typeface="Arial"/>
                <a:cs typeface="Arial"/>
              </a:rPr>
              <a:t>Intelligente Gebäude </a:t>
            </a:r>
            <a:r>
              <a:rPr sz="800" dirty="0">
                <a:solidFill>
                  <a:srgbClr val="666666"/>
                </a:solidFill>
                <a:latin typeface="Arial"/>
                <a:cs typeface="Arial"/>
              </a:rPr>
              <a:t>| Aug</a:t>
            </a:r>
            <a:r>
              <a:rPr sz="800" spc="65" dirty="0">
                <a:solidFill>
                  <a:srgbClr val="666666"/>
                </a:solidFill>
                <a:latin typeface="Arial"/>
                <a:cs typeface="Arial"/>
              </a:rPr>
              <a:t> </a:t>
            </a:r>
            <a:r>
              <a:rPr sz="800" spc="-5" dirty="0">
                <a:solidFill>
                  <a:srgbClr val="666666"/>
                </a:solidFill>
                <a:latin typeface="Arial"/>
                <a:cs typeface="Arial"/>
              </a:rPr>
              <a:t>2013</a:t>
            </a:r>
            <a:endParaRPr sz="800">
              <a:latin typeface="Arial"/>
              <a:cs typeface="Arial"/>
            </a:endParaRPr>
          </a:p>
        </p:txBody>
      </p:sp>
      <p:sp>
        <p:nvSpPr>
          <p:cNvPr id="5" name="object 5"/>
          <p:cNvSpPr txBox="1"/>
          <p:nvPr/>
        </p:nvSpPr>
        <p:spPr>
          <a:xfrm>
            <a:off x="8475088" y="6234977"/>
            <a:ext cx="156845" cy="304800"/>
          </a:xfrm>
          <a:prstGeom prst="rect">
            <a:avLst/>
          </a:prstGeom>
        </p:spPr>
        <p:txBody>
          <a:bodyPr vert="horz" wrap="square" lIns="0" tIns="29845" rIns="0" bIns="0" rtlCol="0">
            <a:spAutoFit/>
          </a:bodyPr>
          <a:lstStyle/>
          <a:p>
            <a:pPr marL="30480">
              <a:lnSpc>
                <a:spcPct val="100000"/>
              </a:lnSpc>
              <a:spcBef>
                <a:spcPts val="235"/>
              </a:spcBef>
            </a:pPr>
            <a:r>
              <a:rPr sz="800" spc="-5" dirty="0">
                <a:solidFill>
                  <a:srgbClr val="666666"/>
                </a:solidFill>
                <a:latin typeface="Arial"/>
                <a:cs typeface="Arial"/>
              </a:rPr>
              <a:t>16</a:t>
            </a:r>
            <a:endParaRPr sz="800">
              <a:latin typeface="Arial"/>
              <a:cs typeface="Arial"/>
            </a:endParaRPr>
          </a:p>
          <a:p>
            <a:pPr marL="12700">
              <a:lnSpc>
                <a:spcPct val="100000"/>
              </a:lnSpc>
              <a:spcBef>
                <a:spcPts val="140"/>
              </a:spcBef>
            </a:pPr>
            <a:r>
              <a:rPr sz="800" dirty="0">
                <a:solidFill>
                  <a:srgbClr val="666666"/>
                </a:solidFill>
                <a:latin typeface="Verdana"/>
                <a:cs typeface="Verdana"/>
              </a:rPr>
              <a:t>16</a:t>
            </a:r>
            <a:endParaRPr sz="800">
              <a:latin typeface="Verdana"/>
              <a:cs typeface="Verdana"/>
            </a:endParaRPr>
          </a:p>
        </p:txBody>
      </p:sp>
      <p:sp>
        <p:nvSpPr>
          <p:cNvPr id="6" name="object 6"/>
          <p:cNvSpPr/>
          <p:nvPr/>
        </p:nvSpPr>
        <p:spPr>
          <a:xfrm>
            <a:off x="758825" y="1560588"/>
            <a:ext cx="7722953" cy="5217650"/>
          </a:xfrm>
          <a:prstGeom prst="rect">
            <a:avLst/>
          </a:prstGeom>
          <a:blipFill>
            <a:blip r:embed="rId2" cstate="print"/>
            <a:stretch>
              <a:fillRect/>
            </a:stretch>
          </a:blipFill>
        </p:spPr>
        <p:txBody>
          <a:bodyPr wrap="square" lIns="0" tIns="0" rIns="0" bIns="0" rtlCol="0"/>
          <a:lstStyle/>
          <a:p>
            <a:endParaRPr/>
          </a:p>
        </p:txBody>
      </p:sp>
      <p:pic>
        <p:nvPicPr>
          <p:cNvPr id="8" name="Picture 7">
            <a:extLst>
              <a:ext uri="{FF2B5EF4-FFF2-40B4-BE49-F238E27FC236}">
                <a16:creationId xmlns:a16="http://schemas.microsoft.com/office/drawing/2014/main" id="{DC7A1006-3609-49E6-93A2-C4AC8B535968}"/>
              </a:ext>
            </a:extLst>
          </p:cNvPr>
          <p:cNvPicPr>
            <a:picLocks noChangeAspect="1"/>
          </p:cNvPicPr>
          <p:nvPr/>
        </p:nvPicPr>
        <p:blipFill>
          <a:blip r:embed="rId3"/>
          <a:stretch>
            <a:fillRect/>
          </a:stretch>
        </p:blipFill>
        <p:spPr>
          <a:xfrm>
            <a:off x="7848600" y="5556107"/>
            <a:ext cx="895350" cy="428625"/>
          </a:xfrm>
          <a:prstGeom prst="rect">
            <a:avLst/>
          </a:prstGeom>
        </p:spPr>
      </p:pic>
      <p:pic>
        <p:nvPicPr>
          <p:cNvPr id="10" name="Picture 9">
            <a:extLst>
              <a:ext uri="{FF2B5EF4-FFF2-40B4-BE49-F238E27FC236}">
                <a16:creationId xmlns:a16="http://schemas.microsoft.com/office/drawing/2014/main" id="{3E07FD3A-3040-4787-B7E6-6DB6AF6D55F8}"/>
              </a:ext>
            </a:extLst>
          </p:cNvPr>
          <p:cNvPicPr>
            <a:picLocks noChangeAspect="1"/>
          </p:cNvPicPr>
          <p:nvPr/>
        </p:nvPicPr>
        <p:blipFill>
          <a:blip r:embed="rId4"/>
          <a:stretch>
            <a:fillRect/>
          </a:stretch>
        </p:blipFill>
        <p:spPr>
          <a:xfrm>
            <a:off x="7429500" y="6136373"/>
            <a:ext cx="838200" cy="3143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p:nvPr/>
        </p:nvSpPr>
        <p:spPr>
          <a:xfrm>
            <a:off x="228600" y="552576"/>
            <a:ext cx="8686800" cy="636270"/>
          </a:xfrm>
          <a:prstGeom prst="rect">
            <a:avLst/>
          </a:prstGeom>
        </p:spPr>
        <p:txBody>
          <a:bodyPr vert="horz" wrap="square" lIns="0" tIns="13335" rIns="0" bIns="0" rtlCol="0">
            <a:spAutoFit/>
          </a:bodyPr>
          <a:lstStyle/>
          <a:p>
            <a:pPr marL="525145">
              <a:lnSpc>
                <a:spcPct val="100000"/>
              </a:lnSpc>
              <a:spcBef>
                <a:spcPts val="105"/>
              </a:spcBef>
            </a:pPr>
            <a:r>
              <a:rPr sz="2000" spc="-5" dirty="0">
                <a:solidFill>
                  <a:srgbClr val="FFFFFF"/>
                </a:solidFill>
                <a:latin typeface="Verdana"/>
                <a:cs typeface="Verdana"/>
              </a:rPr>
              <a:t>Batteryless wireless technology from</a:t>
            </a:r>
            <a:r>
              <a:rPr sz="2000" spc="-50" dirty="0">
                <a:solidFill>
                  <a:srgbClr val="FFFFFF"/>
                </a:solidFill>
                <a:latin typeface="Verdana"/>
                <a:cs typeface="Verdana"/>
              </a:rPr>
              <a:t> </a:t>
            </a:r>
            <a:r>
              <a:rPr sz="2000" spc="-5" dirty="0">
                <a:solidFill>
                  <a:srgbClr val="FFFFFF"/>
                </a:solidFill>
                <a:latin typeface="Verdana"/>
                <a:cs typeface="Verdana"/>
              </a:rPr>
              <a:t>EnOcean</a:t>
            </a:r>
            <a:endParaRPr sz="2000">
              <a:latin typeface="Verdana"/>
              <a:cs typeface="Verdana"/>
            </a:endParaRPr>
          </a:p>
          <a:p>
            <a:pPr marL="525145">
              <a:lnSpc>
                <a:spcPct val="100000"/>
              </a:lnSpc>
            </a:pPr>
            <a:r>
              <a:rPr sz="2000" dirty="0">
                <a:solidFill>
                  <a:srgbClr val="FFFFFF"/>
                </a:solidFill>
                <a:latin typeface="Verdana"/>
                <a:cs typeface="Verdana"/>
              </a:rPr>
              <a:t>= </a:t>
            </a:r>
            <a:r>
              <a:rPr sz="2000" spc="-5" dirty="0">
                <a:solidFill>
                  <a:srgbClr val="FFFFFF"/>
                </a:solidFill>
                <a:latin typeface="Verdana"/>
                <a:cs typeface="Verdana"/>
              </a:rPr>
              <a:t>energy harvester </a:t>
            </a:r>
            <a:r>
              <a:rPr sz="2000" dirty="0">
                <a:solidFill>
                  <a:srgbClr val="FFFFFF"/>
                </a:solidFill>
                <a:latin typeface="Verdana"/>
                <a:cs typeface="Verdana"/>
              </a:rPr>
              <a:t>+ </a:t>
            </a:r>
            <a:r>
              <a:rPr sz="2000" spc="-5" dirty="0">
                <a:solidFill>
                  <a:srgbClr val="FFFFFF"/>
                </a:solidFill>
                <a:latin typeface="Verdana"/>
                <a:cs typeface="Verdana"/>
              </a:rPr>
              <a:t>radio</a:t>
            </a:r>
            <a:r>
              <a:rPr sz="2000" spc="-80" dirty="0">
                <a:solidFill>
                  <a:srgbClr val="FFFFFF"/>
                </a:solidFill>
                <a:latin typeface="Verdana"/>
                <a:cs typeface="Verdana"/>
              </a:rPr>
              <a:t> </a:t>
            </a:r>
            <a:r>
              <a:rPr sz="2000" spc="-5" dirty="0">
                <a:solidFill>
                  <a:srgbClr val="FFFFFF"/>
                </a:solidFill>
                <a:latin typeface="Verdana"/>
                <a:cs typeface="Verdana"/>
              </a:rPr>
              <a:t>modules</a:t>
            </a:r>
            <a:endParaRPr sz="2000">
              <a:latin typeface="Verdana"/>
              <a:cs typeface="Verdana"/>
            </a:endParaRPr>
          </a:p>
        </p:txBody>
      </p:sp>
      <p:sp>
        <p:nvSpPr>
          <p:cNvPr id="4" name="object 4"/>
          <p:cNvSpPr/>
          <p:nvPr/>
        </p:nvSpPr>
        <p:spPr>
          <a:xfrm>
            <a:off x="758825" y="1560512"/>
            <a:ext cx="7587157" cy="5138542"/>
          </a:xfrm>
          <a:prstGeom prst="rect">
            <a:avLst/>
          </a:prstGeom>
          <a:blipFill>
            <a:blip r:embed="rId2" cstate="print"/>
            <a:stretch>
              <a:fillRect/>
            </a:stretch>
          </a:blipFill>
        </p:spPr>
        <p:txBody>
          <a:bodyPr wrap="square" lIns="0" tIns="0" rIns="0" bIns="0" rtlCol="0"/>
          <a:lstStyle/>
          <a:p>
            <a:endParaRPr dirty="0"/>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18</a:t>
            </a:fld>
            <a:endParaRPr dirty="0"/>
          </a:p>
        </p:txBody>
      </p:sp>
      <p:pic>
        <p:nvPicPr>
          <p:cNvPr id="8" name="Picture 7">
            <a:extLst>
              <a:ext uri="{FF2B5EF4-FFF2-40B4-BE49-F238E27FC236}">
                <a16:creationId xmlns:a16="http://schemas.microsoft.com/office/drawing/2014/main" id="{5C723BB1-6A59-44A0-928C-0BA3E3C9E652}"/>
              </a:ext>
            </a:extLst>
          </p:cNvPr>
          <p:cNvPicPr>
            <a:picLocks noChangeAspect="1"/>
          </p:cNvPicPr>
          <p:nvPr/>
        </p:nvPicPr>
        <p:blipFill>
          <a:blip r:embed="rId3"/>
          <a:stretch>
            <a:fillRect/>
          </a:stretch>
        </p:blipFill>
        <p:spPr>
          <a:xfrm>
            <a:off x="5562601" y="903705"/>
            <a:ext cx="3581400" cy="771525"/>
          </a:xfrm>
          <a:prstGeom prst="rect">
            <a:avLst/>
          </a:prstGeom>
        </p:spPr>
      </p:pic>
      <p:sp>
        <p:nvSpPr>
          <p:cNvPr id="9" name="TextBox 8">
            <a:extLst>
              <a:ext uri="{FF2B5EF4-FFF2-40B4-BE49-F238E27FC236}">
                <a16:creationId xmlns:a16="http://schemas.microsoft.com/office/drawing/2014/main" id="{D4D6C398-7879-4F44-A9D0-36CDA69939FB}"/>
              </a:ext>
            </a:extLst>
          </p:cNvPr>
          <p:cNvSpPr txBox="1"/>
          <p:nvPr/>
        </p:nvSpPr>
        <p:spPr>
          <a:xfrm>
            <a:off x="609600" y="285638"/>
            <a:ext cx="4728445" cy="369332"/>
          </a:xfrm>
          <a:prstGeom prst="rect">
            <a:avLst/>
          </a:prstGeom>
          <a:noFill/>
        </p:spPr>
        <p:txBody>
          <a:bodyPr wrap="square" rtlCol="0">
            <a:spAutoFit/>
          </a:bodyPr>
          <a:lstStyle/>
          <a:p>
            <a:r>
              <a:rPr lang="en-US" dirty="0"/>
              <a:t>https://www.enocean.com/en/products/</a:t>
            </a:r>
          </a:p>
        </p:txBody>
      </p:sp>
      <p:pic>
        <p:nvPicPr>
          <p:cNvPr id="11" name="Picture 10">
            <a:extLst>
              <a:ext uri="{FF2B5EF4-FFF2-40B4-BE49-F238E27FC236}">
                <a16:creationId xmlns:a16="http://schemas.microsoft.com/office/drawing/2014/main" id="{69286F24-D029-4C55-AFCC-8467AC89D99C}"/>
              </a:ext>
            </a:extLst>
          </p:cNvPr>
          <p:cNvPicPr>
            <a:picLocks noChangeAspect="1"/>
          </p:cNvPicPr>
          <p:nvPr/>
        </p:nvPicPr>
        <p:blipFill>
          <a:blip r:embed="rId4"/>
          <a:stretch>
            <a:fillRect/>
          </a:stretch>
        </p:blipFill>
        <p:spPr>
          <a:xfrm>
            <a:off x="7924801" y="4892675"/>
            <a:ext cx="1219200" cy="809625"/>
          </a:xfrm>
          <a:prstGeom prst="rect">
            <a:avLst/>
          </a:prstGeom>
        </p:spPr>
      </p:pic>
      <p:pic>
        <p:nvPicPr>
          <p:cNvPr id="13" name="Picture 12">
            <a:extLst>
              <a:ext uri="{FF2B5EF4-FFF2-40B4-BE49-F238E27FC236}">
                <a16:creationId xmlns:a16="http://schemas.microsoft.com/office/drawing/2014/main" id="{930702B9-0798-4ABF-98E2-85111684F67D}"/>
              </a:ext>
            </a:extLst>
          </p:cNvPr>
          <p:cNvPicPr>
            <a:picLocks noChangeAspect="1"/>
          </p:cNvPicPr>
          <p:nvPr/>
        </p:nvPicPr>
        <p:blipFill>
          <a:blip r:embed="rId5"/>
          <a:stretch>
            <a:fillRect/>
          </a:stretch>
        </p:blipFill>
        <p:spPr>
          <a:xfrm>
            <a:off x="7301158" y="3172520"/>
            <a:ext cx="1590675" cy="1720155"/>
          </a:xfrm>
          <a:prstGeom prst="rect">
            <a:avLst/>
          </a:prstGeom>
        </p:spPr>
      </p:pic>
      <p:pic>
        <p:nvPicPr>
          <p:cNvPr id="15" name="Picture 14">
            <a:extLst>
              <a:ext uri="{FF2B5EF4-FFF2-40B4-BE49-F238E27FC236}">
                <a16:creationId xmlns:a16="http://schemas.microsoft.com/office/drawing/2014/main" id="{F8D1BB08-744D-4AF1-B001-BB8D85973268}"/>
              </a:ext>
            </a:extLst>
          </p:cNvPr>
          <p:cNvPicPr>
            <a:picLocks noChangeAspect="1"/>
          </p:cNvPicPr>
          <p:nvPr/>
        </p:nvPicPr>
        <p:blipFill>
          <a:blip r:embed="rId6"/>
          <a:stretch>
            <a:fillRect/>
          </a:stretch>
        </p:blipFill>
        <p:spPr>
          <a:xfrm>
            <a:off x="6969251" y="6274173"/>
            <a:ext cx="1676400" cy="4381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Energy</a:t>
            </a:r>
            <a:r>
              <a:rPr spc="-15" dirty="0"/>
              <a:t> </a:t>
            </a:r>
            <a:r>
              <a:rPr spc="-5" dirty="0"/>
              <a:t>Harvesting</a:t>
            </a:r>
          </a:p>
        </p:txBody>
      </p:sp>
      <p:sp>
        <p:nvSpPr>
          <p:cNvPr id="4" name="object 4"/>
          <p:cNvSpPr/>
          <p:nvPr/>
        </p:nvSpPr>
        <p:spPr>
          <a:xfrm>
            <a:off x="6084900" y="1700213"/>
            <a:ext cx="2822562" cy="118426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084887" y="5141913"/>
            <a:ext cx="1581150" cy="17145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156324" y="3068638"/>
            <a:ext cx="1277912" cy="194784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187450" y="1771650"/>
            <a:ext cx="1296974" cy="115252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2876231" y="1871597"/>
            <a:ext cx="2335530" cy="54483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32B5F"/>
                </a:solidFill>
                <a:latin typeface="Arial"/>
                <a:cs typeface="Arial"/>
              </a:rPr>
              <a:t>Kinetic</a:t>
            </a:r>
            <a:r>
              <a:rPr sz="1800" b="1" spc="-25" dirty="0">
                <a:solidFill>
                  <a:srgbClr val="032B5F"/>
                </a:solidFill>
                <a:latin typeface="Arial"/>
                <a:cs typeface="Arial"/>
              </a:rPr>
              <a:t> </a:t>
            </a:r>
            <a:r>
              <a:rPr sz="1800" b="1" spc="-5" dirty="0">
                <a:solidFill>
                  <a:srgbClr val="032B5F"/>
                </a:solidFill>
                <a:latin typeface="Arial"/>
                <a:cs typeface="Arial"/>
              </a:rPr>
              <a:t>energy</a:t>
            </a:r>
            <a:endParaRPr sz="1800">
              <a:latin typeface="Arial"/>
              <a:cs typeface="Arial"/>
            </a:endParaRPr>
          </a:p>
          <a:p>
            <a:pPr marL="12700">
              <a:lnSpc>
                <a:spcPct val="100000"/>
              </a:lnSpc>
              <a:spcBef>
                <a:spcPts val="5"/>
              </a:spcBef>
            </a:pPr>
            <a:r>
              <a:rPr sz="1600" spc="-5" dirty="0">
                <a:solidFill>
                  <a:srgbClr val="032B5F"/>
                </a:solidFill>
                <a:latin typeface="Arial"/>
                <a:cs typeface="Arial"/>
              </a:rPr>
              <a:t>Electrodynamic</a:t>
            </a:r>
            <a:r>
              <a:rPr sz="1600" spc="-40" dirty="0">
                <a:solidFill>
                  <a:srgbClr val="032B5F"/>
                </a:solidFill>
                <a:latin typeface="Arial"/>
                <a:cs typeface="Arial"/>
              </a:rPr>
              <a:t> </a:t>
            </a:r>
            <a:r>
              <a:rPr sz="1600" spc="-5" dirty="0">
                <a:solidFill>
                  <a:srgbClr val="032B5F"/>
                </a:solidFill>
                <a:latin typeface="Arial"/>
                <a:cs typeface="Arial"/>
              </a:rPr>
              <a:t>generator</a:t>
            </a:r>
            <a:endParaRPr sz="1600">
              <a:latin typeface="Arial"/>
              <a:cs typeface="Arial"/>
            </a:endParaRPr>
          </a:p>
        </p:txBody>
      </p:sp>
      <p:sp>
        <p:nvSpPr>
          <p:cNvPr id="9" name="object 9"/>
          <p:cNvSpPr/>
          <p:nvPr/>
        </p:nvSpPr>
        <p:spPr>
          <a:xfrm>
            <a:off x="1465186" y="3499904"/>
            <a:ext cx="1628851" cy="1441983"/>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85749" y="3211537"/>
            <a:ext cx="1007033" cy="89332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69862" y="4028351"/>
            <a:ext cx="1379735" cy="504667"/>
          </a:xfrm>
          <a:prstGeom prst="rect">
            <a:avLst/>
          </a:prstGeom>
          <a:blipFill>
            <a:blip r:embed="rId8" cstate="print"/>
            <a:stretch>
              <a:fillRect/>
            </a:stretch>
          </a:blipFill>
        </p:spPr>
        <p:txBody>
          <a:bodyPr wrap="square" lIns="0" tIns="0" rIns="0" bIns="0" rtlCol="0"/>
          <a:lstStyle/>
          <a:p>
            <a:endParaRPr/>
          </a:p>
        </p:txBody>
      </p:sp>
      <p:sp>
        <p:nvSpPr>
          <p:cNvPr id="12" name="object 12"/>
          <p:cNvSpPr txBox="1"/>
          <p:nvPr/>
        </p:nvSpPr>
        <p:spPr>
          <a:xfrm>
            <a:off x="3250881" y="3743260"/>
            <a:ext cx="2517775" cy="54483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32B5F"/>
                </a:solidFill>
                <a:latin typeface="Arial"/>
                <a:cs typeface="Arial"/>
              </a:rPr>
              <a:t>Solar</a:t>
            </a:r>
            <a:r>
              <a:rPr sz="1800" b="1" spc="-20" dirty="0">
                <a:solidFill>
                  <a:srgbClr val="032B5F"/>
                </a:solidFill>
                <a:latin typeface="Arial"/>
                <a:cs typeface="Arial"/>
              </a:rPr>
              <a:t> </a:t>
            </a:r>
            <a:r>
              <a:rPr sz="1800" b="1" spc="-5" dirty="0">
                <a:solidFill>
                  <a:srgbClr val="032B5F"/>
                </a:solidFill>
                <a:latin typeface="Arial"/>
                <a:cs typeface="Arial"/>
              </a:rPr>
              <a:t>energy</a:t>
            </a:r>
            <a:endParaRPr sz="1800">
              <a:latin typeface="Arial"/>
              <a:cs typeface="Arial"/>
            </a:endParaRPr>
          </a:p>
          <a:p>
            <a:pPr marL="12700">
              <a:lnSpc>
                <a:spcPct val="100000"/>
              </a:lnSpc>
              <a:spcBef>
                <a:spcPts val="5"/>
              </a:spcBef>
            </a:pPr>
            <a:r>
              <a:rPr sz="1600" spc="-5" dirty="0">
                <a:solidFill>
                  <a:srgbClr val="032B5F"/>
                </a:solidFill>
                <a:latin typeface="Arial"/>
                <a:cs typeface="Arial"/>
              </a:rPr>
              <a:t>Module </a:t>
            </a:r>
            <a:r>
              <a:rPr sz="1600" spc="-10" dirty="0">
                <a:solidFill>
                  <a:srgbClr val="032B5F"/>
                </a:solidFill>
                <a:latin typeface="Arial"/>
                <a:cs typeface="Arial"/>
              </a:rPr>
              <a:t>with </a:t>
            </a:r>
            <a:r>
              <a:rPr sz="1600" spc="-5" dirty="0">
                <a:solidFill>
                  <a:srgbClr val="032B5F"/>
                </a:solidFill>
                <a:latin typeface="Arial"/>
                <a:cs typeface="Arial"/>
              </a:rPr>
              <a:t>energy</a:t>
            </a:r>
            <a:r>
              <a:rPr sz="1600" spc="-10" dirty="0">
                <a:solidFill>
                  <a:srgbClr val="032B5F"/>
                </a:solidFill>
                <a:latin typeface="Arial"/>
                <a:cs typeface="Arial"/>
              </a:rPr>
              <a:t> </a:t>
            </a:r>
            <a:r>
              <a:rPr sz="1600" spc="-5" dirty="0">
                <a:solidFill>
                  <a:srgbClr val="032B5F"/>
                </a:solidFill>
                <a:latin typeface="Arial"/>
                <a:cs typeface="Arial"/>
              </a:rPr>
              <a:t>storage</a:t>
            </a:r>
            <a:endParaRPr sz="1600">
              <a:latin typeface="Arial"/>
              <a:cs typeface="Arial"/>
            </a:endParaRPr>
          </a:p>
        </p:txBody>
      </p:sp>
      <p:sp>
        <p:nvSpPr>
          <p:cNvPr id="13" name="object 13"/>
          <p:cNvSpPr txBox="1"/>
          <p:nvPr/>
        </p:nvSpPr>
        <p:spPr>
          <a:xfrm>
            <a:off x="3236490" y="5473622"/>
            <a:ext cx="2426335" cy="75692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32B5F"/>
                </a:solidFill>
                <a:latin typeface="Arial"/>
                <a:cs typeface="Arial"/>
              </a:rPr>
              <a:t>Thermal</a:t>
            </a:r>
            <a:r>
              <a:rPr sz="1600" b="1" dirty="0">
                <a:solidFill>
                  <a:srgbClr val="032B5F"/>
                </a:solidFill>
                <a:latin typeface="Arial"/>
                <a:cs typeface="Arial"/>
              </a:rPr>
              <a:t> </a:t>
            </a:r>
            <a:r>
              <a:rPr sz="1600" b="1" spc="-5" dirty="0">
                <a:solidFill>
                  <a:srgbClr val="032B5F"/>
                </a:solidFill>
                <a:latin typeface="Arial"/>
                <a:cs typeface="Arial"/>
              </a:rPr>
              <a:t>energy</a:t>
            </a:r>
            <a:endParaRPr sz="1600">
              <a:latin typeface="Arial"/>
              <a:cs typeface="Arial"/>
            </a:endParaRPr>
          </a:p>
          <a:p>
            <a:pPr marL="12700" marR="5080">
              <a:lnSpc>
                <a:spcPct val="100000"/>
              </a:lnSpc>
            </a:pPr>
            <a:r>
              <a:rPr sz="1600" spc="-5" dirty="0">
                <a:solidFill>
                  <a:srgbClr val="032B5F"/>
                </a:solidFill>
                <a:latin typeface="Arial"/>
                <a:cs typeface="Arial"/>
              </a:rPr>
              <a:t>Energy generation</a:t>
            </a:r>
            <a:r>
              <a:rPr sz="1600" spc="-45" dirty="0">
                <a:solidFill>
                  <a:srgbClr val="032B5F"/>
                </a:solidFill>
                <a:latin typeface="Arial"/>
                <a:cs typeface="Arial"/>
              </a:rPr>
              <a:t> </a:t>
            </a:r>
            <a:r>
              <a:rPr sz="1600" spc="-5" dirty="0">
                <a:solidFill>
                  <a:srgbClr val="032B5F"/>
                </a:solidFill>
                <a:latin typeface="Arial"/>
                <a:cs typeface="Arial"/>
              </a:rPr>
              <a:t>through  temperature</a:t>
            </a:r>
            <a:r>
              <a:rPr sz="1600" spc="5" dirty="0">
                <a:solidFill>
                  <a:srgbClr val="032B5F"/>
                </a:solidFill>
                <a:latin typeface="Arial"/>
                <a:cs typeface="Arial"/>
              </a:rPr>
              <a:t> </a:t>
            </a:r>
            <a:r>
              <a:rPr sz="1600" spc="-5" dirty="0">
                <a:solidFill>
                  <a:srgbClr val="032B5F"/>
                </a:solidFill>
                <a:latin typeface="Arial"/>
                <a:cs typeface="Arial"/>
              </a:rPr>
              <a:t>differences</a:t>
            </a:r>
            <a:endParaRPr sz="1600">
              <a:latin typeface="Arial"/>
              <a:cs typeface="Arial"/>
            </a:endParaRPr>
          </a:p>
        </p:txBody>
      </p:sp>
      <p:sp>
        <p:nvSpPr>
          <p:cNvPr id="14" name="object 14"/>
          <p:cNvSpPr/>
          <p:nvPr/>
        </p:nvSpPr>
        <p:spPr>
          <a:xfrm>
            <a:off x="1692287" y="5661025"/>
            <a:ext cx="792150" cy="781049"/>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323850" y="5732475"/>
            <a:ext cx="1155687" cy="774687"/>
          </a:xfrm>
          <a:prstGeom prst="rect">
            <a:avLst/>
          </a:prstGeom>
          <a:blipFill>
            <a:blip r:embed="rId10" cstate="print"/>
            <a:stretch>
              <a:fillRect/>
            </a:stretch>
          </a:blipFill>
        </p:spPr>
        <p:txBody>
          <a:bodyPr wrap="square" lIns="0" tIns="0" rIns="0" bIns="0" rtlCol="0"/>
          <a:lstStyle/>
          <a:p>
            <a:endParaRPr/>
          </a:p>
        </p:txBody>
      </p:sp>
      <p:sp>
        <p:nvSpPr>
          <p:cNvPr id="16" name="object 1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7" name="object 1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Overview</a:t>
            </a: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2</a:t>
            </a:fld>
            <a:endParaRPr sz="800">
              <a:latin typeface="Verdana"/>
              <a:cs typeface="Verdana"/>
            </a:endParaRPr>
          </a:p>
        </p:txBody>
      </p:sp>
      <p:sp>
        <p:nvSpPr>
          <p:cNvPr id="4" name="object 4"/>
          <p:cNvSpPr txBox="1"/>
          <p:nvPr/>
        </p:nvSpPr>
        <p:spPr>
          <a:xfrm>
            <a:off x="746125" y="1707921"/>
            <a:ext cx="6205220" cy="3744595"/>
          </a:xfrm>
          <a:prstGeom prst="rect">
            <a:avLst/>
          </a:prstGeom>
        </p:spPr>
        <p:txBody>
          <a:bodyPr vert="horz" wrap="square" lIns="0" tIns="13335" rIns="0" bIns="0" rtlCol="0">
            <a:spAutoFit/>
          </a:bodyPr>
          <a:lstStyle/>
          <a:p>
            <a:pPr marL="241300" indent="-228600">
              <a:lnSpc>
                <a:spcPct val="100000"/>
              </a:lnSpc>
              <a:spcBef>
                <a:spcPts val="105"/>
              </a:spcBef>
              <a:buClr>
                <a:srgbClr val="97C00E"/>
              </a:buClr>
              <a:buFont typeface="Wingdings"/>
              <a:buChar char=""/>
              <a:tabLst>
                <a:tab pos="241300" algn="l"/>
              </a:tabLst>
            </a:pPr>
            <a:r>
              <a:rPr sz="2000" dirty="0">
                <a:solidFill>
                  <a:srgbClr val="032B5F"/>
                </a:solidFill>
                <a:latin typeface="Verdana"/>
                <a:cs typeface="Verdana"/>
              </a:rPr>
              <a:t>Why </a:t>
            </a:r>
            <a:r>
              <a:rPr sz="2000" spc="-5" dirty="0">
                <a:solidFill>
                  <a:srgbClr val="032B5F"/>
                </a:solidFill>
                <a:latin typeface="Verdana"/>
                <a:cs typeface="Verdana"/>
              </a:rPr>
              <a:t>wireless </a:t>
            </a:r>
            <a:r>
              <a:rPr sz="2000" dirty="0">
                <a:solidFill>
                  <a:srgbClr val="032B5F"/>
                </a:solidFill>
                <a:latin typeface="Verdana"/>
                <a:cs typeface="Verdana"/>
              </a:rPr>
              <a:t>&amp;</a:t>
            </a:r>
            <a:r>
              <a:rPr sz="2000" spc="-50" dirty="0">
                <a:solidFill>
                  <a:srgbClr val="032B5F"/>
                </a:solidFill>
                <a:latin typeface="Verdana"/>
                <a:cs typeface="Verdana"/>
              </a:rPr>
              <a:t> </a:t>
            </a:r>
            <a:r>
              <a:rPr sz="2000" spc="-5" dirty="0">
                <a:solidFill>
                  <a:srgbClr val="032B5F"/>
                </a:solidFill>
                <a:latin typeface="Verdana"/>
                <a:cs typeface="Verdana"/>
              </a:rPr>
              <a:t>batteryless?</a:t>
            </a:r>
            <a:endParaRPr sz="2000" dirty="0">
              <a:latin typeface="Verdana"/>
              <a:cs typeface="Verdana"/>
            </a:endParaRPr>
          </a:p>
          <a:p>
            <a:pPr>
              <a:lnSpc>
                <a:spcPct val="100000"/>
              </a:lnSpc>
              <a:buClr>
                <a:srgbClr val="97C00E"/>
              </a:buClr>
              <a:buFont typeface="Wingdings"/>
              <a:buChar char=""/>
            </a:pPr>
            <a:endParaRPr sz="2400" dirty="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spc="-5" dirty="0">
                <a:solidFill>
                  <a:srgbClr val="9EB0C9"/>
                </a:solidFill>
                <a:latin typeface="Verdana"/>
                <a:cs typeface="Verdana"/>
              </a:rPr>
              <a:t>EnOcean </a:t>
            </a:r>
            <a:r>
              <a:rPr sz="2000" dirty="0">
                <a:solidFill>
                  <a:srgbClr val="9EB0C9"/>
                </a:solidFill>
                <a:latin typeface="Verdana"/>
                <a:cs typeface="Verdana"/>
              </a:rPr>
              <a:t>– the </a:t>
            </a:r>
            <a:r>
              <a:rPr sz="2000" spc="-5" dirty="0">
                <a:solidFill>
                  <a:srgbClr val="9EB0C9"/>
                </a:solidFill>
                <a:latin typeface="Verdana"/>
                <a:cs typeface="Verdana"/>
              </a:rPr>
              <a:t>batteryless wireless</a:t>
            </a:r>
            <a:r>
              <a:rPr sz="2000" spc="-65" dirty="0">
                <a:solidFill>
                  <a:srgbClr val="9EB0C9"/>
                </a:solidFill>
                <a:latin typeface="Verdana"/>
                <a:cs typeface="Verdana"/>
              </a:rPr>
              <a:t> </a:t>
            </a:r>
            <a:r>
              <a:rPr sz="2000" spc="-5" dirty="0">
                <a:solidFill>
                  <a:srgbClr val="9EB0C9"/>
                </a:solidFill>
                <a:latin typeface="Verdana"/>
                <a:cs typeface="Verdana"/>
              </a:rPr>
              <a:t>technology</a:t>
            </a:r>
            <a:endParaRPr sz="2000" dirty="0">
              <a:latin typeface="Verdana"/>
              <a:cs typeface="Verdana"/>
            </a:endParaRPr>
          </a:p>
          <a:p>
            <a:pPr>
              <a:lnSpc>
                <a:spcPct val="100000"/>
              </a:lnSpc>
              <a:buClr>
                <a:srgbClr val="97C00E"/>
              </a:buClr>
              <a:buFont typeface="Wingdings"/>
              <a:buChar char=""/>
            </a:pPr>
            <a:endParaRPr sz="2400" dirty="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spc="-5" dirty="0">
                <a:solidFill>
                  <a:srgbClr val="9EB0C9"/>
                </a:solidFill>
                <a:latin typeface="Verdana"/>
                <a:cs typeface="Verdana"/>
              </a:rPr>
              <a:t>Installation</a:t>
            </a:r>
            <a:endParaRPr sz="2000" dirty="0">
              <a:latin typeface="Verdana"/>
              <a:cs typeface="Verdana"/>
            </a:endParaRPr>
          </a:p>
          <a:p>
            <a:pPr>
              <a:lnSpc>
                <a:spcPct val="100000"/>
              </a:lnSpc>
              <a:buClr>
                <a:srgbClr val="97C00E"/>
              </a:buClr>
              <a:buFont typeface="Wingdings"/>
              <a:buChar char=""/>
            </a:pPr>
            <a:endParaRPr sz="2400" dirty="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spc="-5" dirty="0">
                <a:solidFill>
                  <a:srgbClr val="9EB0C9"/>
                </a:solidFill>
                <a:latin typeface="Verdana"/>
                <a:cs typeface="Verdana"/>
              </a:rPr>
              <a:t>Radio: Basics </a:t>
            </a:r>
            <a:r>
              <a:rPr sz="2000" dirty="0">
                <a:solidFill>
                  <a:srgbClr val="9EB0C9"/>
                </a:solidFill>
                <a:latin typeface="Verdana"/>
                <a:cs typeface="Verdana"/>
              </a:rPr>
              <a:t>&amp; range</a:t>
            </a:r>
            <a:r>
              <a:rPr sz="2000" spc="-45" dirty="0">
                <a:solidFill>
                  <a:srgbClr val="9EB0C9"/>
                </a:solidFill>
                <a:latin typeface="Verdana"/>
                <a:cs typeface="Verdana"/>
              </a:rPr>
              <a:t> </a:t>
            </a:r>
            <a:r>
              <a:rPr sz="2000" spc="-5" dirty="0">
                <a:solidFill>
                  <a:srgbClr val="9EB0C9"/>
                </a:solidFill>
                <a:latin typeface="Verdana"/>
                <a:cs typeface="Verdana"/>
              </a:rPr>
              <a:t>planning</a:t>
            </a:r>
            <a:endParaRPr sz="2000" dirty="0">
              <a:latin typeface="Verdana"/>
              <a:cs typeface="Verdana"/>
            </a:endParaRPr>
          </a:p>
          <a:p>
            <a:pPr>
              <a:lnSpc>
                <a:spcPct val="100000"/>
              </a:lnSpc>
              <a:buClr>
                <a:srgbClr val="97C00E"/>
              </a:buClr>
              <a:buFont typeface="Wingdings"/>
              <a:buChar char=""/>
            </a:pPr>
            <a:endParaRPr sz="2400" dirty="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dirty="0">
                <a:solidFill>
                  <a:srgbClr val="9EB0C9"/>
                </a:solidFill>
                <a:latin typeface="Verdana"/>
                <a:cs typeface="Verdana"/>
              </a:rPr>
              <a:t>Support &amp; </a:t>
            </a:r>
            <a:r>
              <a:rPr sz="2000" spc="-5" dirty="0">
                <a:solidFill>
                  <a:srgbClr val="9EB0C9"/>
                </a:solidFill>
                <a:latin typeface="Verdana"/>
                <a:cs typeface="Verdana"/>
              </a:rPr>
              <a:t>next</a:t>
            </a:r>
            <a:r>
              <a:rPr sz="2000" spc="-75" dirty="0">
                <a:solidFill>
                  <a:srgbClr val="9EB0C9"/>
                </a:solidFill>
                <a:latin typeface="Verdana"/>
                <a:cs typeface="Verdana"/>
              </a:rPr>
              <a:t> </a:t>
            </a:r>
            <a:r>
              <a:rPr sz="2000" dirty="0">
                <a:solidFill>
                  <a:srgbClr val="9EB0C9"/>
                </a:solidFill>
                <a:latin typeface="Verdana"/>
                <a:cs typeface="Verdana"/>
              </a:rPr>
              <a:t>steps</a:t>
            </a:r>
            <a:endParaRPr sz="2000" dirty="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Basics </a:t>
            </a:r>
            <a:r>
              <a:rPr spc="-5" dirty="0"/>
              <a:t>of EnOcean</a:t>
            </a:r>
            <a:r>
              <a:rPr spc="65" dirty="0"/>
              <a:t> </a:t>
            </a:r>
            <a:r>
              <a:rPr spc="-5" dirty="0"/>
              <a:t>radio</a:t>
            </a:r>
          </a:p>
        </p:txBody>
      </p:sp>
      <p:sp>
        <p:nvSpPr>
          <p:cNvPr id="4" name="object 4"/>
          <p:cNvSpPr txBox="1"/>
          <p:nvPr/>
        </p:nvSpPr>
        <p:spPr>
          <a:xfrm>
            <a:off x="2903117" y="1509712"/>
            <a:ext cx="5300345" cy="4341495"/>
          </a:xfrm>
          <a:prstGeom prst="rect">
            <a:avLst/>
          </a:prstGeom>
        </p:spPr>
        <p:txBody>
          <a:bodyPr vert="horz" wrap="square" lIns="0" tIns="48895" rIns="0" bIns="0" rtlCol="0">
            <a:spAutoFit/>
          </a:bodyPr>
          <a:lstStyle/>
          <a:p>
            <a:pPr marL="12700">
              <a:lnSpc>
                <a:spcPct val="100000"/>
              </a:lnSpc>
              <a:spcBef>
                <a:spcPts val="385"/>
              </a:spcBef>
            </a:pPr>
            <a:r>
              <a:rPr sz="1200" b="1" spc="-5" dirty="0">
                <a:solidFill>
                  <a:srgbClr val="032B5F"/>
                </a:solidFill>
                <a:latin typeface="Verdana"/>
                <a:cs typeface="Verdana"/>
              </a:rPr>
              <a:t>EnOcean</a:t>
            </a:r>
            <a:r>
              <a:rPr sz="1200" b="1" spc="-10" dirty="0">
                <a:solidFill>
                  <a:srgbClr val="032B5F"/>
                </a:solidFill>
                <a:latin typeface="Verdana"/>
                <a:cs typeface="Verdana"/>
              </a:rPr>
              <a:t> </a:t>
            </a:r>
            <a:r>
              <a:rPr sz="1200" b="1" spc="-5" dirty="0">
                <a:solidFill>
                  <a:srgbClr val="032B5F"/>
                </a:solidFill>
                <a:latin typeface="Verdana"/>
                <a:cs typeface="Verdana"/>
              </a:rPr>
              <a:t>radio</a:t>
            </a:r>
            <a:endParaRPr sz="1200" dirty="0">
              <a:latin typeface="Verdana"/>
              <a:cs typeface="Verdana"/>
            </a:endParaRPr>
          </a:p>
          <a:p>
            <a:pPr marL="241300" marR="38735" indent="-228600">
              <a:lnSpc>
                <a:spcPct val="100000"/>
              </a:lnSpc>
              <a:spcBef>
                <a:spcPts val="290"/>
              </a:spcBef>
              <a:buClr>
                <a:srgbClr val="97C00E"/>
              </a:buClr>
              <a:buFont typeface="Wingdings"/>
              <a:buChar char=""/>
              <a:tabLst>
                <a:tab pos="241300" algn="l"/>
              </a:tabLst>
            </a:pPr>
            <a:r>
              <a:rPr sz="1200" spc="-5" dirty="0">
                <a:solidFill>
                  <a:srgbClr val="032B5F"/>
                </a:solidFill>
                <a:latin typeface="Verdana"/>
                <a:cs typeface="Verdana"/>
              </a:rPr>
              <a:t>Energy generation through press </a:t>
            </a:r>
            <a:r>
              <a:rPr sz="1200" dirty="0">
                <a:solidFill>
                  <a:srgbClr val="032B5F"/>
                </a:solidFill>
                <a:latin typeface="Verdana"/>
                <a:cs typeface="Verdana"/>
              </a:rPr>
              <a:t>of a </a:t>
            </a:r>
            <a:r>
              <a:rPr sz="1200" spc="-5" dirty="0">
                <a:solidFill>
                  <a:srgbClr val="032B5F"/>
                </a:solidFill>
                <a:latin typeface="Verdana"/>
                <a:cs typeface="Verdana"/>
              </a:rPr>
              <a:t>button, light, differences in  temperature</a:t>
            </a:r>
            <a:endParaRPr sz="1200" dirty="0">
              <a:latin typeface="Verdana"/>
              <a:cs typeface="Verdana"/>
            </a:endParaRPr>
          </a:p>
          <a:p>
            <a:pPr marL="241300" indent="-228600">
              <a:lnSpc>
                <a:spcPct val="100000"/>
              </a:lnSpc>
              <a:spcBef>
                <a:spcPts val="285"/>
              </a:spcBef>
              <a:buClr>
                <a:srgbClr val="97C00E"/>
              </a:buClr>
              <a:buFont typeface="Wingdings"/>
              <a:buChar char=""/>
              <a:tabLst>
                <a:tab pos="241300" algn="l"/>
              </a:tabLst>
            </a:pPr>
            <a:r>
              <a:rPr sz="1200" spc="-5" dirty="0">
                <a:solidFill>
                  <a:srgbClr val="032B5F"/>
                </a:solidFill>
                <a:latin typeface="Verdana"/>
                <a:cs typeface="Verdana"/>
              </a:rPr>
              <a:t>Wireless protocol: EnOcean </a:t>
            </a:r>
            <a:r>
              <a:rPr sz="1200" b="1" spc="-5" dirty="0">
                <a:solidFill>
                  <a:srgbClr val="032B5F"/>
                </a:solidFill>
                <a:latin typeface="Verdana"/>
                <a:cs typeface="Verdana"/>
              </a:rPr>
              <a:t>ISO/IEC-Standard</a:t>
            </a:r>
            <a:r>
              <a:rPr sz="1200" b="1" spc="10" dirty="0">
                <a:solidFill>
                  <a:srgbClr val="032B5F"/>
                </a:solidFill>
                <a:latin typeface="Verdana"/>
                <a:cs typeface="Verdana"/>
              </a:rPr>
              <a:t> </a:t>
            </a:r>
            <a:r>
              <a:rPr sz="1200" b="1" spc="-5" dirty="0">
                <a:solidFill>
                  <a:srgbClr val="032B5F"/>
                </a:solidFill>
                <a:latin typeface="Verdana"/>
                <a:cs typeface="Verdana"/>
              </a:rPr>
              <a:t>14543-3-10</a:t>
            </a:r>
            <a:endParaRPr sz="1200" dirty="0">
              <a:latin typeface="Verdana"/>
              <a:cs typeface="Verdana"/>
            </a:endParaRPr>
          </a:p>
          <a:p>
            <a:pPr marL="241300" marR="5080" indent="-228600">
              <a:lnSpc>
                <a:spcPct val="100000"/>
              </a:lnSpc>
              <a:spcBef>
                <a:spcPts val="290"/>
              </a:spcBef>
              <a:buClr>
                <a:srgbClr val="97C00E"/>
              </a:buClr>
              <a:buFont typeface="Wingdings"/>
              <a:buChar char=""/>
              <a:tabLst>
                <a:tab pos="241300" algn="l"/>
              </a:tabLst>
            </a:pPr>
            <a:r>
              <a:rPr sz="1200" spc="-5" dirty="0">
                <a:solidFill>
                  <a:srgbClr val="032B5F"/>
                </a:solidFill>
                <a:latin typeface="Verdana"/>
                <a:cs typeface="Verdana"/>
              </a:rPr>
              <a:t>Frequency: license-free frequency band under </a:t>
            </a:r>
            <a:r>
              <a:rPr sz="1200" dirty="0">
                <a:solidFill>
                  <a:srgbClr val="032B5F"/>
                </a:solidFill>
                <a:latin typeface="Verdana"/>
                <a:cs typeface="Verdana"/>
              </a:rPr>
              <a:t>1 </a:t>
            </a:r>
            <a:r>
              <a:rPr sz="1200" spc="-5" dirty="0">
                <a:solidFill>
                  <a:srgbClr val="032B5F"/>
                </a:solidFill>
                <a:latin typeface="Verdana"/>
                <a:cs typeface="Verdana"/>
              </a:rPr>
              <a:t>GHz </a:t>
            </a:r>
            <a:r>
              <a:rPr sz="1200" dirty="0">
                <a:solidFill>
                  <a:srgbClr val="032B5F"/>
                </a:solidFill>
                <a:latin typeface="Verdana"/>
                <a:cs typeface="Verdana"/>
              </a:rPr>
              <a:t>(868 </a:t>
            </a:r>
            <a:r>
              <a:rPr sz="1200" spc="-5" dirty="0">
                <a:solidFill>
                  <a:srgbClr val="032B5F"/>
                </a:solidFill>
                <a:latin typeface="Verdana"/>
                <a:cs typeface="Verdana"/>
              </a:rPr>
              <a:t>MHz in  Europe and China, </a:t>
            </a:r>
            <a:r>
              <a:rPr sz="1200" dirty="0">
                <a:solidFill>
                  <a:srgbClr val="032B5F"/>
                </a:solidFill>
                <a:latin typeface="Verdana"/>
                <a:cs typeface="Verdana"/>
              </a:rPr>
              <a:t>902 </a:t>
            </a:r>
            <a:r>
              <a:rPr sz="1200" spc="-5" dirty="0">
                <a:solidFill>
                  <a:srgbClr val="032B5F"/>
                </a:solidFill>
                <a:latin typeface="Verdana"/>
                <a:cs typeface="Verdana"/>
              </a:rPr>
              <a:t>MHz in North America, </a:t>
            </a:r>
            <a:r>
              <a:rPr sz="1200" dirty="0">
                <a:solidFill>
                  <a:srgbClr val="032B5F"/>
                </a:solidFill>
                <a:latin typeface="Verdana"/>
                <a:cs typeface="Verdana"/>
              </a:rPr>
              <a:t>928 </a:t>
            </a:r>
            <a:r>
              <a:rPr sz="1200" spc="-5" dirty="0">
                <a:solidFill>
                  <a:srgbClr val="032B5F"/>
                </a:solidFill>
                <a:latin typeface="Verdana"/>
                <a:cs typeface="Verdana"/>
              </a:rPr>
              <a:t>MHz in</a:t>
            </a:r>
            <a:r>
              <a:rPr sz="1200" spc="80" dirty="0">
                <a:solidFill>
                  <a:srgbClr val="032B5F"/>
                </a:solidFill>
                <a:latin typeface="Verdana"/>
                <a:cs typeface="Verdana"/>
              </a:rPr>
              <a:t> </a:t>
            </a:r>
            <a:r>
              <a:rPr sz="1200" spc="-10" dirty="0">
                <a:solidFill>
                  <a:srgbClr val="032B5F"/>
                </a:solidFill>
                <a:latin typeface="Verdana"/>
                <a:cs typeface="Verdana"/>
              </a:rPr>
              <a:t>Japan)</a:t>
            </a:r>
            <a:endParaRPr sz="1200" dirty="0">
              <a:latin typeface="Verdana"/>
              <a:cs typeface="Verdana"/>
            </a:endParaRPr>
          </a:p>
          <a:p>
            <a:pPr marL="241300" indent="-228600">
              <a:lnSpc>
                <a:spcPct val="100000"/>
              </a:lnSpc>
              <a:spcBef>
                <a:spcPts val="290"/>
              </a:spcBef>
              <a:buClr>
                <a:srgbClr val="97C00E"/>
              </a:buClr>
              <a:buFont typeface="Wingdings"/>
              <a:buChar char=""/>
              <a:tabLst>
                <a:tab pos="241300" algn="l"/>
              </a:tabLst>
            </a:pPr>
            <a:r>
              <a:rPr sz="1200" spc="-5" dirty="0">
                <a:solidFill>
                  <a:srgbClr val="032B5F"/>
                </a:solidFill>
                <a:latin typeface="Verdana"/>
                <a:cs typeface="Verdana"/>
              </a:rPr>
              <a:t>uni/bidirectional</a:t>
            </a:r>
            <a:r>
              <a:rPr sz="1200" spc="20" dirty="0">
                <a:solidFill>
                  <a:srgbClr val="032B5F"/>
                </a:solidFill>
                <a:latin typeface="Verdana"/>
                <a:cs typeface="Verdana"/>
              </a:rPr>
              <a:t> </a:t>
            </a:r>
            <a:r>
              <a:rPr sz="1200" spc="-5" dirty="0">
                <a:solidFill>
                  <a:srgbClr val="032B5F"/>
                </a:solidFill>
                <a:latin typeface="Verdana"/>
                <a:cs typeface="Verdana"/>
              </a:rPr>
              <a:t>communication</a:t>
            </a:r>
            <a:endParaRPr sz="1200" dirty="0">
              <a:latin typeface="Verdana"/>
              <a:cs typeface="Verdana"/>
            </a:endParaRPr>
          </a:p>
          <a:p>
            <a:pPr>
              <a:lnSpc>
                <a:spcPct val="100000"/>
              </a:lnSpc>
              <a:buClr>
                <a:srgbClr val="97C00E"/>
              </a:buClr>
              <a:buFont typeface="Wingdings"/>
              <a:buChar char=""/>
            </a:pPr>
            <a:endParaRPr sz="1750" dirty="0">
              <a:latin typeface="Times New Roman"/>
              <a:cs typeface="Times New Roman"/>
            </a:endParaRPr>
          </a:p>
          <a:p>
            <a:pPr marL="12700">
              <a:lnSpc>
                <a:spcPct val="100000"/>
              </a:lnSpc>
            </a:pPr>
            <a:r>
              <a:rPr sz="1200" b="1" spc="-5" dirty="0">
                <a:solidFill>
                  <a:srgbClr val="032B5F"/>
                </a:solidFill>
                <a:latin typeface="Verdana"/>
                <a:cs typeface="Verdana"/>
              </a:rPr>
              <a:t>Range</a:t>
            </a:r>
            <a:endParaRPr sz="1200" dirty="0">
              <a:latin typeface="Verdana"/>
              <a:cs typeface="Verdana"/>
            </a:endParaRPr>
          </a:p>
          <a:p>
            <a:pPr marL="241300" indent="-228600">
              <a:lnSpc>
                <a:spcPct val="100000"/>
              </a:lnSpc>
              <a:spcBef>
                <a:spcPts val="290"/>
              </a:spcBef>
              <a:buClr>
                <a:srgbClr val="97C00E"/>
              </a:buClr>
              <a:buFont typeface="Wingdings"/>
              <a:buChar char=""/>
              <a:tabLst>
                <a:tab pos="241300" algn="l"/>
              </a:tabLst>
            </a:pPr>
            <a:r>
              <a:rPr sz="1200" spc="-5" dirty="0">
                <a:solidFill>
                  <a:srgbClr val="032B5F"/>
                </a:solidFill>
                <a:latin typeface="Verdana"/>
                <a:cs typeface="Verdana"/>
              </a:rPr>
              <a:t>About </a:t>
            </a:r>
            <a:r>
              <a:rPr sz="1200" dirty="0">
                <a:solidFill>
                  <a:srgbClr val="032B5F"/>
                </a:solidFill>
                <a:latin typeface="Verdana"/>
                <a:cs typeface="Verdana"/>
              </a:rPr>
              <a:t>30m </a:t>
            </a:r>
            <a:r>
              <a:rPr sz="1200" spc="-5" dirty="0">
                <a:solidFill>
                  <a:srgbClr val="032B5F"/>
                </a:solidFill>
                <a:latin typeface="Verdana"/>
                <a:cs typeface="Verdana"/>
              </a:rPr>
              <a:t>in</a:t>
            </a:r>
            <a:r>
              <a:rPr sz="1200" dirty="0">
                <a:solidFill>
                  <a:srgbClr val="032B5F"/>
                </a:solidFill>
                <a:latin typeface="Verdana"/>
                <a:cs typeface="Verdana"/>
              </a:rPr>
              <a:t> </a:t>
            </a:r>
            <a:r>
              <a:rPr sz="1200" spc="-10" dirty="0">
                <a:solidFill>
                  <a:srgbClr val="032B5F"/>
                </a:solidFill>
                <a:latin typeface="Verdana"/>
                <a:cs typeface="Verdana"/>
              </a:rPr>
              <a:t>buildings</a:t>
            </a:r>
            <a:endParaRPr sz="1200" dirty="0">
              <a:latin typeface="Verdana"/>
              <a:cs typeface="Verdana"/>
            </a:endParaRPr>
          </a:p>
          <a:p>
            <a:pPr marL="241300" indent="-228600">
              <a:lnSpc>
                <a:spcPct val="100000"/>
              </a:lnSpc>
              <a:spcBef>
                <a:spcPts val="290"/>
              </a:spcBef>
              <a:buClr>
                <a:srgbClr val="97C00E"/>
              </a:buClr>
              <a:buFont typeface="Wingdings"/>
              <a:buChar char=""/>
              <a:tabLst>
                <a:tab pos="241300" algn="l"/>
              </a:tabLst>
            </a:pPr>
            <a:r>
              <a:rPr sz="1200" spc="-5" dirty="0">
                <a:solidFill>
                  <a:srgbClr val="032B5F"/>
                </a:solidFill>
                <a:latin typeface="Verdana"/>
                <a:cs typeface="Verdana"/>
              </a:rPr>
              <a:t>Range extension with </a:t>
            </a:r>
            <a:r>
              <a:rPr sz="1200" dirty="0">
                <a:solidFill>
                  <a:srgbClr val="032B5F"/>
                </a:solidFill>
                <a:latin typeface="Verdana"/>
                <a:cs typeface="Verdana"/>
              </a:rPr>
              <a:t>repeaters </a:t>
            </a:r>
            <a:r>
              <a:rPr sz="1200" spc="-5" dirty="0">
                <a:solidFill>
                  <a:srgbClr val="032B5F"/>
                </a:solidFill>
                <a:latin typeface="Verdana"/>
                <a:cs typeface="Verdana"/>
              </a:rPr>
              <a:t>(Level </a:t>
            </a:r>
            <a:r>
              <a:rPr sz="1200" dirty="0">
                <a:solidFill>
                  <a:srgbClr val="032B5F"/>
                </a:solidFill>
                <a:latin typeface="Verdana"/>
                <a:cs typeface="Verdana"/>
              </a:rPr>
              <a:t>1 </a:t>
            </a:r>
            <a:r>
              <a:rPr sz="1200" spc="-5" dirty="0">
                <a:solidFill>
                  <a:srgbClr val="032B5F"/>
                </a:solidFill>
                <a:latin typeface="Verdana"/>
                <a:cs typeface="Verdana"/>
              </a:rPr>
              <a:t>and </a:t>
            </a:r>
            <a:r>
              <a:rPr sz="1200" dirty="0">
                <a:solidFill>
                  <a:srgbClr val="032B5F"/>
                </a:solidFill>
                <a:latin typeface="Verdana"/>
                <a:cs typeface="Verdana"/>
              </a:rPr>
              <a:t>Level</a:t>
            </a:r>
            <a:r>
              <a:rPr sz="1200" spc="5" dirty="0">
                <a:solidFill>
                  <a:srgbClr val="032B5F"/>
                </a:solidFill>
                <a:latin typeface="Verdana"/>
                <a:cs typeface="Verdana"/>
              </a:rPr>
              <a:t> 2)</a:t>
            </a:r>
            <a:endParaRPr sz="1200" dirty="0">
              <a:latin typeface="Verdana"/>
              <a:cs typeface="Verdana"/>
            </a:endParaRPr>
          </a:p>
          <a:p>
            <a:pPr>
              <a:lnSpc>
                <a:spcPct val="100000"/>
              </a:lnSpc>
              <a:buClr>
                <a:srgbClr val="97C00E"/>
              </a:buClr>
              <a:buFont typeface="Wingdings"/>
              <a:buChar char=""/>
            </a:pPr>
            <a:endParaRPr sz="1750" dirty="0">
              <a:latin typeface="Times New Roman"/>
              <a:cs typeface="Times New Roman"/>
            </a:endParaRPr>
          </a:p>
          <a:p>
            <a:pPr marL="12700">
              <a:lnSpc>
                <a:spcPct val="100000"/>
              </a:lnSpc>
            </a:pPr>
            <a:r>
              <a:rPr sz="1200" b="1" spc="-5" dirty="0">
                <a:solidFill>
                  <a:srgbClr val="032B5F"/>
                </a:solidFill>
                <a:latin typeface="Verdana"/>
                <a:cs typeface="Verdana"/>
              </a:rPr>
              <a:t>Transmission</a:t>
            </a:r>
            <a:r>
              <a:rPr sz="1200" b="1" spc="-10" dirty="0">
                <a:solidFill>
                  <a:srgbClr val="032B5F"/>
                </a:solidFill>
                <a:latin typeface="Verdana"/>
                <a:cs typeface="Verdana"/>
              </a:rPr>
              <a:t> </a:t>
            </a:r>
            <a:r>
              <a:rPr sz="1200" b="1" spc="-5" dirty="0">
                <a:solidFill>
                  <a:srgbClr val="032B5F"/>
                </a:solidFill>
                <a:latin typeface="Verdana"/>
                <a:cs typeface="Verdana"/>
              </a:rPr>
              <a:t>security</a:t>
            </a:r>
            <a:endParaRPr sz="1200" dirty="0">
              <a:latin typeface="Verdana"/>
              <a:cs typeface="Verdana"/>
            </a:endParaRPr>
          </a:p>
          <a:p>
            <a:pPr marL="241300" indent="-228600">
              <a:lnSpc>
                <a:spcPct val="100000"/>
              </a:lnSpc>
              <a:spcBef>
                <a:spcPts val="290"/>
              </a:spcBef>
              <a:buClr>
                <a:srgbClr val="97C00E"/>
              </a:buClr>
              <a:buFont typeface="Wingdings"/>
              <a:buChar char=""/>
              <a:tabLst>
                <a:tab pos="241300" algn="l"/>
              </a:tabLst>
            </a:pPr>
            <a:r>
              <a:rPr sz="1200" spc="-5" dirty="0">
                <a:solidFill>
                  <a:srgbClr val="032B5F"/>
                </a:solidFill>
                <a:latin typeface="Verdana"/>
                <a:cs typeface="Verdana"/>
              </a:rPr>
              <a:t>short telegrams ~</a:t>
            </a:r>
            <a:r>
              <a:rPr sz="1200" dirty="0">
                <a:solidFill>
                  <a:srgbClr val="032B5F"/>
                </a:solidFill>
                <a:latin typeface="Verdana"/>
                <a:cs typeface="Verdana"/>
              </a:rPr>
              <a:t> </a:t>
            </a:r>
            <a:r>
              <a:rPr sz="1200" spc="-5" dirty="0">
                <a:solidFill>
                  <a:srgbClr val="032B5F"/>
                </a:solidFill>
                <a:latin typeface="Verdana"/>
                <a:cs typeface="Verdana"/>
              </a:rPr>
              <a:t>1ms</a:t>
            </a:r>
            <a:endParaRPr sz="1200" dirty="0">
              <a:latin typeface="Verdana"/>
              <a:cs typeface="Verdana"/>
            </a:endParaRPr>
          </a:p>
          <a:p>
            <a:pPr marL="241300" indent="-228600">
              <a:lnSpc>
                <a:spcPct val="100000"/>
              </a:lnSpc>
              <a:spcBef>
                <a:spcPts val="290"/>
              </a:spcBef>
              <a:buClr>
                <a:srgbClr val="97C00E"/>
              </a:buClr>
              <a:buFont typeface="Wingdings"/>
              <a:buChar char=""/>
              <a:tabLst>
                <a:tab pos="241300" algn="l"/>
              </a:tabLst>
            </a:pPr>
            <a:r>
              <a:rPr sz="1200" dirty="0">
                <a:solidFill>
                  <a:srgbClr val="032B5F"/>
                </a:solidFill>
                <a:latin typeface="Verdana"/>
                <a:cs typeface="Verdana"/>
              </a:rPr>
              <a:t>2 </a:t>
            </a:r>
            <a:r>
              <a:rPr sz="1200" spc="-5" dirty="0">
                <a:solidFill>
                  <a:srgbClr val="032B5F"/>
                </a:solidFill>
                <a:latin typeface="Verdana"/>
                <a:cs typeface="Verdana"/>
              </a:rPr>
              <a:t>asynchronous</a:t>
            </a:r>
            <a:r>
              <a:rPr sz="1200" spc="5" dirty="0">
                <a:solidFill>
                  <a:srgbClr val="032B5F"/>
                </a:solidFill>
                <a:latin typeface="Verdana"/>
                <a:cs typeface="Verdana"/>
              </a:rPr>
              <a:t> </a:t>
            </a:r>
            <a:r>
              <a:rPr sz="1200" spc="-5" dirty="0">
                <a:solidFill>
                  <a:srgbClr val="032B5F"/>
                </a:solidFill>
                <a:latin typeface="Verdana"/>
                <a:cs typeface="Verdana"/>
              </a:rPr>
              <a:t>repetitions</a:t>
            </a:r>
            <a:endParaRPr sz="1200" dirty="0">
              <a:latin typeface="Verdana"/>
              <a:cs typeface="Verdana"/>
            </a:endParaRPr>
          </a:p>
          <a:p>
            <a:pPr marL="241300" indent="-228600">
              <a:lnSpc>
                <a:spcPct val="100000"/>
              </a:lnSpc>
              <a:spcBef>
                <a:spcPts val="285"/>
              </a:spcBef>
              <a:buClr>
                <a:srgbClr val="97C00E"/>
              </a:buClr>
              <a:buFont typeface="Wingdings"/>
              <a:buChar char=""/>
              <a:tabLst>
                <a:tab pos="241300" algn="l"/>
              </a:tabLst>
            </a:pPr>
            <a:r>
              <a:rPr sz="1200" spc="-5" dirty="0">
                <a:solidFill>
                  <a:srgbClr val="032B5F"/>
                </a:solidFill>
                <a:latin typeface="Verdana"/>
                <a:cs typeface="Verdana"/>
              </a:rPr>
              <a:t>Encryption and Rolling Code</a:t>
            </a:r>
            <a:r>
              <a:rPr sz="1200" spc="35" dirty="0">
                <a:solidFill>
                  <a:srgbClr val="032B5F"/>
                </a:solidFill>
                <a:latin typeface="Verdana"/>
                <a:cs typeface="Verdana"/>
              </a:rPr>
              <a:t> </a:t>
            </a:r>
            <a:r>
              <a:rPr sz="1200" spc="-5" dirty="0">
                <a:solidFill>
                  <a:srgbClr val="032B5F"/>
                </a:solidFill>
                <a:latin typeface="Verdana"/>
                <a:cs typeface="Verdana"/>
              </a:rPr>
              <a:t>(authentication)</a:t>
            </a:r>
            <a:endParaRPr sz="1200" dirty="0">
              <a:latin typeface="Verdana"/>
              <a:cs typeface="Verdana"/>
            </a:endParaRPr>
          </a:p>
          <a:p>
            <a:pPr>
              <a:lnSpc>
                <a:spcPct val="100000"/>
              </a:lnSpc>
              <a:spcBef>
                <a:spcPts val="5"/>
              </a:spcBef>
              <a:buClr>
                <a:srgbClr val="97C00E"/>
              </a:buClr>
              <a:buFont typeface="Wingdings"/>
              <a:buChar char=""/>
            </a:pPr>
            <a:endParaRPr sz="1750" dirty="0">
              <a:latin typeface="Times New Roman"/>
              <a:cs typeface="Times New Roman"/>
            </a:endParaRPr>
          </a:p>
          <a:p>
            <a:pPr marL="12700">
              <a:lnSpc>
                <a:spcPct val="100000"/>
              </a:lnSpc>
            </a:pPr>
            <a:r>
              <a:rPr sz="1200" b="1" spc="-5" dirty="0">
                <a:solidFill>
                  <a:srgbClr val="032B5F"/>
                </a:solidFill>
                <a:latin typeface="Verdana"/>
                <a:cs typeface="Verdana"/>
              </a:rPr>
              <a:t>Interoperability</a:t>
            </a:r>
            <a:endParaRPr sz="1200" dirty="0">
              <a:latin typeface="Verdana"/>
              <a:cs typeface="Verdana"/>
            </a:endParaRPr>
          </a:p>
          <a:p>
            <a:pPr marL="241300" indent="-228600">
              <a:lnSpc>
                <a:spcPct val="100000"/>
              </a:lnSpc>
              <a:spcBef>
                <a:spcPts val="290"/>
              </a:spcBef>
              <a:buClr>
                <a:srgbClr val="97C00E"/>
              </a:buClr>
              <a:buFont typeface="Wingdings"/>
              <a:buChar char=""/>
              <a:tabLst>
                <a:tab pos="241300" algn="l"/>
              </a:tabLst>
            </a:pPr>
            <a:r>
              <a:rPr sz="1200" spc="-5" dirty="0">
                <a:solidFill>
                  <a:srgbClr val="032B5F"/>
                </a:solidFill>
                <a:latin typeface="Verdana"/>
                <a:cs typeface="Verdana"/>
              </a:rPr>
              <a:t>each transmitter has an unique address</a:t>
            </a:r>
            <a:r>
              <a:rPr sz="1200" spc="85" dirty="0">
                <a:solidFill>
                  <a:srgbClr val="032B5F"/>
                </a:solidFill>
                <a:latin typeface="Verdana"/>
                <a:cs typeface="Verdana"/>
              </a:rPr>
              <a:t> </a:t>
            </a:r>
            <a:r>
              <a:rPr sz="1200" spc="-5" dirty="0">
                <a:solidFill>
                  <a:srgbClr val="032B5F"/>
                </a:solidFill>
                <a:latin typeface="Verdana"/>
                <a:cs typeface="Verdana"/>
              </a:rPr>
              <a:t>(32Bit-ID)</a:t>
            </a:r>
            <a:endParaRPr sz="1200" dirty="0">
              <a:latin typeface="Verdana"/>
              <a:cs typeface="Verdana"/>
            </a:endParaRPr>
          </a:p>
          <a:p>
            <a:pPr marL="241300" indent="-228600">
              <a:lnSpc>
                <a:spcPct val="100000"/>
              </a:lnSpc>
              <a:spcBef>
                <a:spcPts val="285"/>
              </a:spcBef>
              <a:buClr>
                <a:srgbClr val="97C00E"/>
              </a:buClr>
              <a:buFont typeface="Wingdings"/>
              <a:buChar char=""/>
              <a:tabLst>
                <a:tab pos="241300" algn="l"/>
              </a:tabLst>
            </a:pPr>
            <a:r>
              <a:rPr sz="1200" spc="-5" dirty="0">
                <a:solidFill>
                  <a:srgbClr val="032B5F"/>
                </a:solidFill>
                <a:latin typeface="Verdana"/>
                <a:cs typeface="Verdana"/>
              </a:rPr>
              <a:t>standardized protocol and sensor profiles</a:t>
            </a:r>
            <a:r>
              <a:rPr sz="1200" spc="10" dirty="0">
                <a:solidFill>
                  <a:srgbClr val="032B5F"/>
                </a:solidFill>
                <a:latin typeface="Verdana"/>
                <a:cs typeface="Verdana"/>
              </a:rPr>
              <a:t> </a:t>
            </a:r>
            <a:r>
              <a:rPr sz="1200" spc="-10" dirty="0">
                <a:solidFill>
                  <a:srgbClr val="032B5F"/>
                </a:solidFill>
                <a:latin typeface="Verdana"/>
                <a:cs typeface="Verdana"/>
              </a:rPr>
              <a:t>(EEP)</a:t>
            </a:r>
            <a:endParaRPr sz="1200" dirty="0">
              <a:latin typeface="Verdana"/>
              <a:cs typeface="Verdana"/>
            </a:endParaRPr>
          </a:p>
        </p:txBody>
      </p:sp>
      <p:sp>
        <p:nvSpPr>
          <p:cNvPr id="5" name="object 5"/>
          <p:cNvSpPr/>
          <p:nvPr/>
        </p:nvSpPr>
        <p:spPr>
          <a:xfrm>
            <a:off x="250825" y="1560513"/>
            <a:ext cx="2398713" cy="466564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20</a:t>
            </a:fld>
            <a:endParaRPr dirty="0"/>
          </a:p>
        </p:txBody>
      </p:sp>
      <p:sp>
        <p:nvSpPr>
          <p:cNvPr id="10" name="TextBox 9">
            <a:extLst>
              <a:ext uri="{FF2B5EF4-FFF2-40B4-BE49-F238E27FC236}">
                <a16:creationId xmlns:a16="http://schemas.microsoft.com/office/drawing/2014/main" id="{7D3D77FD-E1FF-4680-8894-7E1FF79748CA}"/>
              </a:ext>
            </a:extLst>
          </p:cNvPr>
          <p:cNvSpPr txBox="1"/>
          <p:nvPr/>
        </p:nvSpPr>
        <p:spPr>
          <a:xfrm>
            <a:off x="3276600" y="6019800"/>
            <a:ext cx="4112023" cy="369332"/>
          </a:xfrm>
          <a:prstGeom prst="rect">
            <a:avLst/>
          </a:prstGeom>
          <a:noFill/>
        </p:spPr>
        <p:txBody>
          <a:bodyPr wrap="none" rtlCol="0">
            <a:spAutoFit/>
          </a:bodyPr>
          <a:lstStyle/>
          <a:p>
            <a:r>
              <a:rPr lang="en-US" b="1" i="0" dirty="0" err="1">
                <a:solidFill>
                  <a:srgbClr val="5F6368"/>
                </a:solidFill>
                <a:effectLst/>
                <a:latin typeface="arial" panose="020B0604020202020204" pitchFamily="34" charset="0"/>
              </a:rPr>
              <a:t>EnOcean</a:t>
            </a:r>
            <a:r>
              <a:rPr lang="en-US" b="0" i="0" dirty="0">
                <a:solidFill>
                  <a:srgbClr val="4D5156"/>
                </a:solidFill>
                <a:effectLst/>
                <a:latin typeface="arial" panose="020B0604020202020204" pitchFamily="34" charset="0"/>
              </a:rPr>
              <a:t> Equipment Profiles (</a:t>
            </a:r>
            <a:r>
              <a:rPr lang="en-US" b="1" i="0" dirty="0">
                <a:solidFill>
                  <a:srgbClr val="5F6368"/>
                </a:solidFill>
                <a:effectLst/>
                <a:latin typeface="arial" panose="020B0604020202020204" pitchFamily="34" charset="0"/>
              </a:rPr>
              <a:t>EEP's</a:t>
            </a:r>
            <a:r>
              <a:rPr lang="en-US" b="0" i="0" dirty="0">
                <a:solidFill>
                  <a:srgbClr val="4D5156"/>
                </a:solidFill>
                <a:effectLst/>
                <a:latin typeface="arial" panose="020B0604020202020204" pitchFamily="34" charset="0"/>
              </a:rPr>
              <a:t>) </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03600" y="2781300"/>
            <a:ext cx="2792730" cy="360680"/>
          </a:xfrm>
          <a:custGeom>
            <a:avLst/>
            <a:gdLst/>
            <a:ahLst/>
            <a:cxnLst/>
            <a:rect l="l" t="t" r="r" b="b"/>
            <a:pathLst>
              <a:path w="2792729" h="360680">
                <a:moveTo>
                  <a:pt x="0" y="0"/>
                </a:moveTo>
                <a:lnTo>
                  <a:pt x="2792412" y="0"/>
                </a:lnTo>
                <a:lnTo>
                  <a:pt x="2792412" y="360362"/>
                </a:lnTo>
                <a:lnTo>
                  <a:pt x="0" y="360362"/>
                </a:lnTo>
                <a:lnTo>
                  <a:pt x="0" y="0"/>
                </a:lnTo>
                <a:close/>
              </a:path>
            </a:pathLst>
          </a:custGeom>
          <a:solidFill>
            <a:srgbClr val="ADCE40"/>
          </a:solidFill>
        </p:spPr>
        <p:txBody>
          <a:bodyPr wrap="square" lIns="0" tIns="0" rIns="0" bIns="0" rtlCol="0"/>
          <a:lstStyle/>
          <a:p>
            <a:endParaRPr/>
          </a:p>
        </p:txBody>
      </p:sp>
      <p:sp>
        <p:nvSpPr>
          <p:cNvPr id="3" name="object 3"/>
          <p:cNvSpPr/>
          <p:nvPr/>
        </p:nvSpPr>
        <p:spPr>
          <a:xfrm>
            <a:off x="513588" y="1816608"/>
            <a:ext cx="2673095" cy="388010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8475" y="1801837"/>
            <a:ext cx="2651125" cy="385918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3712" y="1797050"/>
            <a:ext cx="2660650" cy="3869054"/>
          </a:xfrm>
          <a:custGeom>
            <a:avLst/>
            <a:gdLst/>
            <a:ahLst/>
            <a:cxnLst/>
            <a:rect l="l" t="t" r="r" b="b"/>
            <a:pathLst>
              <a:path w="2660650" h="3869054">
                <a:moveTo>
                  <a:pt x="0" y="0"/>
                </a:moveTo>
                <a:lnTo>
                  <a:pt x="2660650" y="0"/>
                </a:lnTo>
                <a:lnTo>
                  <a:pt x="2660650" y="3868737"/>
                </a:lnTo>
                <a:lnTo>
                  <a:pt x="0" y="3868737"/>
                </a:lnTo>
                <a:lnTo>
                  <a:pt x="0" y="0"/>
                </a:lnTo>
                <a:close/>
              </a:path>
            </a:pathLst>
          </a:custGeom>
          <a:ln w="9525">
            <a:solidFill>
              <a:srgbClr val="032B5F"/>
            </a:solidFill>
          </a:ln>
        </p:spPr>
        <p:txBody>
          <a:bodyPr wrap="square" lIns="0" tIns="0" rIns="0" bIns="0" rtlCol="0"/>
          <a:lstStyle/>
          <a:p>
            <a:endParaRPr/>
          </a:p>
        </p:txBody>
      </p:sp>
      <p:sp>
        <p:nvSpPr>
          <p:cNvPr id="6" name="object 6"/>
          <p:cNvSpPr txBox="1"/>
          <p:nvPr/>
        </p:nvSpPr>
        <p:spPr>
          <a:xfrm>
            <a:off x="3417568" y="1909787"/>
            <a:ext cx="4309745" cy="619760"/>
          </a:xfrm>
          <a:prstGeom prst="rect">
            <a:avLst/>
          </a:prstGeom>
        </p:spPr>
        <p:txBody>
          <a:bodyPr vert="horz" wrap="square" lIns="0" tIns="119380" rIns="0" bIns="0" rtlCol="0">
            <a:spAutoFit/>
          </a:bodyPr>
          <a:lstStyle/>
          <a:p>
            <a:pPr marL="12700">
              <a:lnSpc>
                <a:spcPct val="100000"/>
              </a:lnSpc>
              <a:spcBef>
                <a:spcPts val="940"/>
              </a:spcBef>
            </a:pPr>
            <a:r>
              <a:rPr sz="1400" b="1" spc="-15" dirty="0">
                <a:solidFill>
                  <a:srgbClr val="032B5F"/>
                </a:solidFill>
                <a:latin typeface="Arial"/>
                <a:cs typeface="Arial"/>
              </a:rPr>
              <a:t>COMPARISON </a:t>
            </a:r>
            <a:r>
              <a:rPr sz="1400" b="1" dirty="0">
                <a:solidFill>
                  <a:srgbClr val="032B5F"/>
                </a:solidFill>
                <a:latin typeface="Arial"/>
                <a:cs typeface="Arial"/>
              </a:rPr>
              <a:t>OF HIGH </a:t>
            </a:r>
            <a:r>
              <a:rPr sz="1400" b="1" spc="-5" dirty="0">
                <a:solidFill>
                  <a:srgbClr val="032B5F"/>
                </a:solidFill>
                <a:latin typeface="Arial"/>
                <a:cs typeface="Arial"/>
              </a:rPr>
              <a:t>FREQUENCY</a:t>
            </a:r>
            <a:r>
              <a:rPr sz="1400" b="1" spc="-55" dirty="0">
                <a:solidFill>
                  <a:srgbClr val="032B5F"/>
                </a:solidFill>
                <a:latin typeface="Arial"/>
                <a:cs typeface="Arial"/>
              </a:rPr>
              <a:t> </a:t>
            </a:r>
            <a:r>
              <a:rPr sz="1400" b="1" dirty="0">
                <a:solidFill>
                  <a:srgbClr val="032B5F"/>
                </a:solidFill>
                <a:latin typeface="Arial"/>
                <a:cs typeface="Arial"/>
              </a:rPr>
              <a:t>DEVICES</a:t>
            </a:r>
            <a:endParaRPr sz="1400">
              <a:latin typeface="Arial"/>
              <a:cs typeface="Arial"/>
            </a:endParaRPr>
          </a:p>
          <a:p>
            <a:pPr marL="12700">
              <a:lnSpc>
                <a:spcPct val="100000"/>
              </a:lnSpc>
              <a:spcBef>
                <a:spcPts val="715"/>
              </a:spcBef>
              <a:tabLst>
                <a:tab pos="1840864" algn="l"/>
                <a:tab pos="2513330" algn="l"/>
                <a:tab pos="3669665" algn="l"/>
              </a:tabLst>
            </a:pPr>
            <a:r>
              <a:rPr sz="1200" b="1" spc="-5" dirty="0">
                <a:solidFill>
                  <a:srgbClr val="032B5F"/>
                </a:solidFill>
                <a:latin typeface="Arial"/>
                <a:cs typeface="Arial"/>
              </a:rPr>
              <a:t>Device/</a:t>
            </a:r>
            <a:r>
              <a:rPr sz="1200" b="1" spc="-15" dirty="0">
                <a:solidFill>
                  <a:srgbClr val="032B5F"/>
                </a:solidFill>
                <a:latin typeface="Arial"/>
                <a:cs typeface="Arial"/>
              </a:rPr>
              <a:t> </a:t>
            </a:r>
            <a:r>
              <a:rPr sz="1200" b="1" spc="-10" dirty="0">
                <a:solidFill>
                  <a:srgbClr val="032B5F"/>
                </a:solidFill>
                <a:latin typeface="Arial"/>
                <a:cs typeface="Arial"/>
              </a:rPr>
              <a:t>System	</a:t>
            </a:r>
            <a:r>
              <a:rPr sz="1200" b="1" dirty="0">
                <a:solidFill>
                  <a:srgbClr val="032B5F"/>
                </a:solidFill>
                <a:latin typeface="Arial"/>
                <a:cs typeface="Arial"/>
              </a:rPr>
              <a:t>W/m²	</a:t>
            </a:r>
            <a:r>
              <a:rPr sz="1200" b="1" spc="-5" dirty="0">
                <a:solidFill>
                  <a:srgbClr val="032B5F"/>
                </a:solidFill>
                <a:latin typeface="Arial"/>
                <a:cs typeface="Arial"/>
              </a:rPr>
              <a:t>Distance</a:t>
            </a:r>
            <a:r>
              <a:rPr sz="1200" b="1" spc="-20" dirty="0">
                <a:solidFill>
                  <a:srgbClr val="032B5F"/>
                </a:solidFill>
                <a:latin typeface="Arial"/>
                <a:cs typeface="Arial"/>
              </a:rPr>
              <a:t> </a:t>
            </a:r>
            <a:r>
              <a:rPr sz="1200" b="1" spc="-5" dirty="0">
                <a:solidFill>
                  <a:srgbClr val="032B5F"/>
                </a:solidFill>
                <a:latin typeface="Arial"/>
                <a:cs typeface="Arial"/>
              </a:rPr>
              <a:t>(m)	Duration</a:t>
            </a:r>
            <a:endParaRPr sz="1200">
              <a:latin typeface="Arial"/>
              <a:cs typeface="Arial"/>
            </a:endParaRPr>
          </a:p>
        </p:txBody>
      </p:sp>
      <p:sp>
        <p:nvSpPr>
          <p:cNvPr id="7" name="object 7"/>
          <p:cNvSpPr txBox="1"/>
          <p:nvPr/>
        </p:nvSpPr>
        <p:spPr>
          <a:xfrm>
            <a:off x="3417568" y="2820732"/>
            <a:ext cx="2853690" cy="208279"/>
          </a:xfrm>
          <a:prstGeom prst="rect">
            <a:avLst/>
          </a:prstGeom>
        </p:spPr>
        <p:txBody>
          <a:bodyPr vert="horz" wrap="square" lIns="0" tIns="12700" rIns="0" bIns="0" rtlCol="0">
            <a:spAutoFit/>
          </a:bodyPr>
          <a:lstStyle/>
          <a:p>
            <a:pPr marL="12700">
              <a:lnSpc>
                <a:spcPct val="100000"/>
              </a:lnSpc>
              <a:spcBef>
                <a:spcPts val="100"/>
              </a:spcBef>
              <a:tabLst>
                <a:tab pos="2755265" algn="l"/>
              </a:tabLst>
            </a:pPr>
            <a:r>
              <a:rPr sz="1200" b="1" dirty="0">
                <a:solidFill>
                  <a:srgbClr val="032B5F"/>
                </a:solidFill>
                <a:latin typeface="Arial"/>
                <a:cs typeface="Arial"/>
              </a:rPr>
              <a:t>E</a:t>
            </a:r>
            <a:r>
              <a:rPr sz="1200" b="1" spc="-5" dirty="0">
                <a:solidFill>
                  <a:srgbClr val="032B5F"/>
                </a:solidFill>
                <a:latin typeface="Arial"/>
                <a:cs typeface="Arial"/>
              </a:rPr>
              <a:t>n</a:t>
            </a:r>
            <a:r>
              <a:rPr sz="1200" b="1" dirty="0">
                <a:solidFill>
                  <a:srgbClr val="032B5F"/>
                </a:solidFill>
                <a:latin typeface="Arial"/>
                <a:cs typeface="Arial"/>
              </a:rPr>
              <a:t>O</a:t>
            </a:r>
            <a:r>
              <a:rPr sz="1200" b="1" spc="-5" dirty="0">
                <a:solidFill>
                  <a:srgbClr val="032B5F"/>
                </a:solidFill>
                <a:latin typeface="Arial"/>
                <a:cs typeface="Arial"/>
              </a:rPr>
              <a:t>cean</a:t>
            </a:r>
            <a:r>
              <a:rPr sz="1200" b="1" spc="-35" dirty="0">
                <a:solidFill>
                  <a:srgbClr val="032B5F"/>
                </a:solidFill>
                <a:latin typeface="Arial"/>
                <a:cs typeface="Arial"/>
              </a:rPr>
              <a:t> </a:t>
            </a:r>
            <a:r>
              <a:rPr sz="1200" b="1" spc="25" dirty="0">
                <a:solidFill>
                  <a:srgbClr val="032B5F"/>
                </a:solidFill>
                <a:latin typeface="Arial"/>
                <a:cs typeface="Arial"/>
              </a:rPr>
              <a:t>w</a:t>
            </a:r>
            <a:r>
              <a:rPr sz="1200" b="1" dirty="0">
                <a:solidFill>
                  <a:srgbClr val="032B5F"/>
                </a:solidFill>
                <a:latin typeface="Arial"/>
                <a:cs typeface="Arial"/>
              </a:rPr>
              <a:t>i</a:t>
            </a:r>
            <a:r>
              <a:rPr sz="1200" b="1" spc="-5" dirty="0">
                <a:solidFill>
                  <a:srgbClr val="032B5F"/>
                </a:solidFill>
                <a:latin typeface="Arial"/>
                <a:cs typeface="Arial"/>
              </a:rPr>
              <a:t>r</a:t>
            </a:r>
            <a:r>
              <a:rPr sz="1200" b="1" dirty="0">
                <a:solidFill>
                  <a:srgbClr val="032B5F"/>
                </a:solidFill>
                <a:latin typeface="Arial"/>
                <a:cs typeface="Arial"/>
              </a:rPr>
              <a:t>el</a:t>
            </a:r>
            <a:r>
              <a:rPr sz="1200" b="1" spc="-5" dirty="0">
                <a:solidFill>
                  <a:srgbClr val="032B5F"/>
                </a:solidFill>
                <a:latin typeface="Arial"/>
                <a:cs typeface="Arial"/>
              </a:rPr>
              <a:t>ess</a:t>
            </a:r>
            <a:r>
              <a:rPr sz="1200" b="1" spc="-55" dirty="0">
                <a:solidFill>
                  <a:srgbClr val="032B5F"/>
                </a:solidFill>
                <a:latin typeface="Arial"/>
                <a:cs typeface="Arial"/>
              </a:rPr>
              <a:t> </a:t>
            </a:r>
            <a:r>
              <a:rPr sz="1200" b="1" dirty="0">
                <a:solidFill>
                  <a:srgbClr val="032B5F"/>
                </a:solidFill>
                <a:latin typeface="Arial"/>
                <a:cs typeface="Arial"/>
              </a:rPr>
              <a:t>s</a:t>
            </a:r>
            <a:r>
              <a:rPr sz="1200" b="1" spc="25" dirty="0">
                <a:solidFill>
                  <a:srgbClr val="032B5F"/>
                </a:solidFill>
                <a:latin typeface="Arial"/>
                <a:cs typeface="Arial"/>
              </a:rPr>
              <a:t>w</a:t>
            </a:r>
            <a:r>
              <a:rPr sz="1200" b="1" dirty="0">
                <a:solidFill>
                  <a:srgbClr val="032B5F"/>
                </a:solidFill>
                <a:latin typeface="Arial"/>
                <a:cs typeface="Arial"/>
              </a:rPr>
              <a:t>i</a:t>
            </a:r>
            <a:r>
              <a:rPr sz="1200" b="1" spc="-5" dirty="0">
                <a:solidFill>
                  <a:srgbClr val="032B5F"/>
                </a:solidFill>
                <a:latin typeface="Arial"/>
                <a:cs typeface="Arial"/>
              </a:rPr>
              <a:t>t</a:t>
            </a:r>
            <a:r>
              <a:rPr sz="1200" b="1" dirty="0">
                <a:solidFill>
                  <a:srgbClr val="032B5F"/>
                </a:solidFill>
                <a:latin typeface="Arial"/>
                <a:cs typeface="Arial"/>
              </a:rPr>
              <a:t>ch</a:t>
            </a:r>
            <a:r>
              <a:rPr sz="1200" b="1" spc="-25" dirty="0">
                <a:solidFill>
                  <a:srgbClr val="032B5F"/>
                </a:solidFill>
                <a:latin typeface="Arial"/>
                <a:cs typeface="Arial"/>
              </a:rPr>
              <a:t> </a:t>
            </a:r>
            <a:r>
              <a:rPr sz="1200" b="1" dirty="0">
                <a:solidFill>
                  <a:srgbClr val="032B5F"/>
                </a:solidFill>
                <a:latin typeface="Arial"/>
                <a:cs typeface="Arial"/>
              </a:rPr>
              <a:t>0,</a:t>
            </a:r>
            <a:r>
              <a:rPr sz="1200" b="1" spc="-5" dirty="0">
                <a:solidFill>
                  <a:srgbClr val="032B5F"/>
                </a:solidFill>
                <a:latin typeface="Arial"/>
                <a:cs typeface="Arial"/>
              </a:rPr>
              <a:t>0000</a:t>
            </a:r>
            <a:r>
              <a:rPr sz="1200" b="1" spc="-15" dirty="0">
                <a:solidFill>
                  <a:srgbClr val="032B5F"/>
                </a:solidFill>
                <a:latin typeface="Arial"/>
                <a:cs typeface="Arial"/>
              </a:rPr>
              <a:t>1</a:t>
            </a:r>
            <a:r>
              <a:rPr sz="1200" b="1" spc="-5" dirty="0">
                <a:solidFill>
                  <a:srgbClr val="032B5F"/>
                </a:solidFill>
                <a:latin typeface="Arial"/>
                <a:cs typeface="Arial"/>
              </a:rPr>
              <a:t>3</a:t>
            </a:r>
            <a:r>
              <a:rPr sz="1200" b="1" dirty="0">
                <a:solidFill>
                  <a:srgbClr val="032B5F"/>
                </a:solidFill>
                <a:latin typeface="Arial"/>
                <a:cs typeface="Arial"/>
              </a:rPr>
              <a:t>	</a:t>
            </a:r>
            <a:r>
              <a:rPr sz="1200" b="1" spc="-5" dirty="0">
                <a:solidFill>
                  <a:srgbClr val="032B5F"/>
                </a:solidFill>
                <a:latin typeface="Arial"/>
                <a:cs typeface="Arial"/>
              </a:rPr>
              <a:t>1</a:t>
            </a:r>
            <a:endParaRPr sz="1200">
              <a:latin typeface="Arial"/>
              <a:cs typeface="Arial"/>
            </a:endParaRPr>
          </a:p>
        </p:txBody>
      </p:sp>
      <p:sp>
        <p:nvSpPr>
          <p:cNvPr id="8" name="object 8"/>
          <p:cNvSpPr txBox="1"/>
          <p:nvPr/>
        </p:nvSpPr>
        <p:spPr>
          <a:xfrm>
            <a:off x="7075168" y="2820732"/>
            <a:ext cx="177990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few ms during</a:t>
            </a:r>
            <a:r>
              <a:rPr sz="1200" b="1" spc="-35" dirty="0">
                <a:solidFill>
                  <a:srgbClr val="032B5F"/>
                </a:solidFill>
                <a:latin typeface="Arial"/>
                <a:cs typeface="Arial"/>
              </a:rPr>
              <a:t> </a:t>
            </a:r>
            <a:r>
              <a:rPr sz="1200" b="1" spc="-5" dirty="0">
                <a:solidFill>
                  <a:srgbClr val="032B5F"/>
                </a:solidFill>
                <a:latin typeface="Arial"/>
                <a:cs typeface="Arial"/>
              </a:rPr>
              <a:t>actuation</a:t>
            </a:r>
            <a:endParaRPr sz="1200">
              <a:latin typeface="Arial"/>
              <a:cs typeface="Arial"/>
            </a:endParaRPr>
          </a:p>
        </p:txBody>
      </p:sp>
      <p:sp>
        <p:nvSpPr>
          <p:cNvPr id="9" name="object 9"/>
          <p:cNvSpPr txBox="1"/>
          <p:nvPr/>
        </p:nvSpPr>
        <p:spPr>
          <a:xfrm>
            <a:off x="3417568" y="3364800"/>
            <a:ext cx="156527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032B5F"/>
                </a:solidFill>
                <a:latin typeface="Arial"/>
                <a:cs typeface="Arial"/>
              </a:rPr>
              <a:t>Convent. </a:t>
            </a:r>
            <a:r>
              <a:rPr sz="1200" b="1" spc="-5" dirty="0">
                <a:solidFill>
                  <a:srgbClr val="032B5F"/>
                </a:solidFill>
                <a:latin typeface="Arial"/>
                <a:cs typeface="Arial"/>
              </a:rPr>
              <a:t>light</a:t>
            </a:r>
            <a:r>
              <a:rPr sz="1200" b="1" spc="20" dirty="0">
                <a:solidFill>
                  <a:srgbClr val="032B5F"/>
                </a:solidFill>
                <a:latin typeface="Arial"/>
                <a:cs typeface="Arial"/>
              </a:rPr>
              <a:t> </a:t>
            </a:r>
            <a:r>
              <a:rPr sz="1200" b="1" dirty="0">
                <a:solidFill>
                  <a:srgbClr val="032B5F"/>
                </a:solidFill>
                <a:latin typeface="Arial"/>
                <a:cs typeface="Arial"/>
              </a:rPr>
              <a:t>switch</a:t>
            </a:r>
            <a:endParaRPr sz="1200">
              <a:latin typeface="Arial"/>
              <a:cs typeface="Arial"/>
            </a:endParaRPr>
          </a:p>
        </p:txBody>
      </p:sp>
      <p:sp>
        <p:nvSpPr>
          <p:cNvPr id="10" name="object 10"/>
          <p:cNvSpPr txBox="1"/>
          <p:nvPr/>
        </p:nvSpPr>
        <p:spPr>
          <a:xfrm>
            <a:off x="5246368" y="3364800"/>
            <a:ext cx="49530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0,0015</a:t>
            </a:r>
            <a:endParaRPr sz="1200">
              <a:latin typeface="Arial"/>
              <a:cs typeface="Arial"/>
            </a:endParaRPr>
          </a:p>
        </p:txBody>
      </p:sp>
      <p:sp>
        <p:nvSpPr>
          <p:cNvPr id="11" name="object 11"/>
          <p:cNvSpPr txBox="1"/>
          <p:nvPr/>
        </p:nvSpPr>
        <p:spPr>
          <a:xfrm>
            <a:off x="6160768" y="3364800"/>
            <a:ext cx="110489"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1</a:t>
            </a:r>
            <a:endParaRPr sz="1200">
              <a:latin typeface="Arial"/>
              <a:cs typeface="Arial"/>
            </a:endParaRPr>
          </a:p>
        </p:txBody>
      </p:sp>
      <p:sp>
        <p:nvSpPr>
          <p:cNvPr id="12" name="object 12"/>
          <p:cNvSpPr txBox="1"/>
          <p:nvPr/>
        </p:nvSpPr>
        <p:spPr>
          <a:xfrm>
            <a:off x="7075168" y="3364800"/>
            <a:ext cx="177990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few ms during</a:t>
            </a:r>
            <a:r>
              <a:rPr sz="1200" b="1" spc="-35" dirty="0">
                <a:solidFill>
                  <a:srgbClr val="032B5F"/>
                </a:solidFill>
                <a:latin typeface="Arial"/>
                <a:cs typeface="Arial"/>
              </a:rPr>
              <a:t> </a:t>
            </a:r>
            <a:r>
              <a:rPr sz="1200" b="1" spc="-5" dirty="0">
                <a:solidFill>
                  <a:srgbClr val="032B5F"/>
                </a:solidFill>
                <a:latin typeface="Arial"/>
                <a:cs typeface="Arial"/>
              </a:rPr>
              <a:t>actuation</a:t>
            </a:r>
            <a:endParaRPr sz="1200">
              <a:latin typeface="Arial"/>
              <a:cs typeface="Arial"/>
            </a:endParaRPr>
          </a:p>
        </p:txBody>
      </p:sp>
      <p:sp>
        <p:nvSpPr>
          <p:cNvPr id="13" name="object 13"/>
          <p:cNvSpPr txBox="1"/>
          <p:nvPr/>
        </p:nvSpPr>
        <p:spPr>
          <a:xfrm>
            <a:off x="3417568" y="3907344"/>
            <a:ext cx="133858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WiFi </a:t>
            </a:r>
            <a:r>
              <a:rPr sz="1200" b="1" spc="-10" dirty="0">
                <a:solidFill>
                  <a:srgbClr val="032B5F"/>
                </a:solidFill>
                <a:latin typeface="Arial"/>
                <a:cs typeface="Arial"/>
              </a:rPr>
              <a:t>Access</a:t>
            </a:r>
            <a:r>
              <a:rPr sz="1200" b="1" spc="-90" dirty="0">
                <a:solidFill>
                  <a:srgbClr val="032B5F"/>
                </a:solidFill>
                <a:latin typeface="Arial"/>
                <a:cs typeface="Arial"/>
              </a:rPr>
              <a:t> </a:t>
            </a:r>
            <a:r>
              <a:rPr sz="1200" b="1" spc="-5" dirty="0">
                <a:solidFill>
                  <a:srgbClr val="032B5F"/>
                </a:solidFill>
                <a:latin typeface="Arial"/>
                <a:cs typeface="Arial"/>
              </a:rPr>
              <a:t>Point</a:t>
            </a:r>
            <a:endParaRPr sz="1200">
              <a:latin typeface="Arial"/>
              <a:cs typeface="Arial"/>
            </a:endParaRPr>
          </a:p>
        </p:txBody>
      </p:sp>
      <p:sp>
        <p:nvSpPr>
          <p:cNvPr id="14" name="object 14"/>
          <p:cNvSpPr txBox="1"/>
          <p:nvPr/>
        </p:nvSpPr>
        <p:spPr>
          <a:xfrm>
            <a:off x="5246368" y="3907344"/>
            <a:ext cx="32448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032B5F"/>
                </a:solidFill>
                <a:latin typeface="Arial"/>
                <a:cs typeface="Arial"/>
              </a:rPr>
              <a:t>0,</a:t>
            </a:r>
            <a:r>
              <a:rPr sz="1200" b="1" spc="-5" dirty="0">
                <a:solidFill>
                  <a:srgbClr val="032B5F"/>
                </a:solidFill>
                <a:latin typeface="Arial"/>
                <a:cs typeface="Arial"/>
              </a:rPr>
              <a:t>01</a:t>
            </a:r>
            <a:endParaRPr sz="1200">
              <a:latin typeface="Arial"/>
              <a:cs typeface="Arial"/>
            </a:endParaRPr>
          </a:p>
        </p:txBody>
      </p:sp>
      <p:sp>
        <p:nvSpPr>
          <p:cNvPr id="15" name="object 15"/>
          <p:cNvSpPr txBox="1"/>
          <p:nvPr/>
        </p:nvSpPr>
        <p:spPr>
          <a:xfrm>
            <a:off x="6160768" y="3907344"/>
            <a:ext cx="110489"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2</a:t>
            </a:r>
            <a:endParaRPr sz="1200">
              <a:latin typeface="Arial"/>
              <a:cs typeface="Arial"/>
            </a:endParaRPr>
          </a:p>
        </p:txBody>
      </p:sp>
      <p:sp>
        <p:nvSpPr>
          <p:cNvPr id="16" name="object 16"/>
          <p:cNvSpPr txBox="1"/>
          <p:nvPr/>
        </p:nvSpPr>
        <p:spPr>
          <a:xfrm>
            <a:off x="7075168" y="3907344"/>
            <a:ext cx="160401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during data</a:t>
            </a:r>
            <a:r>
              <a:rPr sz="1200" b="1" spc="-35" dirty="0">
                <a:solidFill>
                  <a:srgbClr val="032B5F"/>
                </a:solidFill>
                <a:latin typeface="Arial"/>
                <a:cs typeface="Arial"/>
              </a:rPr>
              <a:t> </a:t>
            </a:r>
            <a:r>
              <a:rPr sz="1200" b="1" spc="-5" dirty="0">
                <a:solidFill>
                  <a:srgbClr val="032B5F"/>
                </a:solidFill>
                <a:latin typeface="Arial"/>
                <a:cs typeface="Arial"/>
              </a:rPr>
              <a:t>exchange</a:t>
            </a:r>
            <a:endParaRPr sz="1200">
              <a:latin typeface="Arial"/>
              <a:cs typeface="Arial"/>
            </a:endParaRPr>
          </a:p>
        </p:txBody>
      </p:sp>
      <p:sp>
        <p:nvSpPr>
          <p:cNvPr id="17" name="object 17"/>
          <p:cNvSpPr txBox="1"/>
          <p:nvPr/>
        </p:nvSpPr>
        <p:spPr>
          <a:xfrm>
            <a:off x="3417568" y="4451412"/>
            <a:ext cx="9906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032B5F"/>
                </a:solidFill>
                <a:latin typeface="Arial"/>
                <a:cs typeface="Arial"/>
              </a:rPr>
              <a:t>Network</a:t>
            </a:r>
            <a:r>
              <a:rPr sz="1200" b="1" spc="-95" dirty="0">
                <a:solidFill>
                  <a:srgbClr val="032B5F"/>
                </a:solidFill>
                <a:latin typeface="Arial"/>
                <a:cs typeface="Arial"/>
              </a:rPr>
              <a:t> </a:t>
            </a:r>
            <a:r>
              <a:rPr sz="1200" b="1" spc="-5" dirty="0">
                <a:solidFill>
                  <a:srgbClr val="032B5F"/>
                </a:solidFill>
                <a:latin typeface="Arial"/>
                <a:cs typeface="Arial"/>
              </a:rPr>
              <a:t>card</a:t>
            </a:r>
            <a:endParaRPr sz="1200">
              <a:latin typeface="Arial"/>
              <a:cs typeface="Arial"/>
            </a:endParaRPr>
          </a:p>
        </p:txBody>
      </p:sp>
      <p:sp>
        <p:nvSpPr>
          <p:cNvPr id="18" name="object 18"/>
          <p:cNvSpPr txBox="1"/>
          <p:nvPr/>
        </p:nvSpPr>
        <p:spPr>
          <a:xfrm>
            <a:off x="5246368" y="4451412"/>
            <a:ext cx="23876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032B5F"/>
                </a:solidFill>
                <a:latin typeface="Arial"/>
                <a:cs typeface="Arial"/>
              </a:rPr>
              <a:t>0,</a:t>
            </a:r>
            <a:r>
              <a:rPr sz="1200" b="1" spc="-5" dirty="0">
                <a:solidFill>
                  <a:srgbClr val="032B5F"/>
                </a:solidFill>
                <a:latin typeface="Arial"/>
                <a:cs typeface="Arial"/>
              </a:rPr>
              <a:t>1</a:t>
            </a:r>
            <a:endParaRPr sz="1200">
              <a:latin typeface="Arial"/>
              <a:cs typeface="Arial"/>
            </a:endParaRPr>
          </a:p>
        </p:txBody>
      </p:sp>
      <p:sp>
        <p:nvSpPr>
          <p:cNvPr id="19" name="object 19"/>
          <p:cNvSpPr txBox="1"/>
          <p:nvPr/>
        </p:nvSpPr>
        <p:spPr>
          <a:xfrm>
            <a:off x="6160768" y="4451412"/>
            <a:ext cx="2387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0</a:t>
            </a:r>
            <a:r>
              <a:rPr sz="1200" b="1" dirty="0">
                <a:solidFill>
                  <a:srgbClr val="032B5F"/>
                </a:solidFill>
                <a:latin typeface="Arial"/>
                <a:cs typeface="Arial"/>
              </a:rPr>
              <a:t>,5</a:t>
            </a:r>
            <a:endParaRPr sz="1200">
              <a:latin typeface="Arial"/>
              <a:cs typeface="Arial"/>
            </a:endParaRPr>
          </a:p>
        </p:txBody>
      </p:sp>
      <p:sp>
        <p:nvSpPr>
          <p:cNvPr id="20" name="object 20"/>
          <p:cNvSpPr txBox="1"/>
          <p:nvPr/>
        </p:nvSpPr>
        <p:spPr>
          <a:xfrm>
            <a:off x="7075168" y="4451412"/>
            <a:ext cx="160401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during data</a:t>
            </a:r>
            <a:r>
              <a:rPr sz="1200" b="1" spc="-35" dirty="0">
                <a:solidFill>
                  <a:srgbClr val="032B5F"/>
                </a:solidFill>
                <a:latin typeface="Arial"/>
                <a:cs typeface="Arial"/>
              </a:rPr>
              <a:t> </a:t>
            </a:r>
            <a:r>
              <a:rPr sz="1200" b="1" spc="-5" dirty="0">
                <a:solidFill>
                  <a:srgbClr val="032B5F"/>
                </a:solidFill>
                <a:latin typeface="Arial"/>
                <a:cs typeface="Arial"/>
              </a:rPr>
              <a:t>exchange</a:t>
            </a:r>
            <a:endParaRPr sz="1200">
              <a:latin typeface="Arial"/>
              <a:cs typeface="Arial"/>
            </a:endParaRPr>
          </a:p>
        </p:txBody>
      </p:sp>
      <p:sp>
        <p:nvSpPr>
          <p:cNvPr id="21" name="object 21"/>
          <p:cNvSpPr txBox="1"/>
          <p:nvPr/>
        </p:nvSpPr>
        <p:spPr>
          <a:xfrm>
            <a:off x="3417568" y="4995480"/>
            <a:ext cx="12014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DECT</a:t>
            </a:r>
            <a:r>
              <a:rPr sz="1200" b="1" spc="-70" dirty="0">
                <a:solidFill>
                  <a:srgbClr val="032B5F"/>
                </a:solidFill>
                <a:latin typeface="Arial"/>
                <a:cs typeface="Arial"/>
              </a:rPr>
              <a:t> </a:t>
            </a:r>
            <a:r>
              <a:rPr sz="1200" b="1" spc="-5" dirty="0">
                <a:solidFill>
                  <a:srgbClr val="032B5F"/>
                </a:solidFill>
                <a:latin typeface="Arial"/>
                <a:cs typeface="Arial"/>
              </a:rPr>
              <a:t>telephone</a:t>
            </a:r>
            <a:endParaRPr sz="1200">
              <a:latin typeface="Arial"/>
              <a:cs typeface="Arial"/>
            </a:endParaRPr>
          </a:p>
        </p:txBody>
      </p:sp>
      <p:sp>
        <p:nvSpPr>
          <p:cNvPr id="22" name="object 22"/>
          <p:cNvSpPr txBox="1"/>
          <p:nvPr/>
        </p:nvSpPr>
        <p:spPr>
          <a:xfrm>
            <a:off x="5246368" y="4995480"/>
            <a:ext cx="110489"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1</a:t>
            </a:r>
            <a:endParaRPr sz="1200">
              <a:latin typeface="Arial"/>
              <a:cs typeface="Arial"/>
            </a:endParaRPr>
          </a:p>
        </p:txBody>
      </p:sp>
      <p:sp>
        <p:nvSpPr>
          <p:cNvPr id="23" name="object 23"/>
          <p:cNvSpPr txBox="1"/>
          <p:nvPr/>
        </p:nvSpPr>
        <p:spPr>
          <a:xfrm>
            <a:off x="7075168" y="4995480"/>
            <a:ext cx="130111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during phone</a:t>
            </a:r>
            <a:r>
              <a:rPr sz="1200" b="1" spc="-35" dirty="0">
                <a:solidFill>
                  <a:srgbClr val="032B5F"/>
                </a:solidFill>
                <a:latin typeface="Arial"/>
                <a:cs typeface="Arial"/>
              </a:rPr>
              <a:t> </a:t>
            </a:r>
            <a:r>
              <a:rPr sz="1200" b="1" dirty="0">
                <a:solidFill>
                  <a:srgbClr val="032B5F"/>
                </a:solidFill>
                <a:latin typeface="Arial"/>
                <a:cs typeface="Arial"/>
              </a:rPr>
              <a:t>call</a:t>
            </a:r>
            <a:endParaRPr sz="1200">
              <a:latin typeface="Arial"/>
              <a:cs typeface="Arial"/>
            </a:endParaRPr>
          </a:p>
        </p:txBody>
      </p:sp>
      <p:sp>
        <p:nvSpPr>
          <p:cNvPr id="24" name="object 24"/>
          <p:cNvSpPr txBox="1"/>
          <p:nvPr/>
        </p:nvSpPr>
        <p:spPr>
          <a:xfrm>
            <a:off x="3417568" y="5538024"/>
            <a:ext cx="80200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Cell</a:t>
            </a:r>
            <a:r>
              <a:rPr sz="1200" b="1" spc="-80" dirty="0">
                <a:solidFill>
                  <a:srgbClr val="032B5F"/>
                </a:solidFill>
                <a:latin typeface="Arial"/>
                <a:cs typeface="Arial"/>
              </a:rPr>
              <a:t> </a:t>
            </a:r>
            <a:r>
              <a:rPr sz="1200" b="1" spc="-5" dirty="0">
                <a:solidFill>
                  <a:srgbClr val="032B5F"/>
                </a:solidFill>
                <a:latin typeface="Arial"/>
                <a:cs typeface="Arial"/>
              </a:rPr>
              <a:t>phone</a:t>
            </a:r>
            <a:endParaRPr sz="1200">
              <a:latin typeface="Arial"/>
              <a:cs typeface="Arial"/>
            </a:endParaRPr>
          </a:p>
        </p:txBody>
      </p:sp>
      <p:sp>
        <p:nvSpPr>
          <p:cNvPr id="25" name="object 25"/>
          <p:cNvSpPr txBox="1"/>
          <p:nvPr/>
        </p:nvSpPr>
        <p:spPr>
          <a:xfrm>
            <a:off x="5246368" y="5538024"/>
            <a:ext cx="41719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12-42</a:t>
            </a:r>
            <a:endParaRPr sz="1200">
              <a:latin typeface="Arial"/>
              <a:cs typeface="Arial"/>
            </a:endParaRPr>
          </a:p>
        </p:txBody>
      </p:sp>
      <p:sp>
        <p:nvSpPr>
          <p:cNvPr id="26" name="object 26"/>
          <p:cNvSpPr txBox="1"/>
          <p:nvPr/>
        </p:nvSpPr>
        <p:spPr>
          <a:xfrm>
            <a:off x="7075168" y="5538024"/>
            <a:ext cx="130111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during phone</a:t>
            </a:r>
            <a:r>
              <a:rPr sz="1200" b="1" spc="-35" dirty="0">
                <a:solidFill>
                  <a:srgbClr val="032B5F"/>
                </a:solidFill>
                <a:latin typeface="Arial"/>
                <a:cs typeface="Arial"/>
              </a:rPr>
              <a:t> </a:t>
            </a:r>
            <a:r>
              <a:rPr sz="1200" b="1" dirty="0">
                <a:solidFill>
                  <a:srgbClr val="032B5F"/>
                </a:solidFill>
                <a:latin typeface="Arial"/>
                <a:cs typeface="Arial"/>
              </a:rPr>
              <a:t>call</a:t>
            </a:r>
            <a:endParaRPr sz="1200">
              <a:latin typeface="Arial"/>
              <a:cs typeface="Arial"/>
            </a:endParaRPr>
          </a:p>
        </p:txBody>
      </p:sp>
      <p:sp>
        <p:nvSpPr>
          <p:cNvPr id="27" name="object 27"/>
          <p:cNvSpPr txBox="1"/>
          <p:nvPr/>
        </p:nvSpPr>
        <p:spPr>
          <a:xfrm>
            <a:off x="3417568" y="6082092"/>
            <a:ext cx="151511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Cellular base</a:t>
            </a:r>
            <a:r>
              <a:rPr sz="1200" b="1" spc="-70" dirty="0">
                <a:solidFill>
                  <a:srgbClr val="032B5F"/>
                </a:solidFill>
                <a:latin typeface="Arial"/>
                <a:cs typeface="Arial"/>
              </a:rPr>
              <a:t> </a:t>
            </a:r>
            <a:r>
              <a:rPr sz="1200" b="1" spc="-5" dirty="0">
                <a:solidFill>
                  <a:srgbClr val="032B5F"/>
                </a:solidFill>
                <a:latin typeface="Arial"/>
                <a:cs typeface="Arial"/>
              </a:rPr>
              <a:t>station</a:t>
            </a:r>
            <a:endParaRPr sz="1200">
              <a:latin typeface="Arial"/>
              <a:cs typeface="Arial"/>
            </a:endParaRPr>
          </a:p>
        </p:txBody>
      </p:sp>
      <p:sp>
        <p:nvSpPr>
          <p:cNvPr id="28" name="object 28"/>
          <p:cNvSpPr txBox="1"/>
          <p:nvPr/>
        </p:nvSpPr>
        <p:spPr>
          <a:xfrm>
            <a:off x="5246368" y="6082092"/>
            <a:ext cx="9213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0,00001 </a:t>
            </a:r>
            <a:r>
              <a:rPr sz="1200" b="1" dirty="0">
                <a:solidFill>
                  <a:srgbClr val="032B5F"/>
                </a:solidFill>
                <a:latin typeface="Arial"/>
                <a:cs typeface="Arial"/>
              </a:rPr>
              <a:t>-</a:t>
            </a:r>
            <a:r>
              <a:rPr sz="1200" b="1" spc="-90" dirty="0">
                <a:solidFill>
                  <a:srgbClr val="032B5F"/>
                </a:solidFill>
                <a:latin typeface="Arial"/>
                <a:cs typeface="Arial"/>
              </a:rPr>
              <a:t> </a:t>
            </a:r>
            <a:r>
              <a:rPr sz="1200" b="1" spc="-5" dirty="0">
                <a:solidFill>
                  <a:srgbClr val="032B5F"/>
                </a:solidFill>
                <a:latin typeface="Arial"/>
                <a:cs typeface="Arial"/>
              </a:rPr>
              <a:t>0,1</a:t>
            </a:r>
            <a:endParaRPr sz="1200">
              <a:latin typeface="Arial"/>
              <a:cs typeface="Arial"/>
            </a:endParaRPr>
          </a:p>
        </p:txBody>
      </p:sp>
      <p:sp>
        <p:nvSpPr>
          <p:cNvPr id="29" name="object 29"/>
          <p:cNvSpPr txBox="1"/>
          <p:nvPr/>
        </p:nvSpPr>
        <p:spPr>
          <a:xfrm>
            <a:off x="7075168" y="6082092"/>
            <a:ext cx="149923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diverse</a:t>
            </a:r>
            <a:r>
              <a:rPr sz="1200" b="1" spc="-60" dirty="0">
                <a:solidFill>
                  <a:srgbClr val="032B5F"/>
                </a:solidFill>
                <a:latin typeface="Arial"/>
                <a:cs typeface="Arial"/>
              </a:rPr>
              <a:t> </a:t>
            </a:r>
            <a:r>
              <a:rPr sz="1200" b="1" spc="-5" dirty="0">
                <a:solidFill>
                  <a:srgbClr val="032B5F"/>
                </a:solidFill>
                <a:latin typeface="Arial"/>
                <a:cs typeface="Arial"/>
              </a:rPr>
              <a:t>permanence</a:t>
            </a:r>
            <a:endParaRPr sz="1200">
              <a:latin typeface="Arial"/>
              <a:cs typeface="Arial"/>
            </a:endParaRPr>
          </a:p>
        </p:txBody>
      </p:sp>
      <p:sp>
        <p:nvSpPr>
          <p:cNvPr id="30" name="object 30"/>
          <p:cNvSpPr/>
          <p:nvPr/>
        </p:nvSpPr>
        <p:spPr>
          <a:xfrm>
            <a:off x="5796131" y="2996953"/>
            <a:ext cx="1543050" cy="375285"/>
          </a:xfrm>
          <a:custGeom>
            <a:avLst/>
            <a:gdLst/>
            <a:ahLst/>
            <a:cxnLst/>
            <a:rect l="l" t="t" r="r" b="b"/>
            <a:pathLst>
              <a:path w="1543050" h="375285">
                <a:moveTo>
                  <a:pt x="794753" y="281012"/>
                </a:moveTo>
                <a:lnTo>
                  <a:pt x="474319" y="281012"/>
                </a:lnTo>
                <a:lnTo>
                  <a:pt x="0" y="375094"/>
                </a:lnTo>
                <a:lnTo>
                  <a:pt x="794753" y="281012"/>
                </a:lnTo>
                <a:close/>
              </a:path>
              <a:path w="1543050" h="375285">
                <a:moveTo>
                  <a:pt x="1542503" y="0"/>
                </a:moveTo>
                <a:lnTo>
                  <a:pt x="260731" y="0"/>
                </a:lnTo>
                <a:lnTo>
                  <a:pt x="260731" y="281012"/>
                </a:lnTo>
                <a:lnTo>
                  <a:pt x="1542503" y="281012"/>
                </a:lnTo>
                <a:lnTo>
                  <a:pt x="1542503" y="0"/>
                </a:lnTo>
                <a:close/>
              </a:path>
            </a:pathLst>
          </a:custGeom>
          <a:solidFill>
            <a:srgbClr val="9EB0C9"/>
          </a:solidFill>
        </p:spPr>
        <p:txBody>
          <a:bodyPr wrap="square" lIns="0" tIns="0" rIns="0" bIns="0" rtlCol="0"/>
          <a:lstStyle/>
          <a:p>
            <a:endParaRPr/>
          </a:p>
        </p:txBody>
      </p:sp>
      <p:sp>
        <p:nvSpPr>
          <p:cNvPr id="31" name="object 31"/>
          <p:cNvSpPr/>
          <p:nvPr/>
        </p:nvSpPr>
        <p:spPr>
          <a:xfrm>
            <a:off x="5796131" y="2996953"/>
            <a:ext cx="1543050" cy="375285"/>
          </a:xfrm>
          <a:custGeom>
            <a:avLst/>
            <a:gdLst/>
            <a:ahLst/>
            <a:cxnLst/>
            <a:rect l="l" t="t" r="r" b="b"/>
            <a:pathLst>
              <a:path w="1543050" h="375285">
                <a:moveTo>
                  <a:pt x="260731" y="0"/>
                </a:moveTo>
                <a:lnTo>
                  <a:pt x="1542503" y="0"/>
                </a:lnTo>
                <a:lnTo>
                  <a:pt x="1542503" y="281012"/>
                </a:lnTo>
                <a:lnTo>
                  <a:pt x="794753" y="281012"/>
                </a:lnTo>
                <a:lnTo>
                  <a:pt x="0" y="375094"/>
                </a:lnTo>
                <a:lnTo>
                  <a:pt x="474319" y="281012"/>
                </a:lnTo>
                <a:lnTo>
                  <a:pt x="260731" y="281012"/>
                </a:lnTo>
                <a:lnTo>
                  <a:pt x="260731" y="163918"/>
                </a:lnTo>
                <a:lnTo>
                  <a:pt x="260731" y="0"/>
                </a:lnTo>
                <a:close/>
              </a:path>
            </a:pathLst>
          </a:custGeom>
          <a:ln w="9524">
            <a:solidFill>
              <a:srgbClr val="000080"/>
            </a:solidFill>
          </a:ln>
        </p:spPr>
        <p:txBody>
          <a:bodyPr wrap="square" lIns="0" tIns="0" rIns="0" bIns="0" rtlCol="0"/>
          <a:lstStyle/>
          <a:p>
            <a:endParaRPr/>
          </a:p>
        </p:txBody>
      </p:sp>
      <p:sp>
        <p:nvSpPr>
          <p:cNvPr id="32" name="object 32"/>
          <p:cNvSpPr txBox="1"/>
          <p:nvPr/>
        </p:nvSpPr>
        <p:spPr>
          <a:xfrm>
            <a:off x="6469891" y="3023876"/>
            <a:ext cx="457834"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32B5F"/>
                </a:solidFill>
                <a:latin typeface="Arial"/>
                <a:cs typeface="Arial"/>
              </a:rPr>
              <a:t>100</a:t>
            </a:r>
            <a:r>
              <a:rPr sz="1400" spc="-105" dirty="0">
                <a:solidFill>
                  <a:srgbClr val="032B5F"/>
                </a:solidFill>
                <a:latin typeface="Arial"/>
                <a:cs typeface="Arial"/>
              </a:rPr>
              <a:t> </a:t>
            </a:r>
            <a:r>
              <a:rPr sz="1400" dirty="0">
                <a:solidFill>
                  <a:srgbClr val="032B5F"/>
                </a:solidFill>
                <a:latin typeface="Arial"/>
                <a:cs typeface="Arial"/>
              </a:rPr>
              <a:t>x</a:t>
            </a:r>
            <a:endParaRPr sz="1400">
              <a:latin typeface="Arial"/>
              <a:cs typeface="Arial"/>
            </a:endParaRPr>
          </a:p>
        </p:txBody>
      </p:sp>
      <p:sp>
        <p:nvSpPr>
          <p:cNvPr id="33" name="object 33"/>
          <p:cNvSpPr/>
          <p:nvPr/>
        </p:nvSpPr>
        <p:spPr>
          <a:xfrm>
            <a:off x="5652123" y="3645025"/>
            <a:ext cx="1396365" cy="288925"/>
          </a:xfrm>
          <a:custGeom>
            <a:avLst/>
            <a:gdLst/>
            <a:ahLst/>
            <a:cxnLst/>
            <a:rect l="l" t="t" r="r" b="b"/>
            <a:pathLst>
              <a:path w="1396365" h="288925">
                <a:moveTo>
                  <a:pt x="1396263" y="240499"/>
                </a:moveTo>
                <a:lnTo>
                  <a:pt x="280555" y="240499"/>
                </a:lnTo>
                <a:lnTo>
                  <a:pt x="280555" y="288582"/>
                </a:lnTo>
                <a:lnTo>
                  <a:pt x="1396263" y="288582"/>
                </a:lnTo>
                <a:lnTo>
                  <a:pt x="1396263" y="240499"/>
                </a:lnTo>
                <a:close/>
              </a:path>
              <a:path w="1396365" h="288925">
                <a:moveTo>
                  <a:pt x="1396263" y="0"/>
                </a:moveTo>
                <a:lnTo>
                  <a:pt x="280555" y="0"/>
                </a:lnTo>
                <a:lnTo>
                  <a:pt x="280555" y="168338"/>
                </a:lnTo>
                <a:lnTo>
                  <a:pt x="0" y="258076"/>
                </a:lnTo>
                <a:lnTo>
                  <a:pt x="280555" y="240499"/>
                </a:lnTo>
                <a:lnTo>
                  <a:pt x="1396263" y="240499"/>
                </a:lnTo>
                <a:lnTo>
                  <a:pt x="1396263" y="0"/>
                </a:lnTo>
                <a:close/>
              </a:path>
            </a:pathLst>
          </a:custGeom>
          <a:solidFill>
            <a:srgbClr val="9EB0C9"/>
          </a:solidFill>
        </p:spPr>
        <p:txBody>
          <a:bodyPr wrap="square" lIns="0" tIns="0" rIns="0" bIns="0" rtlCol="0"/>
          <a:lstStyle/>
          <a:p>
            <a:endParaRPr/>
          </a:p>
        </p:txBody>
      </p:sp>
      <p:sp>
        <p:nvSpPr>
          <p:cNvPr id="34" name="object 34"/>
          <p:cNvSpPr/>
          <p:nvPr/>
        </p:nvSpPr>
        <p:spPr>
          <a:xfrm>
            <a:off x="5652123" y="3645025"/>
            <a:ext cx="1396365" cy="288925"/>
          </a:xfrm>
          <a:custGeom>
            <a:avLst/>
            <a:gdLst/>
            <a:ahLst/>
            <a:cxnLst/>
            <a:rect l="l" t="t" r="r" b="b"/>
            <a:pathLst>
              <a:path w="1396365" h="288925">
                <a:moveTo>
                  <a:pt x="280555" y="0"/>
                </a:moveTo>
                <a:lnTo>
                  <a:pt x="1396263" y="0"/>
                </a:lnTo>
                <a:lnTo>
                  <a:pt x="1396263" y="288582"/>
                </a:lnTo>
                <a:lnTo>
                  <a:pt x="280555" y="288582"/>
                </a:lnTo>
                <a:lnTo>
                  <a:pt x="280555" y="240499"/>
                </a:lnTo>
                <a:lnTo>
                  <a:pt x="0" y="258076"/>
                </a:lnTo>
                <a:lnTo>
                  <a:pt x="280555" y="168338"/>
                </a:lnTo>
                <a:lnTo>
                  <a:pt x="280555" y="0"/>
                </a:lnTo>
                <a:close/>
              </a:path>
            </a:pathLst>
          </a:custGeom>
          <a:ln w="9525">
            <a:solidFill>
              <a:srgbClr val="000080"/>
            </a:solidFill>
          </a:ln>
        </p:spPr>
        <p:txBody>
          <a:bodyPr wrap="square" lIns="0" tIns="0" rIns="0" bIns="0" rtlCol="0"/>
          <a:lstStyle/>
          <a:p>
            <a:endParaRPr/>
          </a:p>
        </p:txBody>
      </p:sp>
      <p:sp>
        <p:nvSpPr>
          <p:cNvPr id="35" name="object 35"/>
          <p:cNvSpPr txBox="1"/>
          <p:nvPr/>
        </p:nvSpPr>
        <p:spPr>
          <a:xfrm>
            <a:off x="5932679" y="3645025"/>
            <a:ext cx="1116330" cy="288925"/>
          </a:xfrm>
          <a:prstGeom prst="rect">
            <a:avLst/>
          </a:prstGeom>
          <a:ln w="9525">
            <a:solidFill>
              <a:srgbClr val="000080"/>
            </a:solidFill>
          </a:ln>
        </p:spPr>
        <p:txBody>
          <a:bodyPr vert="horz" wrap="square" lIns="0" tIns="40005" rIns="0" bIns="0" rtlCol="0">
            <a:spAutoFit/>
          </a:bodyPr>
          <a:lstStyle/>
          <a:p>
            <a:pPr marL="342900">
              <a:lnSpc>
                <a:spcPct val="100000"/>
              </a:lnSpc>
              <a:spcBef>
                <a:spcPts val="315"/>
              </a:spcBef>
            </a:pPr>
            <a:r>
              <a:rPr sz="1400" dirty="0">
                <a:solidFill>
                  <a:srgbClr val="032B5F"/>
                </a:solidFill>
                <a:latin typeface="Arial"/>
                <a:cs typeface="Arial"/>
              </a:rPr>
              <a:t>700</a:t>
            </a:r>
            <a:r>
              <a:rPr sz="1400" spc="-45" dirty="0">
                <a:solidFill>
                  <a:srgbClr val="032B5F"/>
                </a:solidFill>
                <a:latin typeface="Arial"/>
                <a:cs typeface="Arial"/>
              </a:rPr>
              <a:t> </a:t>
            </a:r>
            <a:r>
              <a:rPr sz="1400" dirty="0">
                <a:solidFill>
                  <a:srgbClr val="032B5F"/>
                </a:solidFill>
                <a:latin typeface="Arial"/>
                <a:cs typeface="Arial"/>
              </a:rPr>
              <a:t>x</a:t>
            </a:r>
            <a:endParaRPr sz="1400">
              <a:latin typeface="Arial"/>
              <a:cs typeface="Arial"/>
            </a:endParaRPr>
          </a:p>
        </p:txBody>
      </p:sp>
      <p:sp>
        <p:nvSpPr>
          <p:cNvPr id="36" name="object 36"/>
          <p:cNvSpPr/>
          <p:nvPr/>
        </p:nvSpPr>
        <p:spPr>
          <a:xfrm>
            <a:off x="5580114" y="4221088"/>
            <a:ext cx="1873250" cy="288290"/>
          </a:xfrm>
          <a:custGeom>
            <a:avLst/>
            <a:gdLst/>
            <a:ahLst/>
            <a:cxnLst/>
            <a:rect l="l" t="t" r="r" b="b"/>
            <a:pathLst>
              <a:path w="1873250" h="288289">
                <a:moveTo>
                  <a:pt x="1872830" y="0"/>
                </a:moveTo>
                <a:lnTo>
                  <a:pt x="411759" y="0"/>
                </a:lnTo>
                <a:lnTo>
                  <a:pt x="411759" y="168008"/>
                </a:lnTo>
                <a:lnTo>
                  <a:pt x="0" y="207543"/>
                </a:lnTo>
                <a:lnTo>
                  <a:pt x="411759" y="240017"/>
                </a:lnTo>
                <a:lnTo>
                  <a:pt x="411759" y="288036"/>
                </a:lnTo>
                <a:lnTo>
                  <a:pt x="1872830" y="288036"/>
                </a:lnTo>
                <a:lnTo>
                  <a:pt x="1872830" y="0"/>
                </a:lnTo>
                <a:close/>
              </a:path>
            </a:pathLst>
          </a:custGeom>
          <a:solidFill>
            <a:srgbClr val="9EB0C9"/>
          </a:solidFill>
        </p:spPr>
        <p:txBody>
          <a:bodyPr wrap="square" lIns="0" tIns="0" rIns="0" bIns="0" rtlCol="0"/>
          <a:lstStyle/>
          <a:p>
            <a:endParaRPr/>
          </a:p>
        </p:txBody>
      </p:sp>
      <p:sp>
        <p:nvSpPr>
          <p:cNvPr id="37" name="object 37"/>
          <p:cNvSpPr/>
          <p:nvPr/>
        </p:nvSpPr>
        <p:spPr>
          <a:xfrm>
            <a:off x="5580114" y="4221088"/>
            <a:ext cx="1873250" cy="288290"/>
          </a:xfrm>
          <a:custGeom>
            <a:avLst/>
            <a:gdLst/>
            <a:ahLst/>
            <a:cxnLst/>
            <a:rect l="l" t="t" r="r" b="b"/>
            <a:pathLst>
              <a:path w="1873250" h="288289">
                <a:moveTo>
                  <a:pt x="411759" y="0"/>
                </a:moveTo>
                <a:lnTo>
                  <a:pt x="1872830" y="0"/>
                </a:lnTo>
                <a:lnTo>
                  <a:pt x="1872830" y="288036"/>
                </a:lnTo>
                <a:lnTo>
                  <a:pt x="411759" y="288036"/>
                </a:lnTo>
                <a:lnTo>
                  <a:pt x="411759" y="240017"/>
                </a:lnTo>
                <a:lnTo>
                  <a:pt x="0" y="207543"/>
                </a:lnTo>
                <a:lnTo>
                  <a:pt x="411759" y="168008"/>
                </a:lnTo>
                <a:lnTo>
                  <a:pt x="411759" y="0"/>
                </a:lnTo>
                <a:close/>
              </a:path>
            </a:pathLst>
          </a:custGeom>
          <a:ln w="9525">
            <a:solidFill>
              <a:srgbClr val="000080"/>
            </a:solidFill>
          </a:ln>
        </p:spPr>
        <p:txBody>
          <a:bodyPr wrap="square" lIns="0" tIns="0" rIns="0" bIns="0" rtlCol="0"/>
          <a:lstStyle/>
          <a:p>
            <a:endParaRPr/>
          </a:p>
        </p:txBody>
      </p:sp>
      <p:sp>
        <p:nvSpPr>
          <p:cNvPr id="38" name="object 38"/>
          <p:cNvSpPr txBox="1"/>
          <p:nvPr/>
        </p:nvSpPr>
        <p:spPr>
          <a:xfrm>
            <a:off x="6420225" y="4248011"/>
            <a:ext cx="6057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032B5F"/>
                </a:solidFill>
                <a:latin typeface="Arial"/>
                <a:cs typeface="Arial"/>
              </a:rPr>
              <a:t>7.000</a:t>
            </a:r>
            <a:r>
              <a:rPr sz="1400" spc="-110" dirty="0">
                <a:solidFill>
                  <a:srgbClr val="032B5F"/>
                </a:solidFill>
                <a:latin typeface="Arial"/>
                <a:cs typeface="Arial"/>
              </a:rPr>
              <a:t> </a:t>
            </a:r>
            <a:r>
              <a:rPr sz="1400" dirty="0">
                <a:solidFill>
                  <a:srgbClr val="032B5F"/>
                </a:solidFill>
                <a:latin typeface="Arial"/>
                <a:cs typeface="Arial"/>
              </a:rPr>
              <a:t>x</a:t>
            </a:r>
            <a:endParaRPr sz="1400">
              <a:latin typeface="Arial"/>
              <a:cs typeface="Arial"/>
            </a:endParaRPr>
          </a:p>
        </p:txBody>
      </p:sp>
      <p:sp>
        <p:nvSpPr>
          <p:cNvPr id="39" name="object 39"/>
          <p:cNvSpPr/>
          <p:nvPr/>
        </p:nvSpPr>
        <p:spPr>
          <a:xfrm>
            <a:off x="5597527" y="4589463"/>
            <a:ext cx="1638935" cy="495934"/>
          </a:xfrm>
          <a:custGeom>
            <a:avLst/>
            <a:gdLst/>
            <a:ahLst/>
            <a:cxnLst/>
            <a:rect l="l" t="t" r="r" b="b"/>
            <a:pathLst>
              <a:path w="1638934" h="495935">
                <a:moveTo>
                  <a:pt x="1638693" y="0"/>
                </a:moveTo>
                <a:lnTo>
                  <a:pt x="398157" y="0"/>
                </a:lnTo>
                <a:lnTo>
                  <a:pt x="398157" y="82600"/>
                </a:lnTo>
                <a:lnTo>
                  <a:pt x="0" y="119849"/>
                </a:lnTo>
                <a:lnTo>
                  <a:pt x="398157" y="206552"/>
                </a:lnTo>
                <a:lnTo>
                  <a:pt x="398157" y="495693"/>
                </a:lnTo>
                <a:lnTo>
                  <a:pt x="1638693" y="495693"/>
                </a:lnTo>
                <a:lnTo>
                  <a:pt x="1638693" y="0"/>
                </a:lnTo>
                <a:close/>
              </a:path>
            </a:pathLst>
          </a:custGeom>
          <a:solidFill>
            <a:srgbClr val="9EB0C9"/>
          </a:solidFill>
        </p:spPr>
        <p:txBody>
          <a:bodyPr wrap="square" lIns="0" tIns="0" rIns="0" bIns="0" rtlCol="0"/>
          <a:lstStyle/>
          <a:p>
            <a:endParaRPr/>
          </a:p>
        </p:txBody>
      </p:sp>
      <p:sp>
        <p:nvSpPr>
          <p:cNvPr id="40" name="object 40"/>
          <p:cNvSpPr/>
          <p:nvPr/>
        </p:nvSpPr>
        <p:spPr>
          <a:xfrm>
            <a:off x="5597527" y="4589463"/>
            <a:ext cx="1638935" cy="495934"/>
          </a:xfrm>
          <a:custGeom>
            <a:avLst/>
            <a:gdLst/>
            <a:ahLst/>
            <a:cxnLst/>
            <a:rect l="l" t="t" r="r" b="b"/>
            <a:pathLst>
              <a:path w="1638934" h="495935">
                <a:moveTo>
                  <a:pt x="398157" y="0"/>
                </a:moveTo>
                <a:lnTo>
                  <a:pt x="1638693" y="0"/>
                </a:lnTo>
                <a:lnTo>
                  <a:pt x="1638693" y="495693"/>
                </a:lnTo>
                <a:lnTo>
                  <a:pt x="398157" y="495693"/>
                </a:lnTo>
                <a:lnTo>
                  <a:pt x="398157" y="206552"/>
                </a:lnTo>
                <a:lnTo>
                  <a:pt x="0" y="119849"/>
                </a:lnTo>
                <a:lnTo>
                  <a:pt x="398157" y="82600"/>
                </a:lnTo>
                <a:lnTo>
                  <a:pt x="398157" y="0"/>
                </a:lnTo>
                <a:close/>
              </a:path>
            </a:pathLst>
          </a:custGeom>
          <a:ln w="9525">
            <a:solidFill>
              <a:srgbClr val="000080"/>
            </a:solidFill>
          </a:ln>
        </p:spPr>
        <p:txBody>
          <a:bodyPr wrap="square" lIns="0" tIns="0" rIns="0" bIns="0" rtlCol="0"/>
          <a:lstStyle/>
          <a:p>
            <a:endParaRPr/>
          </a:p>
        </p:txBody>
      </p:sp>
      <p:sp>
        <p:nvSpPr>
          <p:cNvPr id="41" name="object 41"/>
          <p:cNvSpPr txBox="1"/>
          <p:nvPr/>
        </p:nvSpPr>
        <p:spPr>
          <a:xfrm>
            <a:off x="6166425" y="4616386"/>
            <a:ext cx="899794"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032B5F"/>
                </a:solidFill>
                <a:latin typeface="Arial"/>
                <a:cs typeface="Arial"/>
              </a:rPr>
              <a:t>70.000</a:t>
            </a:r>
            <a:r>
              <a:rPr sz="1800" spc="-70" dirty="0">
                <a:solidFill>
                  <a:srgbClr val="032B5F"/>
                </a:solidFill>
                <a:latin typeface="Arial"/>
                <a:cs typeface="Arial"/>
              </a:rPr>
              <a:t> </a:t>
            </a:r>
            <a:r>
              <a:rPr sz="1800" dirty="0">
                <a:solidFill>
                  <a:srgbClr val="032B5F"/>
                </a:solidFill>
                <a:latin typeface="Arial"/>
                <a:cs typeface="Arial"/>
              </a:rPr>
              <a:t>x</a:t>
            </a:r>
            <a:endParaRPr sz="1800">
              <a:latin typeface="Arial"/>
              <a:cs typeface="Arial"/>
            </a:endParaRPr>
          </a:p>
        </p:txBody>
      </p:sp>
      <p:sp>
        <p:nvSpPr>
          <p:cNvPr id="42" name="object 42"/>
          <p:cNvSpPr/>
          <p:nvPr/>
        </p:nvSpPr>
        <p:spPr>
          <a:xfrm>
            <a:off x="5436096" y="5013180"/>
            <a:ext cx="1570990" cy="824865"/>
          </a:xfrm>
          <a:custGeom>
            <a:avLst/>
            <a:gdLst/>
            <a:ahLst/>
            <a:cxnLst/>
            <a:rect l="l" t="t" r="r" b="b"/>
            <a:pathLst>
              <a:path w="1570990" h="824864">
                <a:moveTo>
                  <a:pt x="1570507" y="236664"/>
                </a:moveTo>
                <a:lnTo>
                  <a:pt x="335622" y="236664"/>
                </a:lnTo>
                <a:lnTo>
                  <a:pt x="335622" y="824255"/>
                </a:lnTo>
                <a:lnTo>
                  <a:pt x="1570507" y="824255"/>
                </a:lnTo>
                <a:lnTo>
                  <a:pt x="1570507" y="236664"/>
                </a:lnTo>
                <a:close/>
              </a:path>
              <a:path w="1570990" h="824864">
                <a:moveTo>
                  <a:pt x="0" y="0"/>
                </a:moveTo>
                <a:lnTo>
                  <a:pt x="541388" y="236664"/>
                </a:lnTo>
                <a:lnTo>
                  <a:pt x="850112" y="236664"/>
                </a:lnTo>
                <a:lnTo>
                  <a:pt x="0" y="0"/>
                </a:lnTo>
                <a:close/>
              </a:path>
            </a:pathLst>
          </a:custGeom>
          <a:solidFill>
            <a:srgbClr val="9EB0C9"/>
          </a:solidFill>
        </p:spPr>
        <p:txBody>
          <a:bodyPr wrap="square" lIns="0" tIns="0" rIns="0" bIns="0" rtlCol="0"/>
          <a:lstStyle/>
          <a:p>
            <a:endParaRPr/>
          </a:p>
        </p:txBody>
      </p:sp>
      <p:sp>
        <p:nvSpPr>
          <p:cNvPr id="43" name="object 43"/>
          <p:cNvSpPr/>
          <p:nvPr/>
        </p:nvSpPr>
        <p:spPr>
          <a:xfrm>
            <a:off x="5436096" y="5013180"/>
            <a:ext cx="1570990" cy="824865"/>
          </a:xfrm>
          <a:custGeom>
            <a:avLst/>
            <a:gdLst/>
            <a:ahLst/>
            <a:cxnLst/>
            <a:rect l="l" t="t" r="r" b="b"/>
            <a:pathLst>
              <a:path w="1570990" h="824864">
                <a:moveTo>
                  <a:pt x="335622" y="236664"/>
                </a:moveTo>
                <a:lnTo>
                  <a:pt x="541388" y="236664"/>
                </a:lnTo>
                <a:lnTo>
                  <a:pt x="0" y="0"/>
                </a:lnTo>
                <a:lnTo>
                  <a:pt x="850112" y="236664"/>
                </a:lnTo>
                <a:lnTo>
                  <a:pt x="1570507" y="236664"/>
                </a:lnTo>
                <a:lnTo>
                  <a:pt x="1570507" y="824255"/>
                </a:lnTo>
                <a:lnTo>
                  <a:pt x="335622" y="824255"/>
                </a:lnTo>
                <a:lnTo>
                  <a:pt x="335622" y="334581"/>
                </a:lnTo>
                <a:lnTo>
                  <a:pt x="335622" y="236664"/>
                </a:lnTo>
                <a:close/>
              </a:path>
            </a:pathLst>
          </a:custGeom>
          <a:ln w="9525">
            <a:solidFill>
              <a:srgbClr val="000080"/>
            </a:solidFill>
          </a:ln>
        </p:spPr>
        <p:txBody>
          <a:bodyPr wrap="square" lIns="0" tIns="0" rIns="0" bIns="0" rtlCol="0"/>
          <a:lstStyle/>
          <a:p>
            <a:endParaRPr/>
          </a:p>
        </p:txBody>
      </p:sp>
      <p:sp>
        <p:nvSpPr>
          <p:cNvPr id="44" name="object 44"/>
          <p:cNvSpPr txBox="1"/>
          <p:nvPr/>
        </p:nvSpPr>
        <p:spPr>
          <a:xfrm>
            <a:off x="5991440" y="4911356"/>
            <a:ext cx="796925" cy="946785"/>
          </a:xfrm>
          <a:prstGeom prst="rect">
            <a:avLst/>
          </a:prstGeom>
        </p:spPr>
        <p:txBody>
          <a:bodyPr vert="horz" wrap="square" lIns="0" tIns="96520" rIns="0" bIns="0" rtlCol="0">
            <a:spAutoFit/>
          </a:bodyPr>
          <a:lstStyle/>
          <a:p>
            <a:pPr marL="181610">
              <a:lnSpc>
                <a:spcPct val="100000"/>
              </a:lnSpc>
              <a:spcBef>
                <a:spcPts val="760"/>
              </a:spcBef>
            </a:pPr>
            <a:r>
              <a:rPr sz="1200" b="1" spc="-5" dirty="0">
                <a:solidFill>
                  <a:srgbClr val="032B5F"/>
                </a:solidFill>
                <a:latin typeface="Arial"/>
                <a:cs typeface="Arial"/>
              </a:rPr>
              <a:t>0,1</a:t>
            </a:r>
            <a:endParaRPr sz="1200">
              <a:latin typeface="Arial"/>
              <a:cs typeface="Arial"/>
            </a:endParaRPr>
          </a:p>
          <a:p>
            <a:pPr marL="76200" marR="30480" indent="-38735">
              <a:lnSpc>
                <a:spcPts val="2690"/>
              </a:lnSpc>
              <a:spcBef>
                <a:spcPts val="30"/>
              </a:spcBef>
            </a:pPr>
            <a:r>
              <a:rPr sz="1400" dirty="0">
                <a:solidFill>
                  <a:srgbClr val="032B5F"/>
                </a:solidFill>
                <a:latin typeface="Arial"/>
                <a:cs typeface="Arial"/>
              </a:rPr>
              <a:t>1,6</a:t>
            </a:r>
            <a:r>
              <a:rPr sz="1400" spc="-110" dirty="0">
                <a:solidFill>
                  <a:srgbClr val="032B5F"/>
                </a:solidFill>
                <a:latin typeface="Arial"/>
                <a:cs typeface="Arial"/>
              </a:rPr>
              <a:t> </a:t>
            </a:r>
            <a:r>
              <a:rPr sz="1400" dirty="0">
                <a:solidFill>
                  <a:srgbClr val="032B5F"/>
                </a:solidFill>
                <a:latin typeface="Arial"/>
                <a:cs typeface="Arial"/>
              </a:rPr>
              <a:t>Mio.x  </a:t>
            </a:r>
            <a:r>
              <a:rPr sz="1400" spc="-170" dirty="0">
                <a:solidFill>
                  <a:srgbClr val="032B5F"/>
                </a:solidFill>
                <a:latin typeface="Arial"/>
                <a:cs typeface="Arial"/>
              </a:rPr>
              <a:t>av</a:t>
            </a:r>
            <a:r>
              <a:rPr sz="1800" b="1" spc="-254" baseline="39351" dirty="0">
                <a:solidFill>
                  <a:srgbClr val="032B5F"/>
                </a:solidFill>
                <a:latin typeface="Arial"/>
                <a:cs typeface="Arial"/>
              </a:rPr>
              <a:t>0</a:t>
            </a:r>
            <a:r>
              <a:rPr sz="1400" spc="-170" dirty="0">
                <a:solidFill>
                  <a:srgbClr val="032B5F"/>
                </a:solidFill>
                <a:latin typeface="Arial"/>
                <a:cs typeface="Arial"/>
              </a:rPr>
              <a:t>e</a:t>
            </a:r>
            <a:r>
              <a:rPr sz="1800" b="1" spc="-254" baseline="39351" dirty="0">
                <a:solidFill>
                  <a:srgbClr val="032B5F"/>
                </a:solidFill>
                <a:latin typeface="Arial"/>
                <a:cs typeface="Arial"/>
              </a:rPr>
              <a:t>,1</a:t>
            </a:r>
            <a:r>
              <a:rPr sz="1400" spc="-170" dirty="0">
                <a:solidFill>
                  <a:srgbClr val="032B5F"/>
                </a:solidFill>
                <a:latin typeface="Arial"/>
                <a:cs typeface="Arial"/>
              </a:rPr>
              <a:t>rage</a:t>
            </a:r>
            <a:endParaRPr sz="1400">
              <a:latin typeface="Arial"/>
              <a:cs typeface="Arial"/>
            </a:endParaRPr>
          </a:p>
        </p:txBody>
      </p:sp>
      <p:sp>
        <p:nvSpPr>
          <p:cNvPr id="45" name="object 45"/>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6" name="object 46"/>
          <p:cNvSpPr txBox="1">
            <a:spLocks noGrp="1"/>
          </p:cNvSpPr>
          <p:nvPr>
            <p:ph type="title"/>
          </p:nvPr>
        </p:nvSpPr>
        <p:spPr>
          <a:prstGeom prst="rect">
            <a:avLst/>
          </a:prstGeom>
        </p:spPr>
        <p:txBody>
          <a:bodyPr vert="horz" wrap="square" lIns="0" tIns="72771" rIns="0" bIns="0" rtlCol="0">
            <a:spAutoFit/>
          </a:bodyPr>
          <a:lstStyle/>
          <a:p>
            <a:pPr marL="525145" marR="2557145">
              <a:lnSpc>
                <a:spcPct val="100000"/>
              </a:lnSpc>
              <a:spcBef>
                <a:spcPts val="105"/>
              </a:spcBef>
            </a:pPr>
            <a:r>
              <a:rPr sz="2000" spc="-5" dirty="0"/>
              <a:t>EnOcean is more environmentally friendly </a:t>
            </a:r>
            <a:r>
              <a:rPr sz="2000" dirty="0"/>
              <a:t>–  than any </a:t>
            </a:r>
            <a:r>
              <a:rPr sz="2000" spc="-5" dirty="0"/>
              <a:t>other wireless</a:t>
            </a:r>
            <a:r>
              <a:rPr sz="2000" spc="-90" dirty="0"/>
              <a:t> </a:t>
            </a:r>
            <a:r>
              <a:rPr sz="2000" spc="-5" dirty="0"/>
              <a:t>devices</a:t>
            </a:r>
            <a:endParaRPr sz="2000" dirty="0"/>
          </a:p>
        </p:txBody>
      </p:sp>
      <p:sp>
        <p:nvSpPr>
          <p:cNvPr id="47" name="object 4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48" name="object 4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21</a:t>
            </a:fld>
            <a:endParaRPr dirty="0"/>
          </a:p>
        </p:txBody>
      </p:sp>
      <p:sp>
        <p:nvSpPr>
          <p:cNvPr id="49" name="TextBox 48">
            <a:extLst>
              <a:ext uri="{FF2B5EF4-FFF2-40B4-BE49-F238E27FC236}">
                <a16:creationId xmlns:a16="http://schemas.microsoft.com/office/drawing/2014/main" id="{A6DE5E71-60BD-478C-BD13-7A95A62BFC85}"/>
              </a:ext>
            </a:extLst>
          </p:cNvPr>
          <p:cNvSpPr txBox="1"/>
          <p:nvPr/>
        </p:nvSpPr>
        <p:spPr>
          <a:xfrm rot="10800000" flipV="1">
            <a:off x="235732" y="1231611"/>
            <a:ext cx="831067" cy="3323987"/>
          </a:xfrm>
          <a:prstGeom prst="rect">
            <a:avLst/>
          </a:prstGeom>
          <a:noFill/>
        </p:spPr>
        <p:txBody>
          <a:bodyPr wrap="square" rtlCol="0">
            <a:spAutoFit/>
          </a:bodyPr>
          <a:lstStyle/>
          <a:p>
            <a:r>
              <a:rPr lang="en-US" sz="1000" b="0" i="0" dirty="0">
                <a:solidFill>
                  <a:srgbClr val="202124"/>
                </a:solidFill>
                <a:effectLst/>
                <a:latin typeface="arial" panose="020B0604020202020204" pitchFamily="34" charset="0"/>
              </a:rPr>
              <a:t>The "</a:t>
            </a:r>
            <a:r>
              <a:rPr lang="en-US" sz="1000" b="1" i="0" dirty="0">
                <a:solidFill>
                  <a:srgbClr val="202124"/>
                </a:solidFill>
                <a:effectLst/>
                <a:latin typeface="arial" panose="020B0604020202020204" pitchFamily="34" charset="0"/>
              </a:rPr>
              <a:t>watt per square meter</a:t>
            </a:r>
            <a:r>
              <a:rPr lang="en-US" sz="1000" b="0" i="0" dirty="0">
                <a:solidFill>
                  <a:srgbClr val="202124"/>
                </a:solidFill>
                <a:effectLst/>
                <a:latin typeface="arial" panose="020B0604020202020204" pitchFamily="34" charset="0"/>
              </a:rPr>
              <a:t>" is the SI unit for radiative and other energy fluxes in geophysics. The "solar constant", the solar irradiance at the mean earth-sun distance is approximately 1370 </a:t>
            </a:r>
            <a:r>
              <a:rPr lang="en-US" sz="1000" b="1" i="0" dirty="0">
                <a:solidFill>
                  <a:srgbClr val="202124"/>
                </a:solidFill>
                <a:effectLst/>
                <a:latin typeface="arial" panose="020B0604020202020204" pitchFamily="34" charset="0"/>
              </a:rPr>
              <a:t>W m</a:t>
            </a:r>
            <a:r>
              <a:rPr lang="en-US" sz="1000" b="1" i="0" baseline="30000" dirty="0">
                <a:solidFill>
                  <a:srgbClr val="202124"/>
                </a:solidFill>
                <a:effectLst/>
                <a:latin typeface="arial" panose="020B0604020202020204" pitchFamily="34" charset="0"/>
              </a:rPr>
              <a:t>-2</a:t>
            </a:r>
            <a:r>
              <a:rPr lang="en-US" sz="1000" b="0" i="0" dirty="0">
                <a:solidFill>
                  <a:srgbClr val="202124"/>
                </a:solidFill>
                <a:effectLst/>
                <a:latin typeface="arial" panose="020B0604020202020204" pitchFamily="34" charset="0"/>
              </a:rPr>
              <a:t>.</a:t>
            </a:r>
            <a:endParaRPr 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7364" y="1425575"/>
            <a:ext cx="6989779" cy="517207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72771" rIns="0" bIns="0" rtlCol="0">
            <a:spAutoFit/>
          </a:bodyPr>
          <a:lstStyle/>
          <a:p>
            <a:pPr marL="525145" marR="3566160">
              <a:lnSpc>
                <a:spcPct val="100000"/>
              </a:lnSpc>
              <a:spcBef>
                <a:spcPts val="105"/>
              </a:spcBef>
            </a:pPr>
            <a:r>
              <a:rPr sz="2000" spc="-5" dirty="0"/>
              <a:t>EnOcean-based </a:t>
            </a:r>
            <a:r>
              <a:rPr sz="2000" dirty="0"/>
              <a:t>products –  </a:t>
            </a:r>
            <a:r>
              <a:rPr sz="2000" spc="-5" dirty="0">
                <a:hlinkClick r:id="rId3"/>
              </a:rPr>
              <a:t>www.enocean-alliance.org/products</a:t>
            </a:r>
            <a:endParaRPr sz="2000"/>
          </a:p>
        </p:txBody>
      </p:sp>
      <p:sp>
        <p:nvSpPr>
          <p:cNvPr id="5" name="object 5"/>
          <p:cNvSpPr/>
          <p:nvPr/>
        </p:nvSpPr>
        <p:spPr>
          <a:xfrm>
            <a:off x="5004048" y="4653135"/>
            <a:ext cx="3571130" cy="142915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682527" y="4059085"/>
            <a:ext cx="977265" cy="1744980"/>
          </a:xfrm>
          <a:custGeom>
            <a:avLst/>
            <a:gdLst/>
            <a:ahLst/>
            <a:cxnLst/>
            <a:rect l="l" t="t" r="r" b="b"/>
            <a:pathLst>
              <a:path w="977265" h="1744979">
                <a:moveTo>
                  <a:pt x="977036" y="1744814"/>
                </a:moveTo>
                <a:lnTo>
                  <a:pt x="0" y="0"/>
                </a:lnTo>
              </a:path>
            </a:pathLst>
          </a:custGeom>
          <a:ln w="12700">
            <a:solidFill>
              <a:srgbClr val="032B5F"/>
            </a:solidFill>
          </a:ln>
        </p:spPr>
        <p:txBody>
          <a:bodyPr wrap="square" lIns="0" tIns="0" rIns="0" bIns="0" rtlCol="0"/>
          <a:lstStyle/>
          <a:p>
            <a:endParaRPr/>
          </a:p>
        </p:txBody>
      </p:sp>
      <p:sp>
        <p:nvSpPr>
          <p:cNvPr id="7" name="object 7"/>
          <p:cNvSpPr/>
          <p:nvPr/>
        </p:nvSpPr>
        <p:spPr>
          <a:xfrm>
            <a:off x="5651503" y="4003672"/>
            <a:ext cx="70485" cy="85725"/>
          </a:xfrm>
          <a:custGeom>
            <a:avLst/>
            <a:gdLst/>
            <a:ahLst/>
            <a:cxnLst/>
            <a:rect l="l" t="t" r="r" b="b"/>
            <a:pathLst>
              <a:path w="70485" h="85725">
                <a:moveTo>
                  <a:pt x="0" y="0"/>
                </a:moveTo>
                <a:lnTo>
                  <a:pt x="3987" y="85102"/>
                </a:lnTo>
                <a:lnTo>
                  <a:pt x="70472" y="47866"/>
                </a:lnTo>
                <a:lnTo>
                  <a:pt x="0" y="0"/>
                </a:lnTo>
                <a:close/>
              </a:path>
            </a:pathLst>
          </a:custGeom>
          <a:solidFill>
            <a:srgbClr val="032B5F"/>
          </a:solidFill>
        </p:spPr>
        <p:txBody>
          <a:bodyPr wrap="square" lIns="0" tIns="0" rIns="0" bIns="0" rtlCol="0"/>
          <a:lstStyle/>
          <a:p>
            <a:endParaRPr/>
          </a:p>
        </p:txBody>
      </p:sp>
      <p:sp>
        <p:nvSpPr>
          <p:cNvPr id="8" name="object 8"/>
          <p:cNvSpPr/>
          <p:nvPr/>
        </p:nvSpPr>
        <p:spPr>
          <a:xfrm>
            <a:off x="6443642" y="5804324"/>
            <a:ext cx="719455" cy="360045"/>
          </a:xfrm>
          <a:custGeom>
            <a:avLst/>
            <a:gdLst/>
            <a:ahLst/>
            <a:cxnLst/>
            <a:rect l="l" t="t" r="r" b="b"/>
            <a:pathLst>
              <a:path w="719454" h="360045">
                <a:moveTo>
                  <a:pt x="613803" y="52332"/>
                </a:moveTo>
                <a:lnTo>
                  <a:pt x="659871" y="80599"/>
                </a:lnTo>
                <a:lnTo>
                  <a:pt x="692777" y="111938"/>
                </a:lnTo>
                <a:lnTo>
                  <a:pt x="712521" y="145326"/>
                </a:lnTo>
                <a:lnTo>
                  <a:pt x="719102" y="179738"/>
                </a:lnTo>
                <a:lnTo>
                  <a:pt x="712521" y="214150"/>
                </a:lnTo>
                <a:lnTo>
                  <a:pt x="692777" y="247538"/>
                </a:lnTo>
                <a:lnTo>
                  <a:pt x="659871" y="278878"/>
                </a:lnTo>
                <a:lnTo>
                  <a:pt x="613803" y="307145"/>
                </a:lnTo>
                <a:lnTo>
                  <a:pt x="573471" y="324589"/>
                </a:lnTo>
                <a:lnTo>
                  <a:pt x="529602" y="338544"/>
                </a:lnTo>
                <a:lnTo>
                  <a:pt x="482981" y="349011"/>
                </a:lnTo>
                <a:lnTo>
                  <a:pt x="434395" y="355988"/>
                </a:lnTo>
                <a:lnTo>
                  <a:pt x="384630" y="359477"/>
                </a:lnTo>
                <a:lnTo>
                  <a:pt x="334472" y="359477"/>
                </a:lnTo>
                <a:lnTo>
                  <a:pt x="284707" y="355988"/>
                </a:lnTo>
                <a:lnTo>
                  <a:pt x="236122" y="349011"/>
                </a:lnTo>
                <a:lnTo>
                  <a:pt x="189503" y="338544"/>
                </a:lnTo>
                <a:lnTo>
                  <a:pt x="145637" y="324589"/>
                </a:lnTo>
                <a:lnTo>
                  <a:pt x="105308" y="307145"/>
                </a:lnTo>
                <a:lnTo>
                  <a:pt x="59235" y="278878"/>
                </a:lnTo>
                <a:lnTo>
                  <a:pt x="26327" y="247538"/>
                </a:lnTo>
                <a:lnTo>
                  <a:pt x="6581" y="214150"/>
                </a:lnTo>
                <a:lnTo>
                  <a:pt x="0" y="179738"/>
                </a:lnTo>
                <a:lnTo>
                  <a:pt x="6581" y="145326"/>
                </a:lnTo>
                <a:lnTo>
                  <a:pt x="26327" y="111938"/>
                </a:lnTo>
                <a:lnTo>
                  <a:pt x="59235" y="80599"/>
                </a:lnTo>
                <a:lnTo>
                  <a:pt x="105308" y="52332"/>
                </a:lnTo>
                <a:lnTo>
                  <a:pt x="145637" y="34888"/>
                </a:lnTo>
                <a:lnTo>
                  <a:pt x="189503" y="20932"/>
                </a:lnTo>
                <a:lnTo>
                  <a:pt x="236122" y="10466"/>
                </a:lnTo>
                <a:lnTo>
                  <a:pt x="284707" y="3488"/>
                </a:lnTo>
                <a:lnTo>
                  <a:pt x="334472" y="0"/>
                </a:lnTo>
                <a:lnTo>
                  <a:pt x="384630" y="0"/>
                </a:lnTo>
                <a:lnTo>
                  <a:pt x="434395" y="3488"/>
                </a:lnTo>
                <a:lnTo>
                  <a:pt x="482981" y="10466"/>
                </a:lnTo>
                <a:lnTo>
                  <a:pt x="529602" y="20932"/>
                </a:lnTo>
                <a:lnTo>
                  <a:pt x="573471" y="34888"/>
                </a:lnTo>
                <a:lnTo>
                  <a:pt x="613803" y="52332"/>
                </a:lnTo>
              </a:path>
            </a:pathLst>
          </a:custGeom>
          <a:ln w="19050">
            <a:solidFill>
              <a:srgbClr val="032B5F"/>
            </a:solidFill>
          </a:ln>
        </p:spPr>
        <p:txBody>
          <a:bodyPr wrap="square" lIns="0" tIns="0" rIns="0" bIns="0" rtlCol="0"/>
          <a:lstStyle/>
          <a:p>
            <a:endParaRPr/>
          </a:p>
        </p:txBody>
      </p:sp>
      <p:sp>
        <p:nvSpPr>
          <p:cNvPr id="9" name="object 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00563" y="5389563"/>
            <a:ext cx="1006423" cy="83661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0825" y="1412875"/>
            <a:ext cx="3529329" cy="5040630"/>
          </a:xfrm>
          <a:custGeom>
            <a:avLst/>
            <a:gdLst/>
            <a:ahLst/>
            <a:cxnLst/>
            <a:rect l="l" t="t" r="r" b="b"/>
            <a:pathLst>
              <a:path w="3529329" h="5040630">
                <a:moveTo>
                  <a:pt x="0" y="0"/>
                </a:moveTo>
                <a:lnTo>
                  <a:pt x="3529012" y="0"/>
                </a:lnTo>
                <a:lnTo>
                  <a:pt x="3529012" y="5040312"/>
                </a:lnTo>
                <a:lnTo>
                  <a:pt x="0" y="5040312"/>
                </a:lnTo>
                <a:lnTo>
                  <a:pt x="0" y="0"/>
                </a:lnTo>
                <a:close/>
              </a:path>
            </a:pathLst>
          </a:custGeom>
          <a:ln w="25400">
            <a:solidFill>
              <a:srgbClr val="97C00E"/>
            </a:solidFill>
          </a:ln>
        </p:spPr>
        <p:txBody>
          <a:bodyPr wrap="square" lIns="0" tIns="0" rIns="0" bIns="0" rtlCol="0"/>
          <a:lstStyle/>
          <a:p>
            <a:endParaRPr/>
          </a:p>
        </p:txBody>
      </p:sp>
      <p:sp>
        <p:nvSpPr>
          <p:cNvPr id="4" name="object 4"/>
          <p:cNvSpPr/>
          <p:nvPr/>
        </p:nvSpPr>
        <p:spPr>
          <a:xfrm>
            <a:off x="3924300" y="1412875"/>
            <a:ext cx="3168650" cy="2520950"/>
          </a:xfrm>
          <a:custGeom>
            <a:avLst/>
            <a:gdLst/>
            <a:ahLst/>
            <a:cxnLst/>
            <a:rect l="l" t="t" r="r" b="b"/>
            <a:pathLst>
              <a:path w="3168650" h="2520950">
                <a:moveTo>
                  <a:pt x="0" y="0"/>
                </a:moveTo>
                <a:lnTo>
                  <a:pt x="3168497" y="0"/>
                </a:lnTo>
                <a:lnTo>
                  <a:pt x="3168497" y="2520950"/>
                </a:lnTo>
                <a:lnTo>
                  <a:pt x="0" y="2520950"/>
                </a:lnTo>
                <a:lnTo>
                  <a:pt x="0" y="0"/>
                </a:lnTo>
                <a:close/>
              </a:path>
            </a:pathLst>
          </a:custGeom>
          <a:ln w="25399">
            <a:solidFill>
              <a:srgbClr val="97C00E"/>
            </a:solidFill>
          </a:ln>
        </p:spPr>
        <p:txBody>
          <a:bodyPr wrap="square" lIns="0" tIns="0" rIns="0" bIns="0" rtlCol="0"/>
          <a:lstStyle/>
          <a:p>
            <a:endParaRPr/>
          </a:p>
        </p:txBody>
      </p:sp>
      <p:sp>
        <p:nvSpPr>
          <p:cNvPr id="5" name="object 5"/>
          <p:cNvSpPr/>
          <p:nvPr/>
        </p:nvSpPr>
        <p:spPr>
          <a:xfrm>
            <a:off x="4282825" y="4634321"/>
            <a:ext cx="1444136" cy="5600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351794" y="5165864"/>
            <a:ext cx="504757" cy="18473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887611" y="5186324"/>
            <a:ext cx="835198" cy="12242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923804" y="4075645"/>
            <a:ext cx="3168015" cy="2377440"/>
          </a:xfrm>
          <a:custGeom>
            <a:avLst/>
            <a:gdLst/>
            <a:ahLst/>
            <a:cxnLst/>
            <a:rect l="l" t="t" r="r" b="b"/>
            <a:pathLst>
              <a:path w="3168015" h="2377440">
                <a:moveTo>
                  <a:pt x="0" y="0"/>
                </a:moveTo>
                <a:lnTo>
                  <a:pt x="3167418" y="0"/>
                </a:lnTo>
                <a:lnTo>
                  <a:pt x="3167418" y="2377439"/>
                </a:lnTo>
                <a:lnTo>
                  <a:pt x="0" y="2377439"/>
                </a:lnTo>
                <a:lnTo>
                  <a:pt x="0" y="0"/>
                </a:lnTo>
                <a:close/>
              </a:path>
            </a:pathLst>
          </a:custGeom>
          <a:ln w="25400">
            <a:solidFill>
              <a:srgbClr val="032B5F"/>
            </a:solidFill>
          </a:ln>
        </p:spPr>
        <p:txBody>
          <a:bodyPr wrap="square" lIns="0" tIns="0" rIns="0" bIns="0" rtlCol="0"/>
          <a:lstStyle/>
          <a:p>
            <a:endParaRPr/>
          </a:p>
        </p:txBody>
      </p:sp>
      <p:sp>
        <p:nvSpPr>
          <p:cNvPr id="9" name="object 9"/>
          <p:cNvSpPr txBox="1"/>
          <p:nvPr/>
        </p:nvSpPr>
        <p:spPr>
          <a:xfrm>
            <a:off x="4028607" y="4197423"/>
            <a:ext cx="128778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32B5F"/>
                </a:solidFill>
                <a:latin typeface="Arial"/>
                <a:cs typeface="Arial"/>
              </a:rPr>
              <a:t>Central</a:t>
            </a:r>
            <a:r>
              <a:rPr sz="1600" b="1" spc="-60" dirty="0">
                <a:solidFill>
                  <a:srgbClr val="032B5F"/>
                </a:solidFill>
                <a:latin typeface="Arial"/>
                <a:cs typeface="Arial"/>
              </a:rPr>
              <a:t> </a:t>
            </a:r>
            <a:r>
              <a:rPr sz="1600" b="1" spc="-5" dirty="0">
                <a:solidFill>
                  <a:srgbClr val="032B5F"/>
                </a:solidFill>
                <a:latin typeface="Arial"/>
                <a:cs typeface="Arial"/>
              </a:rPr>
              <a:t>Units</a:t>
            </a:r>
            <a:endParaRPr sz="1600">
              <a:latin typeface="Arial"/>
              <a:cs typeface="Arial"/>
            </a:endParaRPr>
          </a:p>
        </p:txBody>
      </p:sp>
      <p:sp>
        <p:nvSpPr>
          <p:cNvPr id="10" name="object 10"/>
          <p:cNvSpPr/>
          <p:nvPr/>
        </p:nvSpPr>
        <p:spPr>
          <a:xfrm>
            <a:off x="5795225" y="4580331"/>
            <a:ext cx="1144149" cy="115143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563937" y="4507265"/>
            <a:ext cx="576580" cy="289560"/>
          </a:xfrm>
          <a:custGeom>
            <a:avLst/>
            <a:gdLst/>
            <a:ahLst/>
            <a:cxnLst/>
            <a:rect l="l" t="t" r="r" b="b"/>
            <a:pathLst>
              <a:path w="576579" h="289560">
                <a:moveTo>
                  <a:pt x="144132" y="0"/>
                </a:moveTo>
                <a:lnTo>
                  <a:pt x="0" y="144525"/>
                </a:lnTo>
                <a:lnTo>
                  <a:pt x="144132" y="289052"/>
                </a:lnTo>
                <a:lnTo>
                  <a:pt x="144132" y="216788"/>
                </a:lnTo>
                <a:lnTo>
                  <a:pt x="503993" y="216788"/>
                </a:lnTo>
                <a:lnTo>
                  <a:pt x="576059" y="144525"/>
                </a:lnTo>
                <a:lnTo>
                  <a:pt x="503993" y="72262"/>
                </a:lnTo>
                <a:lnTo>
                  <a:pt x="144132" y="72262"/>
                </a:lnTo>
                <a:lnTo>
                  <a:pt x="144132" y="0"/>
                </a:lnTo>
                <a:close/>
              </a:path>
              <a:path w="576579" h="289560">
                <a:moveTo>
                  <a:pt x="503993" y="216788"/>
                </a:moveTo>
                <a:lnTo>
                  <a:pt x="431927" y="216788"/>
                </a:lnTo>
                <a:lnTo>
                  <a:pt x="431927" y="289052"/>
                </a:lnTo>
                <a:lnTo>
                  <a:pt x="503993" y="216788"/>
                </a:lnTo>
                <a:close/>
              </a:path>
              <a:path w="576579" h="289560">
                <a:moveTo>
                  <a:pt x="431927" y="0"/>
                </a:moveTo>
                <a:lnTo>
                  <a:pt x="431927" y="72262"/>
                </a:lnTo>
                <a:lnTo>
                  <a:pt x="503993" y="72262"/>
                </a:lnTo>
                <a:lnTo>
                  <a:pt x="431927" y="0"/>
                </a:lnTo>
                <a:close/>
              </a:path>
            </a:pathLst>
          </a:custGeom>
          <a:solidFill>
            <a:srgbClr val="97C00E"/>
          </a:solidFill>
        </p:spPr>
        <p:txBody>
          <a:bodyPr wrap="square" lIns="0" tIns="0" rIns="0" bIns="0" rtlCol="0"/>
          <a:lstStyle/>
          <a:p>
            <a:endParaRPr/>
          </a:p>
        </p:txBody>
      </p:sp>
      <p:sp>
        <p:nvSpPr>
          <p:cNvPr id="12" name="object 12"/>
          <p:cNvSpPr/>
          <p:nvPr/>
        </p:nvSpPr>
        <p:spPr>
          <a:xfrm>
            <a:off x="3563937" y="4507265"/>
            <a:ext cx="576580" cy="289560"/>
          </a:xfrm>
          <a:custGeom>
            <a:avLst/>
            <a:gdLst/>
            <a:ahLst/>
            <a:cxnLst/>
            <a:rect l="l" t="t" r="r" b="b"/>
            <a:pathLst>
              <a:path w="576579" h="289560">
                <a:moveTo>
                  <a:pt x="0" y="144525"/>
                </a:moveTo>
                <a:lnTo>
                  <a:pt x="144132" y="0"/>
                </a:lnTo>
                <a:lnTo>
                  <a:pt x="144132" y="72262"/>
                </a:lnTo>
                <a:lnTo>
                  <a:pt x="431927" y="72262"/>
                </a:lnTo>
                <a:lnTo>
                  <a:pt x="431927" y="0"/>
                </a:lnTo>
                <a:lnTo>
                  <a:pt x="576059" y="144525"/>
                </a:lnTo>
                <a:lnTo>
                  <a:pt x="431927" y="289052"/>
                </a:lnTo>
                <a:lnTo>
                  <a:pt x="431927" y="216788"/>
                </a:lnTo>
                <a:lnTo>
                  <a:pt x="144132" y="216788"/>
                </a:lnTo>
                <a:lnTo>
                  <a:pt x="144132" y="289052"/>
                </a:lnTo>
                <a:lnTo>
                  <a:pt x="0" y="144525"/>
                </a:lnTo>
                <a:close/>
              </a:path>
            </a:pathLst>
          </a:custGeom>
          <a:ln w="9525">
            <a:solidFill>
              <a:srgbClr val="032B5F"/>
            </a:solidFill>
          </a:ln>
        </p:spPr>
        <p:txBody>
          <a:bodyPr wrap="square" lIns="0" tIns="0" rIns="0" bIns="0" rtlCol="0"/>
          <a:lstStyle/>
          <a:p>
            <a:endParaRPr/>
          </a:p>
        </p:txBody>
      </p:sp>
      <p:sp>
        <p:nvSpPr>
          <p:cNvPr id="13" name="object 13"/>
          <p:cNvSpPr/>
          <p:nvPr/>
        </p:nvSpPr>
        <p:spPr>
          <a:xfrm>
            <a:off x="5579362" y="3714750"/>
            <a:ext cx="287655" cy="576580"/>
          </a:xfrm>
          <a:custGeom>
            <a:avLst/>
            <a:gdLst/>
            <a:ahLst/>
            <a:cxnLst/>
            <a:rect l="l" t="t" r="r" b="b"/>
            <a:pathLst>
              <a:path w="287654" h="576579">
                <a:moveTo>
                  <a:pt x="287248" y="432511"/>
                </a:moveTo>
                <a:lnTo>
                  <a:pt x="0" y="432511"/>
                </a:lnTo>
                <a:lnTo>
                  <a:pt x="143624" y="576516"/>
                </a:lnTo>
                <a:lnTo>
                  <a:pt x="287248" y="432511"/>
                </a:lnTo>
                <a:close/>
              </a:path>
              <a:path w="287654" h="576579">
                <a:moveTo>
                  <a:pt x="215430" y="144005"/>
                </a:moveTo>
                <a:lnTo>
                  <a:pt x="71818" y="144005"/>
                </a:lnTo>
                <a:lnTo>
                  <a:pt x="71818" y="432511"/>
                </a:lnTo>
                <a:lnTo>
                  <a:pt x="215430" y="432511"/>
                </a:lnTo>
                <a:lnTo>
                  <a:pt x="215430" y="144005"/>
                </a:lnTo>
                <a:close/>
              </a:path>
              <a:path w="287654" h="576579">
                <a:moveTo>
                  <a:pt x="143624" y="0"/>
                </a:moveTo>
                <a:lnTo>
                  <a:pt x="0" y="144005"/>
                </a:lnTo>
                <a:lnTo>
                  <a:pt x="287248" y="144005"/>
                </a:lnTo>
                <a:lnTo>
                  <a:pt x="143624" y="0"/>
                </a:lnTo>
                <a:close/>
              </a:path>
            </a:pathLst>
          </a:custGeom>
          <a:solidFill>
            <a:srgbClr val="97C00E"/>
          </a:solidFill>
        </p:spPr>
        <p:txBody>
          <a:bodyPr wrap="square" lIns="0" tIns="0" rIns="0" bIns="0" rtlCol="0"/>
          <a:lstStyle/>
          <a:p>
            <a:endParaRPr/>
          </a:p>
        </p:txBody>
      </p:sp>
      <p:sp>
        <p:nvSpPr>
          <p:cNvPr id="14" name="object 14"/>
          <p:cNvSpPr/>
          <p:nvPr/>
        </p:nvSpPr>
        <p:spPr>
          <a:xfrm>
            <a:off x="5579362" y="3714750"/>
            <a:ext cx="287655" cy="576580"/>
          </a:xfrm>
          <a:custGeom>
            <a:avLst/>
            <a:gdLst/>
            <a:ahLst/>
            <a:cxnLst/>
            <a:rect l="l" t="t" r="r" b="b"/>
            <a:pathLst>
              <a:path w="287654" h="576579">
                <a:moveTo>
                  <a:pt x="143624" y="0"/>
                </a:moveTo>
                <a:lnTo>
                  <a:pt x="287248" y="144005"/>
                </a:lnTo>
                <a:lnTo>
                  <a:pt x="215430" y="144005"/>
                </a:lnTo>
                <a:lnTo>
                  <a:pt x="215430" y="432511"/>
                </a:lnTo>
                <a:lnTo>
                  <a:pt x="287248" y="432511"/>
                </a:lnTo>
                <a:lnTo>
                  <a:pt x="143624" y="576516"/>
                </a:lnTo>
                <a:lnTo>
                  <a:pt x="0" y="432511"/>
                </a:lnTo>
                <a:lnTo>
                  <a:pt x="71818" y="432511"/>
                </a:lnTo>
                <a:lnTo>
                  <a:pt x="71818" y="144005"/>
                </a:lnTo>
                <a:lnTo>
                  <a:pt x="0" y="144005"/>
                </a:lnTo>
                <a:lnTo>
                  <a:pt x="143624" y="0"/>
                </a:lnTo>
                <a:close/>
              </a:path>
            </a:pathLst>
          </a:custGeom>
          <a:ln w="9525">
            <a:solidFill>
              <a:srgbClr val="032B5F"/>
            </a:solidFill>
          </a:ln>
        </p:spPr>
        <p:txBody>
          <a:bodyPr wrap="square" lIns="0" tIns="0" rIns="0" bIns="0" rtlCol="0"/>
          <a:lstStyle/>
          <a:p>
            <a:endParaRPr/>
          </a:p>
        </p:txBody>
      </p:sp>
      <p:sp>
        <p:nvSpPr>
          <p:cNvPr id="15" name="object 15"/>
          <p:cNvSpPr/>
          <p:nvPr/>
        </p:nvSpPr>
        <p:spPr>
          <a:xfrm>
            <a:off x="5940171" y="4149080"/>
            <a:ext cx="576144" cy="358746"/>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776287" y="62071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17" name="object 17"/>
          <p:cNvSpPr txBox="1">
            <a:spLocks noGrp="1"/>
          </p:cNvSpPr>
          <p:nvPr>
            <p:ph type="title"/>
          </p:nvPr>
        </p:nvSpPr>
        <p:spPr>
          <a:xfrm>
            <a:off x="763333" y="609726"/>
            <a:ext cx="4892040" cy="636270"/>
          </a:xfrm>
          <a:prstGeom prst="rect">
            <a:avLst/>
          </a:prstGeom>
        </p:spPr>
        <p:txBody>
          <a:bodyPr vert="horz" wrap="square" lIns="0" tIns="13335" rIns="0" bIns="0" rtlCol="0">
            <a:spAutoFit/>
          </a:bodyPr>
          <a:lstStyle/>
          <a:p>
            <a:pPr marL="12700" marR="5080">
              <a:lnSpc>
                <a:spcPct val="100000"/>
              </a:lnSpc>
              <a:spcBef>
                <a:spcPts val="105"/>
              </a:spcBef>
            </a:pPr>
            <a:r>
              <a:rPr sz="2000" spc="-5" dirty="0"/>
              <a:t>Multi-vendor interoperable solution  </a:t>
            </a:r>
            <a:r>
              <a:rPr sz="2000" dirty="0"/>
              <a:t>for </a:t>
            </a:r>
            <a:r>
              <a:rPr sz="2000" spc="-5" dirty="0"/>
              <a:t>residential buildings/ smart</a:t>
            </a:r>
            <a:r>
              <a:rPr sz="2000" spc="-40" dirty="0"/>
              <a:t> </a:t>
            </a:r>
            <a:r>
              <a:rPr sz="2000" spc="-5" dirty="0"/>
              <a:t>homes</a:t>
            </a:r>
            <a:endParaRPr sz="2000"/>
          </a:p>
        </p:txBody>
      </p:sp>
      <p:sp>
        <p:nvSpPr>
          <p:cNvPr id="18" name="object 18"/>
          <p:cNvSpPr/>
          <p:nvPr/>
        </p:nvSpPr>
        <p:spPr>
          <a:xfrm>
            <a:off x="1603375" y="4221162"/>
            <a:ext cx="650875" cy="650875"/>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1565275" y="2276475"/>
            <a:ext cx="647700" cy="647700"/>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666566" y="2274925"/>
            <a:ext cx="647109" cy="648919"/>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649287" y="2949500"/>
            <a:ext cx="708011" cy="153369"/>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2426698" y="2276475"/>
            <a:ext cx="684775" cy="666800"/>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2414720" y="3005995"/>
            <a:ext cx="642628" cy="149003"/>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2465412" y="3213100"/>
            <a:ext cx="649329" cy="644827"/>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2470823" y="3934663"/>
            <a:ext cx="664464" cy="140449"/>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595313" y="4235449"/>
            <a:ext cx="647699" cy="651751"/>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647273" y="4951538"/>
            <a:ext cx="575724" cy="161786"/>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4292600" y="1916125"/>
            <a:ext cx="380999" cy="697451"/>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4293697" y="2646752"/>
            <a:ext cx="449524" cy="115326"/>
          </a:xfrm>
          <a:prstGeom prst="rect">
            <a:avLst/>
          </a:prstGeom>
          <a:blipFill>
            <a:blip r:embed="rId19" cstate="print"/>
            <a:stretch>
              <a:fillRect/>
            </a:stretch>
          </a:blipFill>
        </p:spPr>
        <p:txBody>
          <a:bodyPr wrap="square" lIns="0" tIns="0" rIns="0" bIns="0" rtlCol="0"/>
          <a:lstStyle/>
          <a:p>
            <a:endParaRPr/>
          </a:p>
        </p:txBody>
      </p:sp>
      <p:sp>
        <p:nvSpPr>
          <p:cNvPr id="30" name="object 30"/>
          <p:cNvSpPr/>
          <p:nvPr/>
        </p:nvSpPr>
        <p:spPr>
          <a:xfrm>
            <a:off x="1547812" y="3213112"/>
            <a:ext cx="638174" cy="611174"/>
          </a:xfrm>
          <a:prstGeom prst="rect">
            <a:avLst/>
          </a:prstGeom>
          <a:blipFill>
            <a:blip r:embed="rId20" cstate="print"/>
            <a:stretch>
              <a:fillRect/>
            </a:stretch>
          </a:blipFill>
        </p:spPr>
        <p:txBody>
          <a:bodyPr wrap="square" lIns="0" tIns="0" rIns="0" bIns="0" rtlCol="0"/>
          <a:lstStyle/>
          <a:p>
            <a:endParaRPr/>
          </a:p>
        </p:txBody>
      </p:sp>
      <p:sp>
        <p:nvSpPr>
          <p:cNvPr id="31" name="object 31"/>
          <p:cNvSpPr txBox="1"/>
          <p:nvPr/>
        </p:nvSpPr>
        <p:spPr>
          <a:xfrm>
            <a:off x="501332" y="1512760"/>
            <a:ext cx="4351655" cy="269240"/>
          </a:xfrm>
          <a:prstGeom prst="rect">
            <a:avLst/>
          </a:prstGeom>
        </p:spPr>
        <p:txBody>
          <a:bodyPr vert="horz" wrap="square" lIns="0" tIns="12065" rIns="0" bIns="0" rtlCol="0">
            <a:spAutoFit/>
          </a:bodyPr>
          <a:lstStyle/>
          <a:p>
            <a:pPr marL="12700">
              <a:lnSpc>
                <a:spcPct val="100000"/>
              </a:lnSpc>
              <a:spcBef>
                <a:spcPts val="95"/>
              </a:spcBef>
              <a:tabLst>
                <a:tab pos="3481070" algn="l"/>
              </a:tabLst>
            </a:pPr>
            <a:r>
              <a:rPr sz="1600" spc="-5" dirty="0">
                <a:solidFill>
                  <a:srgbClr val="032B5F"/>
                </a:solidFill>
                <a:latin typeface="Arial"/>
                <a:cs typeface="Arial"/>
              </a:rPr>
              <a:t>Switches and</a:t>
            </a:r>
            <a:r>
              <a:rPr sz="1600" spc="5" dirty="0">
                <a:solidFill>
                  <a:srgbClr val="032B5F"/>
                </a:solidFill>
                <a:latin typeface="Arial"/>
                <a:cs typeface="Arial"/>
              </a:rPr>
              <a:t> </a:t>
            </a:r>
            <a:r>
              <a:rPr sz="1600" spc="-5" dirty="0">
                <a:solidFill>
                  <a:srgbClr val="032B5F"/>
                </a:solidFill>
                <a:latin typeface="Arial"/>
                <a:cs typeface="Arial"/>
              </a:rPr>
              <a:t>Sensors	Actuators</a:t>
            </a:r>
            <a:endParaRPr sz="1600">
              <a:latin typeface="Arial"/>
              <a:cs typeface="Arial"/>
            </a:endParaRPr>
          </a:p>
        </p:txBody>
      </p:sp>
      <p:sp>
        <p:nvSpPr>
          <p:cNvPr id="32" name="object 32"/>
          <p:cNvSpPr/>
          <p:nvPr/>
        </p:nvSpPr>
        <p:spPr>
          <a:xfrm>
            <a:off x="5795963" y="1700212"/>
            <a:ext cx="857249" cy="936929"/>
          </a:xfrm>
          <a:prstGeom prst="rect">
            <a:avLst/>
          </a:prstGeom>
          <a:blipFill>
            <a:blip r:embed="rId21" cstate="print"/>
            <a:stretch>
              <a:fillRect/>
            </a:stretch>
          </a:blipFill>
        </p:spPr>
        <p:txBody>
          <a:bodyPr wrap="square" lIns="0" tIns="0" rIns="0" bIns="0" rtlCol="0"/>
          <a:lstStyle/>
          <a:p>
            <a:endParaRPr/>
          </a:p>
        </p:txBody>
      </p:sp>
      <p:sp>
        <p:nvSpPr>
          <p:cNvPr id="33" name="object 33"/>
          <p:cNvSpPr/>
          <p:nvPr/>
        </p:nvSpPr>
        <p:spPr>
          <a:xfrm>
            <a:off x="5868024" y="2637154"/>
            <a:ext cx="465249" cy="144145"/>
          </a:xfrm>
          <a:prstGeom prst="rect">
            <a:avLst/>
          </a:prstGeom>
          <a:blipFill>
            <a:blip r:embed="rId22" cstate="print"/>
            <a:stretch>
              <a:fillRect/>
            </a:stretch>
          </a:blipFill>
        </p:spPr>
        <p:txBody>
          <a:bodyPr wrap="square" lIns="0" tIns="0" rIns="0" bIns="0" rtlCol="0"/>
          <a:lstStyle/>
          <a:p>
            <a:endParaRPr/>
          </a:p>
        </p:txBody>
      </p:sp>
      <p:sp>
        <p:nvSpPr>
          <p:cNvPr id="34" name="object 34"/>
          <p:cNvSpPr/>
          <p:nvPr/>
        </p:nvSpPr>
        <p:spPr>
          <a:xfrm>
            <a:off x="3283038" y="5119687"/>
            <a:ext cx="411962" cy="952474"/>
          </a:xfrm>
          <a:prstGeom prst="rect">
            <a:avLst/>
          </a:prstGeom>
          <a:blipFill>
            <a:blip r:embed="rId23" cstate="print"/>
            <a:stretch>
              <a:fillRect/>
            </a:stretch>
          </a:blipFill>
        </p:spPr>
        <p:txBody>
          <a:bodyPr wrap="square" lIns="0" tIns="0" rIns="0" bIns="0" rtlCol="0"/>
          <a:lstStyle/>
          <a:p>
            <a:endParaRPr/>
          </a:p>
        </p:txBody>
      </p:sp>
      <p:sp>
        <p:nvSpPr>
          <p:cNvPr id="35" name="object 35"/>
          <p:cNvSpPr/>
          <p:nvPr/>
        </p:nvSpPr>
        <p:spPr>
          <a:xfrm>
            <a:off x="3286170" y="6102882"/>
            <a:ext cx="449217" cy="115204"/>
          </a:xfrm>
          <a:prstGeom prst="rect">
            <a:avLst/>
          </a:prstGeom>
          <a:blipFill>
            <a:blip r:embed="rId19" cstate="print"/>
            <a:stretch>
              <a:fillRect/>
            </a:stretch>
          </a:blipFill>
        </p:spPr>
        <p:txBody>
          <a:bodyPr wrap="square" lIns="0" tIns="0" rIns="0" bIns="0" rtlCol="0"/>
          <a:lstStyle/>
          <a:p>
            <a:endParaRPr/>
          </a:p>
        </p:txBody>
      </p:sp>
      <p:sp>
        <p:nvSpPr>
          <p:cNvPr id="36" name="object 36"/>
          <p:cNvSpPr/>
          <p:nvPr/>
        </p:nvSpPr>
        <p:spPr>
          <a:xfrm>
            <a:off x="250825" y="5309793"/>
            <a:ext cx="933450" cy="608023"/>
          </a:xfrm>
          <a:prstGeom prst="rect">
            <a:avLst/>
          </a:prstGeom>
          <a:blipFill>
            <a:blip r:embed="rId24" cstate="print"/>
            <a:stretch>
              <a:fillRect/>
            </a:stretch>
          </a:blipFill>
        </p:spPr>
        <p:txBody>
          <a:bodyPr wrap="square" lIns="0" tIns="0" rIns="0" bIns="0" rtlCol="0"/>
          <a:lstStyle/>
          <a:p>
            <a:endParaRPr/>
          </a:p>
        </p:txBody>
      </p:sp>
      <p:sp>
        <p:nvSpPr>
          <p:cNvPr id="37" name="object 37"/>
          <p:cNvSpPr/>
          <p:nvPr/>
        </p:nvSpPr>
        <p:spPr>
          <a:xfrm>
            <a:off x="355658" y="6052420"/>
            <a:ext cx="449809" cy="114914"/>
          </a:xfrm>
          <a:prstGeom prst="rect">
            <a:avLst/>
          </a:prstGeom>
          <a:blipFill>
            <a:blip r:embed="rId19" cstate="print"/>
            <a:stretch>
              <a:fillRect/>
            </a:stretch>
          </a:blipFill>
        </p:spPr>
        <p:txBody>
          <a:bodyPr wrap="square" lIns="0" tIns="0" rIns="0" bIns="0" rtlCol="0"/>
          <a:lstStyle/>
          <a:p>
            <a:endParaRPr/>
          </a:p>
        </p:txBody>
      </p:sp>
      <p:sp>
        <p:nvSpPr>
          <p:cNvPr id="38" name="object 38"/>
          <p:cNvSpPr/>
          <p:nvPr/>
        </p:nvSpPr>
        <p:spPr>
          <a:xfrm>
            <a:off x="2411412" y="5227650"/>
            <a:ext cx="790575" cy="841859"/>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2581630" y="6098209"/>
            <a:ext cx="431996" cy="121602"/>
          </a:xfrm>
          <a:prstGeom prst="rect">
            <a:avLst/>
          </a:prstGeom>
          <a:blipFill>
            <a:blip r:embed="rId26" cstate="print"/>
            <a:stretch>
              <a:fillRect/>
            </a:stretch>
          </a:blipFill>
        </p:spPr>
        <p:txBody>
          <a:bodyPr wrap="square" lIns="0" tIns="0" rIns="0" bIns="0" rtlCol="0"/>
          <a:lstStyle/>
          <a:p>
            <a:endParaRPr/>
          </a:p>
        </p:txBody>
      </p:sp>
      <p:sp>
        <p:nvSpPr>
          <p:cNvPr id="40" name="object 40"/>
          <p:cNvSpPr/>
          <p:nvPr/>
        </p:nvSpPr>
        <p:spPr>
          <a:xfrm>
            <a:off x="1905571" y="5298231"/>
            <a:ext cx="424277" cy="577563"/>
          </a:xfrm>
          <a:prstGeom prst="rect">
            <a:avLst/>
          </a:prstGeom>
          <a:blipFill>
            <a:blip r:embed="rId27" cstate="print"/>
            <a:stretch>
              <a:fillRect/>
            </a:stretch>
          </a:blipFill>
        </p:spPr>
        <p:txBody>
          <a:bodyPr wrap="square" lIns="0" tIns="0" rIns="0" bIns="0" rtlCol="0"/>
          <a:lstStyle/>
          <a:p>
            <a:endParaRPr/>
          </a:p>
        </p:txBody>
      </p:sp>
      <p:sp>
        <p:nvSpPr>
          <p:cNvPr id="41" name="object 41"/>
          <p:cNvSpPr/>
          <p:nvPr/>
        </p:nvSpPr>
        <p:spPr>
          <a:xfrm>
            <a:off x="1835149" y="5939148"/>
            <a:ext cx="576249" cy="152088"/>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5867400" y="2924175"/>
            <a:ext cx="647700" cy="674624"/>
          </a:xfrm>
          <a:prstGeom prst="rect">
            <a:avLst/>
          </a:prstGeom>
          <a:blipFill>
            <a:blip r:embed="rId29" cstate="print"/>
            <a:stretch>
              <a:fillRect/>
            </a:stretch>
          </a:blipFill>
        </p:spPr>
        <p:txBody>
          <a:bodyPr wrap="square" lIns="0" tIns="0" rIns="0" bIns="0" rtlCol="0"/>
          <a:lstStyle/>
          <a:p>
            <a:endParaRPr/>
          </a:p>
        </p:txBody>
      </p:sp>
      <p:sp>
        <p:nvSpPr>
          <p:cNvPr id="43" name="object 43"/>
          <p:cNvSpPr/>
          <p:nvPr/>
        </p:nvSpPr>
        <p:spPr>
          <a:xfrm>
            <a:off x="5939365" y="3608209"/>
            <a:ext cx="575721" cy="152577"/>
          </a:xfrm>
          <a:prstGeom prst="rect">
            <a:avLst/>
          </a:prstGeom>
          <a:blipFill>
            <a:blip r:embed="rId30" cstate="print"/>
            <a:stretch>
              <a:fillRect/>
            </a:stretch>
          </a:blipFill>
        </p:spPr>
        <p:txBody>
          <a:bodyPr wrap="square" lIns="0" tIns="0" rIns="0" bIns="0" rtlCol="0"/>
          <a:lstStyle/>
          <a:p>
            <a:endParaRPr/>
          </a:p>
        </p:txBody>
      </p:sp>
      <p:sp>
        <p:nvSpPr>
          <p:cNvPr id="44" name="object 44"/>
          <p:cNvSpPr txBox="1"/>
          <p:nvPr/>
        </p:nvSpPr>
        <p:spPr>
          <a:xfrm>
            <a:off x="1547812" y="4149725"/>
            <a:ext cx="1294765" cy="1008380"/>
          </a:xfrm>
          <a:prstGeom prst="rect">
            <a:avLst/>
          </a:prstGeom>
          <a:ln w="9525">
            <a:solidFill>
              <a:srgbClr val="ADCE40"/>
            </a:solidFill>
          </a:ln>
        </p:spPr>
        <p:txBody>
          <a:bodyPr vert="horz" wrap="square" lIns="0" tIns="73025" rIns="0" bIns="0" rtlCol="0">
            <a:spAutoFit/>
          </a:bodyPr>
          <a:lstStyle/>
          <a:p>
            <a:pPr marL="710565" marR="114935">
              <a:lnSpc>
                <a:spcPct val="100000"/>
              </a:lnSpc>
              <a:spcBef>
                <a:spcPts val="575"/>
              </a:spcBef>
            </a:pPr>
            <a:r>
              <a:rPr sz="1100" b="1" dirty="0">
                <a:solidFill>
                  <a:srgbClr val="032B5F"/>
                </a:solidFill>
                <a:latin typeface="Arial"/>
                <a:cs typeface="Arial"/>
              </a:rPr>
              <a:t>M</a:t>
            </a:r>
            <a:r>
              <a:rPr sz="1100" b="1" spc="-5" dirty="0">
                <a:solidFill>
                  <a:srgbClr val="032B5F"/>
                </a:solidFill>
                <a:latin typeface="Arial"/>
                <a:cs typeface="Arial"/>
              </a:rPr>
              <a:t>e</a:t>
            </a:r>
            <a:r>
              <a:rPr sz="1100" b="1" dirty="0">
                <a:solidFill>
                  <a:srgbClr val="032B5F"/>
                </a:solidFill>
                <a:latin typeface="Arial"/>
                <a:cs typeface="Arial"/>
              </a:rPr>
              <a:t>rt</a:t>
            </a:r>
            <a:r>
              <a:rPr sz="1100" b="1" spc="-5" dirty="0">
                <a:solidFill>
                  <a:srgbClr val="032B5F"/>
                </a:solidFill>
                <a:latin typeface="Arial"/>
                <a:cs typeface="Arial"/>
              </a:rPr>
              <a:t>en  </a:t>
            </a:r>
            <a:r>
              <a:rPr sz="1100" b="1" dirty="0">
                <a:solidFill>
                  <a:srgbClr val="032B5F"/>
                </a:solidFill>
                <a:latin typeface="Arial"/>
                <a:cs typeface="Arial"/>
              </a:rPr>
              <a:t>Gira,  </a:t>
            </a:r>
            <a:r>
              <a:rPr sz="1100" b="1" spc="-5" dirty="0">
                <a:solidFill>
                  <a:srgbClr val="032B5F"/>
                </a:solidFill>
                <a:latin typeface="Arial"/>
                <a:cs typeface="Arial"/>
              </a:rPr>
              <a:t>Berker  Jung</a:t>
            </a:r>
            <a:endParaRPr sz="1100">
              <a:latin typeface="Arial"/>
              <a:cs typeface="Arial"/>
            </a:endParaRPr>
          </a:p>
          <a:p>
            <a:pPr marL="260985">
              <a:lnSpc>
                <a:spcPct val="100000"/>
              </a:lnSpc>
              <a:spcBef>
                <a:spcPts val="145"/>
              </a:spcBef>
            </a:pPr>
            <a:r>
              <a:rPr sz="1100" b="1" spc="-5" dirty="0">
                <a:solidFill>
                  <a:srgbClr val="032B5F"/>
                </a:solidFill>
                <a:latin typeface="Arial"/>
                <a:cs typeface="Arial"/>
              </a:rPr>
              <a:t>Easyfit</a:t>
            </a:r>
            <a:endParaRPr sz="1100">
              <a:latin typeface="Arial"/>
              <a:cs typeface="Arial"/>
            </a:endParaRPr>
          </a:p>
        </p:txBody>
      </p:sp>
      <p:sp>
        <p:nvSpPr>
          <p:cNvPr id="45" name="object 45"/>
          <p:cNvSpPr/>
          <p:nvPr/>
        </p:nvSpPr>
        <p:spPr>
          <a:xfrm>
            <a:off x="3563937" y="2781293"/>
            <a:ext cx="574675" cy="287655"/>
          </a:xfrm>
          <a:custGeom>
            <a:avLst/>
            <a:gdLst/>
            <a:ahLst/>
            <a:cxnLst/>
            <a:rect l="l" t="t" r="r" b="b"/>
            <a:pathLst>
              <a:path w="574675" h="287655">
                <a:moveTo>
                  <a:pt x="143675" y="0"/>
                </a:moveTo>
                <a:lnTo>
                  <a:pt x="0" y="143675"/>
                </a:lnTo>
                <a:lnTo>
                  <a:pt x="143675" y="287350"/>
                </a:lnTo>
                <a:lnTo>
                  <a:pt x="143675" y="215506"/>
                </a:lnTo>
                <a:lnTo>
                  <a:pt x="502850" y="215506"/>
                </a:lnTo>
                <a:lnTo>
                  <a:pt x="574675" y="143675"/>
                </a:lnTo>
                <a:lnTo>
                  <a:pt x="502850" y="71843"/>
                </a:lnTo>
                <a:lnTo>
                  <a:pt x="143675" y="71843"/>
                </a:lnTo>
                <a:lnTo>
                  <a:pt x="143675" y="0"/>
                </a:lnTo>
                <a:close/>
              </a:path>
              <a:path w="574675" h="287655">
                <a:moveTo>
                  <a:pt x="502850" y="215506"/>
                </a:moveTo>
                <a:lnTo>
                  <a:pt x="431012" y="215506"/>
                </a:lnTo>
                <a:lnTo>
                  <a:pt x="431012" y="287350"/>
                </a:lnTo>
                <a:lnTo>
                  <a:pt x="502850" y="215506"/>
                </a:lnTo>
                <a:close/>
              </a:path>
              <a:path w="574675" h="287655">
                <a:moveTo>
                  <a:pt x="431012" y="0"/>
                </a:moveTo>
                <a:lnTo>
                  <a:pt x="431012" y="71843"/>
                </a:lnTo>
                <a:lnTo>
                  <a:pt x="502850" y="71843"/>
                </a:lnTo>
                <a:lnTo>
                  <a:pt x="431012" y="0"/>
                </a:lnTo>
                <a:close/>
              </a:path>
            </a:pathLst>
          </a:custGeom>
          <a:solidFill>
            <a:srgbClr val="97C00E"/>
          </a:solidFill>
        </p:spPr>
        <p:txBody>
          <a:bodyPr wrap="square" lIns="0" tIns="0" rIns="0" bIns="0" rtlCol="0"/>
          <a:lstStyle/>
          <a:p>
            <a:endParaRPr/>
          </a:p>
        </p:txBody>
      </p:sp>
      <p:sp>
        <p:nvSpPr>
          <p:cNvPr id="46" name="object 46"/>
          <p:cNvSpPr/>
          <p:nvPr/>
        </p:nvSpPr>
        <p:spPr>
          <a:xfrm>
            <a:off x="3563937" y="2781293"/>
            <a:ext cx="574675" cy="287655"/>
          </a:xfrm>
          <a:custGeom>
            <a:avLst/>
            <a:gdLst/>
            <a:ahLst/>
            <a:cxnLst/>
            <a:rect l="l" t="t" r="r" b="b"/>
            <a:pathLst>
              <a:path w="574675" h="287655">
                <a:moveTo>
                  <a:pt x="0" y="143675"/>
                </a:moveTo>
                <a:lnTo>
                  <a:pt x="143675" y="0"/>
                </a:lnTo>
                <a:lnTo>
                  <a:pt x="143675" y="71843"/>
                </a:lnTo>
                <a:lnTo>
                  <a:pt x="431012" y="71843"/>
                </a:lnTo>
                <a:lnTo>
                  <a:pt x="431012" y="0"/>
                </a:lnTo>
                <a:lnTo>
                  <a:pt x="574675" y="143675"/>
                </a:lnTo>
                <a:lnTo>
                  <a:pt x="431012" y="287350"/>
                </a:lnTo>
                <a:lnTo>
                  <a:pt x="431012" y="215506"/>
                </a:lnTo>
                <a:lnTo>
                  <a:pt x="143675" y="215506"/>
                </a:lnTo>
                <a:lnTo>
                  <a:pt x="143675" y="287350"/>
                </a:lnTo>
                <a:lnTo>
                  <a:pt x="0" y="143675"/>
                </a:lnTo>
                <a:close/>
              </a:path>
            </a:pathLst>
          </a:custGeom>
          <a:ln w="9525">
            <a:solidFill>
              <a:srgbClr val="032B5F"/>
            </a:solidFill>
          </a:ln>
        </p:spPr>
        <p:txBody>
          <a:bodyPr wrap="square" lIns="0" tIns="0" rIns="0" bIns="0" rtlCol="0"/>
          <a:lstStyle/>
          <a:p>
            <a:endParaRPr/>
          </a:p>
        </p:txBody>
      </p:sp>
      <p:sp>
        <p:nvSpPr>
          <p:cNvPr id="47" name="object 47"/>
          <p:cNvSpPr/>
          <p:nvPr/>
        </p:nvSpPr>
        <p:spPr>
          <a:xfrm>
            <a:off x="4859337" y="2060575"/>
            <a:ext cx="796925" cy="534911"/>
          </a:xfrm>
          <a:prstGeom prst="rect">
            <a:avLst/>
          </a:prstGeom>
          <a:blipFill>
            <a:blip r:embed="rId31" cstate="print"/>
            <a:stretch>
              <a:fillRect/>
            </a:stretch>
          </a:blipFill>
        </p:spPr>
        <p:txBody>
          <a:bodyPr wrap="square" lIns="0" tIns="0" rIns="0" bIns="0" rtlCol="0"/>
          <a:lstStyle/>
          <a:p>
            <a:endParaRPr/>
          </a:p>
        </p:txBody>
      </p:sp>
      <p:sp>
        <p:nvSpPr>
          <p:cNvPr id="48" name="object 48"/>
          <p:cNvSpPr/>
          <p:nvPr/>
        </p:nvSpPr>
        <p:spPr>
          <a:xfrm>
            <a:off x="4859339" y="2626411"/>
            <a:ext cx="721189" cy="140575"/>
          </a:xfrm>
          <a:prstGeom prst="rect">
            <a:avLst/>
          </a:prstGeom>
          <a:blipFill>
            <a:blip r:embed="rId32" cstate="print"/>
            <a:stretch>
              <a:fillRect/>
            </a:stretch>
          </a:blipFill>
        </p:spPr>
        <p:txBody>
          <a:bodyPr wrap="square" lIns="0" tIns="0" rIns="0" bIns="0" rtlCol="0"/>
          <a:lstStyle/>
          <a:p>
            <a:endParaRPr/>
          </a:p>
        </p:txBody>
      </p:sp>
      <p:sp>
        <p:nvSpPr>
          <p:cNvPr id="49" name="object 49"/>
          <p:cNvSpPr/>
          <p:nvPr/>
        </p:nvSpPr>
        <p:spPr>
          <a:xfrm>
            <a:off x="1203223" y="5300675"/>
            <a:ext cx="489051" cy="580685"/>
          </a:xfrm>
          <a:prstGeom prst="rect">
            <a:avLst/>
          </a:prstGeom>
          <a:blipFill>
            <a:blip r:embed="rId33" cstate="print"/>
            <a:stretch>
              <a:fillRect/>
            </a:stretch>
          </a:blipFill>
        </p:spPr>
        <p:txBody>
          <a:bodyPr wrap="square" lIns="0" tIns="0" rIns="0" bIns="0" rtlCol="0"/>
          <a:lstStyle/>
          <a:p>
            <a:endParaRPr/>
          </a:p>
        </p:txBody>
      </p:sp>
      <p:sp>
        <p:nvSpPr>
          <p:cNvPr id="50" name="object 50"/>
          <p:cNvSpPr/>
          <p:nvPr/>
        </p:nvSpPr>
        <p:spPr>
          <a:xfrm>
            <a:off x="1187450" y="5904242"/>
            <a:ext cx="504228" cy="98095"/>
          </a:xfrm>
          <a:prstGeom prst="rect">
            <a:avLst/>
          </a:prstGeom>
          <a:blipFill>
            <a:blip r:embed="rId34" cstate="print"/>
            <a:stretch>
              <a:fillRect/>
            </a:stretch>
          </a:blipFill>
        </p:spPr>
        <p:txBody>
          <a:bodyPr wrap="square" lIns="0" tIns="0" rIns="0" bIns="0" rtlCol="0"/>
          <a:lstStyle/>
          <a:p>
            <a:endParaRPr/>
          </a:p>
        </p:txBody>
      </p:sp>
      <p:sp>
        <p:nvSpPr>
          <p:cNvPr id="51" name="object 51"/>
          <p:cNvSpPr/>
          <p:nvPr/>
        </p:nvSpPr>
        <p:spPr>
          <a:xfrm>
            <a:off x="2700362" y="1484313"/>
            <a:ext cx="576236" cy="358761"/>
          </a:xfrm>
          <a:prstGeom prst="rect">
            <a:avLst/>
          </a:prstGeom>
          <a:blipFill>
            <a:blip r:embed="rId35" cstate="print"/>
            <a:stretch>
              <a:fillRect/>
            </a:stretch>
          </a:blipFill>
        </p:spPr>
        <p:txBody>
          <a:bodyPr wrap="square" lIns="0" tIns="0" rIns="0" bIns="0" rtlCol="0"/>
          <a:lstStyle/>
          <a:p>
            <a:endParaRPr/>
          </a:p>
        </p:txBody>
      </p:sp>
      <p:sp>
        <p:nvSpPr>
          <p:cNvPr id="52" name="object 52"/>
          <p:cNvSpPr/>
          <p:nvPr/>
        </p:nvSpPr>
        <p:spPr>
          <a:xfrm>
            <a:off x="4859337" y="1468437"/>
            <a:ext cx="574661" cy="358761"/>
          </a:xfrm>
          <a:prstGeom prst="rect">
            <a:avLst/>
          </a:prstGeom>
          <a:blipFill>
            <a:blip r:embed="rId35" cstate="print"/>
            <a:stretch>
              <a:fillRect/>
            </a:stretch>
          </a:blipFill>
        </p:spPr>
        <p:txBody>
          <a:bodyPr wrap="square" lIns="0" tIns="0" rIns="0" bIns="0" rtlCol="0"/>
          <a:lstStyle/>
          <a:p>
            <a:endParaRPr/>
          </a:p>
        </p:txBody>
      </p:sp>
      <p:sp>
        <p:nvSpPr>
          <p:cNvPr id="53" name="object 53"/>
          <p:cNvSpPr/>
          <p:nvPr/>
        </p:nvSpPr>
        <p:spPr>
          <a:xfrm>
            <a:off x="7883573" y="4365142"/>
            <a:ext cx="504256" cy="679411"/>
          </a:xfrm>
          <a:prstGeom prst="rect">
            <a:avLst/>
          </a:prstGeom>
          <a:blipFill>
            <a:blip r:embed="rId36" cstate="print"/>
            <a:stretch>
              <a:fillRect/>
            </a:stretch>
          </a:blipFill>
        </p:spPr>
        <p:txBody>
          <a:bodyPr wrap="square" lIns="0" tIns="0" rIns="0" bIns="0" rtlCol="0"/>
          <a:lstStyle/>
          <a:p>
            <a:endParaRPr/>
          </a:p>
        </p:txBody>
      </p:sp>
      <p:sp>
        <p:nvSpPr>
          <p:cNvPr id="54" name="object 54"/>
          <p:cNvSpPr/>
          <p:nvPr/>
        </p:nvSpPr>
        <p:spPr>
          <a:xfrm>
            <a:off x="7451331" y="3212985"/>
            <a:ext cx="1295907" cy="971540"/>
          </a:xfrm>
          <a:prstGeom prst="rect">
            <a:avLst/>
          </a:prstGeom>
          <a:blipFill>
            <a:blip r:embed="rId37" cstate="print"/>
            <a:stretch>
              <a:fillRect/>
            </a:stretch>
          </a:blipFill>
        </p:spPr>
        <p:txBody>
          <a:bodyPr wrap="square" lIns="0" tIns="0" rIns="0" bIns="0" rtlCol="0"/>
          <a:lstStyle/>
          <a:p>
            <a:endParaRPr/>
          </a:p>
        </p:txBody>
      </p:sp>
      <p:sp>
        <p:nvSpPr>
          <p:cNvPr id="55" name="object 55"/>
          <p:cNvSpPr txBox="1"/>
          <p:nvPr/>
        </p:nvSpPr>
        <p:spPr>
          <a:xfrm>
            <a:off x="7341528" y="1512759"/>
            <a:ext cx="106299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LAN/WLAN</a:t>
            </a:r>
            <a:endParaRPr sz="1600">
              <a:latin typeface="Arial"/>
              <a:cs typeface="Arial"/>
            </a:endParaRPr>
          </a:p>
        </p:txBody>
      </p:sp>
      <p:sp>
        <p:nvSpPr>
          <p:cNvPr id="56" name="object 56"/>
          <p:cNvSpPr/>
          <p:nvPr/>
        </p:nvSpPr>
        <p:spPr>
          <a:xfrm>
            <a:off x="7235570" y="2060854"/>
            <a:ext cx="1610016" cy="1203318"/>
          </a:xfrm>
          <a:prstGeom prst="rect">
            <a:avLst/>
          </a:prstGeom>
          <a:blipFill>
            <a:blip r:embed="rId38" cstate="print"/>
            <a:stretch>
              <a:fillRect/>
            </a:stretch>
          </a:blipFill>
        </p:spPr>
        <p:txBody>
          <a:bodyPr wrap="square" lIns="0" tIns="0" rIns="0" bIns="0" rtlCol="0"/>
          <a:lstStyle/>
          <a:p>
            <a:endParaRPr/>
          </a:p>
        </p:txBody>
      </p:sp>
      <p:sp>
        <p:nvSpPr>
          <p:cNvPr id="57" name="object 57"/>
          <p:cNvSpPr/>
          <p:nvPr/>
        </p:nvSpPr>
        <p:spPr>
          <a:xfrm>
            <a:off x="7614263" y="2276932"/>
            <a:ext cx="842361" cy="492931"/>
          </a:xfrm>
          <a:prstGeom prst="rect">
            <a:avLst/>
          </a:prstGeom>
          <a:blipFill>
            <a:blip r:embed="rId39" cstate="print"/>
            <a:stretch>
              <a:fillRect/>
            </a:stretch>
          </a:blipFill>
        </p:spPr>
        <p:txBody>
          <a:bodyPr wrap="square" lIns="0" tIns="0" rIns="0" bIns="0" rtlCol="0"/>
          <a:lstStyle/>
          <a:p>
            <a:endParaRPr/>
          </a:p>
        </p:txBody>
      </p:sp>
      <p:sp>
        <p:nvSpPr>
          <p:cNvPr id="58" name="object 58"/>
          <p:cNvSpPr/>
          <p:nvPr/>
        </p:nvSpPr>
        <p:spPr>
          <a:xfrm>
            <a:off x="7235545" y="1412875"/>
            <a:ext cx="1656080" cy="5040630"/>
          </a:xfrm>
          <a:custGeom>
            <a:avLst/>
            <a:gdLst/>
            <a:ahLst/>
            <a:cxnLst/>
            <a:rect l="l" t="t" r="r" b="b"/>
            <a:pathLst>
              <a:path w="1656079" h="5040630">
                <a:moveTo>
                  <a:pt x="0" y="0"/>
                </a:moveTo>
                <a:lnTo>
                  <a:pt x="1655965" y="0"/>
                </a:lnTo>
                <a:lnTo>
                  <a:pt x="1655965" y="5040312"/>
                </a:lnTo>
                <a:lnTo>
                  <a:pt x="0" y="5040312"/>
                </a:lnTo>
                <a:lnTo>
                  <a:pt x="0" y="0"/>
                </a:lnTo>
                <a:close/>
              </a:path>
            </a:pathLst>
          </a:custGeom>
          <a:ln w="25400">
            <a:solidFill>
              <a:srgbClr val="97C00E"/>
            </a:solidFill>
          </a:ln>
        </p:spPr>
        <p:txBody>
          <a:bodyPr wrap="square" lIns="0" tIns="0" rIns="0" bIns="0" rtlCol="0"/>
          <a:lstStyle/>
          <a:p>
            <a:endParaRPr/>
          </a:p>
        </p:txBody>
      </p:sp>
      <p:sp>
        <p:nvSpPr>
          <p:cNvPr id="59" name="object 59"/>
          <p:cNvSpPr/>
          <p:nvPr/>
        </p:nvSpPr>
        <p:spPr>
          <a:xfrm>
            <a:off x="7308509" y="1773250"/>
            <a:ext cx="647138" cy="401624"/>
          </a:xfrm>
          <a:prstGeom prst="rect">
            <a:avLst/>
          </a:prstGeom>
          <a:blipFill>
            <a:blip r:embed="rId40" cstate="print"/>
            <a:stretch>
              <a:fillRect/>
            </a:stretch>
          </a:blipFill>
        </p:spPr>
        <p:txBody>
          <a:bodyPr wrap="square" lIns="0" tIns="0" rIns="0" bIns="0" rtlCol="0"/>
          <a:lstStyle/>
          <a:p>
            <a:endParaRPr/>
          </a:p>
        </p:txBody>
      </p:sp>
      <p:sp>
        <p:nvSpPr>
          <p:cNvPr id="60" name="object 60"/>
          <p:cNvSpPr/>
          <p:nvPr/>
        </p:nvSpPr>
        <p:spPr>
          <a:xfrm>
            <a:off x="6875464" y="4221156"/>
            <a:ext cx="575945" cy="287655"/>
          </a:xfrm>
          <a:custGeom>
            <a:avLst/>
            <a:gdLst/>
            <a:ahLst/>
            <a:cxnLst/>
            <a:rect l="l" t="t" r="r" b="b"/>
            <a:pathLst>
              <a:path w="575945" h="287654">
                <a:moveTo>
                  <a:pt x="144068" y="0"/>
                </a:moveTo>
                <a:lnTo>
                  <a:pt x="0" y="143675"/>
                </a:lnTo>
                <a:lnTo>
                  <a:pt x="144068" y="287350"/>
                </a:lnTo>
                <a:lnTo>
                  <a:pt x="144068" y="215506"/>
                </a:lnTo>
                <a:lnTo>
                  <a:pt x="503777" y="215506"/>
                </a:lnTo>
                <a:lnTo>
                  <a:pt x="575805" y="143675"/>
                </a:lnTo>
                <a:lnTo>
                  <a:pt x="503777" y="71843"/>
                </a:lnTo>
                <a:lnTo>
                  <a:pt x="144068" y="71843"/>
                </a:lnTo>
                <a:lnTo>
                  <a:pt x="144068" y="0"/>
                </a:lnTo>
                <a:close/>
              </a:path>
              <a:path w="575945" h="287654">
                <a:moveTo>
                  <a:pt x="503777" y="215506"/>
                </a:moveTo>
                <a:lnTo>
                  <a:pt x="431736" y="215506"/>
                </a:lnTo>
                <a:lnTo>
                  <a:pt x="431736" y="287350"/>
                </a:lnTo>
                <a:lnTo>
                  <a:pt x="503777" y="215506"/>
                </a:lnTo>
                <a:close/>
              </a:path>
              <a:path w="575945" h="287654">
                <a:moveTo>
                  <a:pt x="431736" y="0"/>
                </a:moveTo>
                <a:lnTo>
                  <a:pt x="431736" y="71843"/>
                </a:lnTo>
                <a:lnTo>
                  <a:pt x="503777" y="71843"/>
                </a:lnTo>
                <a:lnTo>
                  <a:pt x="431736" y="0"/>
                </a:lnTo>
                <a:close/>
              </a:path>
            </a:pathLst>
          </a:custGeom>
          <a:solidFill>
            <a:srgbClr val="97C00E"/>
          </a:solidFill>
        </p:spPr>
        <p:txBody>
          <a:bodyPr wrap="square" lIns="0" tIns="0" rIns="0" bIns="0" rtlCol="0"/>
          <a:lstStyle/>
          <a:p>
            <a:endParaRPr/>
          </a:p>
        </p:txBody>
      </p:sp>
      <p:sp>
        <p:nvSpPr>
          <p:cNvPr id="61" name="object 61"/>
          <p:cNvSpPr/>
          <p:nvPr/>
        </p:nvSpPr>
        <p:spPr>
          <a:xfrm>
            <a:off x="6875464" y="4221156"/>
            <a:ext cx="575945" cy="287655"/>
          </a:xfrm>
          <a:custGeom>
            <a:avLst/>
            <a:gdLst/>
            <a:ahLst/>
            <a:cxnLst/>
            <a:rect l="l" t="t" r="r" b="b"/>
            <a:pathLst>
              <a:path w="575945" h="287654">
                <a:moveTo>
                  <a:pt x="0" y="143675"/>
                </a:moveTo>
                <a:lnTo>
                  <a:pt x="144068" y="0"/>
                </a:lnTo>
                <a:lnTo>
                  <a:pt x="144068" y="71843"/>
                </a:lnTo>
                <a:lnTo>
                  <a:pt x="431736" y="71843"/>
                </a:lnTo>
                <a:lnTo>
                  <a:pt x="431736" y="0"/>
                </a:lnTo>
                <a:lnTo>
                  <a:pt x="575805" y="143675"/>
                </a:lnTo>
                <a:lnTo>
                  <a:pt x="431736" y="287350"/>
                </a:lnTo>
                <a:lnTo>
                  <a:pt x="431736" y="215506"/>
                </a:lnTo>
                <a:lnTo>
                  <a:pt x="144068" y="215506"/>
                </a:lnTo>
                <a:lnTo>
                  <a:pt x="144068" y="287350"/>
                </a:lnTo>
                <a:lnTo>
                  <a:pt x="0" y="143675"/>
                </a:lnTo>
                <a:close/>
              </a:path>
            </a:pathLst>
          </a:custGeom>
          <a:ln w="9525">
            <a:solidFill>
              <a:srgbClr val="032B5F"/>
            </a:solidFill>
          </a:ln>
        </p:spPr>
        <p:txBody>
          <a:bodyPr wrap="square" lIns="0" tIns="0" rIns="0" bIns="0" rtlCol="0"/>
          <a:lstStyle/>
          <a:p>
            <a:endParaRPr/>
          </a:p>
        </p:txBody>
      </p:sp>
      <p:sp>
        <p:nvSpPr>
          <p:cNvPr id="62" name="object 62"/>
          <p:cNvSpPr/>
          <p:nvPr/>
        </p:nvSpPr>
        <p:spPr>
          <a:xfrm>
            <a:off x="7595768" y="3381175"/>
            <a:ext cx="1007249" cy="648051"/>
          </a:xfrm>
          <a:prstGeom prst="rect">
            <a:avLst/>
          </a:prstGeom>
          <a:blipFill>
            <a:blip r:embed="rId41" cstate="print"/>
            <a:stretch>
              <a:fillRect/>
            </a:stretch>
          </a:blipFill>
        </p:spPr>
        <p:txBody>
          <a:bodyPr wrap="square" lIns="0" tIns="0" rIns="0" bIns="0" rtlCol="0"/>
          <a:lstStyle/>
          <a:p>
            <a:endParaRPr/>
          </a:p>
        </p:txBody>
      </p:sp>
      <p:sp>
        <p:nvSpPr>
          <p:cNvPr id="63" name="object 63"/>
          <p:cNvSpPr/>
          <p:nvPr/>
        </p:nvSpPr>
        <p:spPr>
          <a:xfrm>
            <a:off x="874713" y="3211525"/>
            <a:ext cx="455611" cy="639749"/>
          </a:xfrm>
          <a:prstGeom prst="rect">
            <a:avLst/>
          </a:prstGeom>
          <a:blipFill>
            <a:blip r:embed="rId42" cstate="print"/>
            <a:stretch>
              <a:fillRect/>
            </a:stretch>
          </a:blipFill>
        </p:spPr>
        <p:txBody>
          <a:bodyPr wrap="square" lIns="0" tIns="0" rIns="0" bIns="0" rtlCol="0"/>
          <a:lstStyle/>
          <a:p>
            <a:endParaRPr/>
          </a:p>
        </p:txBody>
      </p:sp>
      <p:sp>
        <p:nvSpPr>
          <p:cNvPr id="64" name="object 64"/>
          <p:cNvSpPr/>
          <p:nvPr/>
        </p:nvSpPr>
        <p:spPr>
          <a:xfrm>
            <a:off x="395288" y="3284537"/>
            <a:ext cx="457200" cy="447675"/>
          </a:xfrm>
          <a:prstGeom prst="rect">
            <a:avLst/>
          </a:prstGeom>
          <a:blipFill>
            <a:blip r:embed="rId43" cstate="print"/>
            <a:stretch>
              <a:fillRect/>
            </a:stretch>
          </a:blipFill>
        </p:spPr>
        <p:txBody>
          <a:bodyPr wrap="square" lIns="0" tIns="0" rIns="0" bIns="0" rtlCol="0"/>
          <a:lstStyle/>
          <a:p>
            <a:endParaRPr/>
          </a:p>
        </p:txBody>
      </p:sp>
      <p:sp>
        <p:nvSpPr>
          <p:cNvPr id="65" name="object 65"/>
          <p:cNvSpPr/>
          <p:nvPr/>
        </p:nvSpPr>
        <p:spPr>
          <a:xfrm>
            <a:off x="4859350" y="2924175"/>
            <a:ext cx="614349" cy="428625"/>
          </a:xfrm>
          <a:prstGeom prst="rect">
            <a:avLst/>
          </a:prstGeom>
          <a:blipFill>
            <a:blip r:embed="rId44" cstate="print"/>
            <a:stretch>
              <a:fillRect/>
            </a:stretch>
          </a:blipFill>
        </p:spPr>
        <p:txBody>
          <a:bodyPr wrap="square" lIns="0" tIns="0" rIns="0" bIns="0" rtlCol="0"/>
          <a:lstStyle/>
          <a:p>
            <a:endParaRPr/>
          </a:p>
        </p:txBody>
      </p:sp>
      <p:sp>
        <p:nvSpPr>
          <p:cNvPr id="66" name="object 66"/>
          <p:cNvSpPr/>
          <p:nvPr/>
        </p:nvSpPr>
        <p:spPr>
          <a:xfrm>
            <a:off x="4930775" y="3429000"/>
            <a:ext cx="457199" cy="446074"/>
          </a:xfrm>
          <a:prstGeom prst="rect">
            <a:avLst/>
          </a:prstGeom>
          <a:blipFill>
            <a:blip r:embed="rId43" cstate="print"/>
            <a:stretch>
              <a:fillRect/>
            </a:stretch>
          </a:blipFill>
        </p:spPr>
        <p:txBody>
          <a:bodyPr wrap="square" lIns="0" tIns="0" rIns="0" bIns="0" rtlCol="0"/>
          <a:lstStyle/>
          <a:p>
            <a:endParaRPr/>
          </a:p>
        </p:txBody>
      </p:sp>
      <p:sp>
        <p:nvSpPr>
          <p:cNvPr id="67" name="object 67"/>
          <p:cNvSpPr/>
          <p:nvPr/>
        </p:nvSpPr>
        <p:spPr>
          <a:xfrm>
            <a:off x="7307262" y="5238762"/>
            <a:ext cx="1439824" cy="987412"/>
          </a:xfrm>
          <a:prstGeom prst="rect">
            <a:avLst/>
          </a:prstGeom>
          <a:blipFill>
            <a:blip r:embed="rId45" cstate="print"/>
            <a:stretch>
              <a:fillRect/>
            </a:stretch>
          </a:blipFill>
        </p:spPr>
        <p:txBody>
          <a:bodyPr wrap="square" lIns="0" tIns="0" rIns="0" bIns="0" rtlCol="0"/>
          <a:lstStyle/>
          <a:p>
            <a:endParaRPr/>
          </a:p>
        </p:txBody>
      </p:sp>
      <p:sp>
        <p:nvSpPr>
          <p:cNvPr id="68" name="object 68"/>
          <p:cNvSpPr/>
          <p:nvPr/>
        </p:nvSpPr>
        <p:spPr>
          <a:xfrm>
            <a:off x="5367337" y="5843587"/>
            <a:ext cx="571500" cy="381000"/>
          </a:xfrm>
          <a:prstGeom prst="rect">
            <a:avLst/>
          </a:prstGeom>
          <a:blipFill>
            <a:blip r:embed="rId46" cstate="print"/>
            <a:stretch>
              <a:fillRect/>
            </a:stretch>
          </a:blipFill>
        </p:spPr>
        <p:txBody>
          <a:bodyPr wrap="square" lIns="0" tIns="0" rIns="0" bIns="0" rtlCol="0"/>
          <a:lstStyle/>
          <a:p>
            <a:endParaRPr/>
          </a:p>
        </p:txBody>
      </p:sp>
      <p:sp>
        <p:nvSpPr>
          <p:cNvPr id="69" name="object 69"/>
          <p:cNvSpPr/>
          <p:nvPr/>
        </p:nvSpPr>
        <p:spPr>
          <a:xfrm>
            <a:off x="3995737" y="5778500"/>
            <a:ext cx="457200" cy="447675"/>
          </a:xfrm>
          <a:prstGeom prst="rect">
            <a:avLst/>
          </a:prstGeom>
          <a:blipFill>
            <a:blip r:embed="rId43" cstate="print"/>
            <a:stretch>
              <a:fillRect/>
            </a:stretch>
          </a:blipFill>
        </p:spPr>
        <p:txBody>
          <a:bodyPr wrap="square" lIns="0" tIns="0" rIns="0" bIns="0" rtlCol="0"/>
          <a:lstStyle/>
          <a:p>
            <a:endParaRPr/>
          </a:p>
        </p:txBody>
      </p:sp>
      <p:sp>
        <p:nvSpPr>
          <p:cNvPr id="70" name="object 70"/>
          <p:cNvSpPr/>
          <p:nvPr/>
        </p:nvSpPr>
        <p:spPr>
          <a:xfrm>
            <a:off x="4354512" y="2852738"/>
            <a:ext cx="290511" cy="952499"/>
          </a:xfrm>
          <a:prstGeom prst="rect">
            <a:avLst/>
          </a:prstGeom>
          <a:blipFill>
            <a:blip r:embed="rId47" cstate="print"/>
            <a:stretch>
              <a:fillRect/>
            </a:stretch>
          </a:blipFill>
        </p:spPr>
        <p:txBody>
          <a:bodyPr wrap="square" lIns="0" tIns="0" rIns="0" bIns="0" rtlCol="0"/>
          <a:lstStyle/>
          <a:p>
            <a:endParaRPr/>
          </a:p>
        </p:txBody>
      </p:sp>
      <p:sp>
        <p:nvSpPr>
          <p:cNvPr id="71" name="object 7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2" name="object 7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28072" y="5895552"/>
            <a:ext cx="1371600" cy="46672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634758" y="5925567"/>
            <a:ext cx="988994" cy="4165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50825" y="1412875"/>
            <a:ext cx="3529329" cy="5040630"/>
          </a:xfrm>
          <a:custGeom>
            <a:avLst/>
            <a:gdLst/>
            <a:ahLst/>
            <a:cxnLst/>
            <a:rect l="l" t="t" r="r" b="b"/>
            <a:pathLst>
              <a:path w="3529329" h="5040630">
                <a:moveTo>
                  <a:pt x="0" y="0"/>
                </a:moveTo>
                <a:lnTo>
                  <a:pt x="3529012" y="0"/>
                </a:lnTo>
                <a:lnTo>
                  <a:pt x="3529012" y="5040312"/>
                </a:lnTo>
                <a:lnTo>
                  <a:pt x="0" y="5040312"/>
                </a:lnTo>
                <a:lnTo>
                  <a:pt x="0" y="0"/>
                </a:lnTo>
                <a:close/>
              </a:path>
            </a:pathLst>
          </a:custGeom>
          <a:ln w="25400">
            <a:solidFill>
              <a:srgbClr val="97C00E"/>
            </a:solidFill>
          </a:ln>
        </p:spPr>
        <p:txBody>
          <a:bodyPr wrap="square" lIns="0" tIns="0" rIns="0" bIns="0" rtlCol="0"/>
          <a:lstStyle/>
          <a:p>
            <a:endParaRPr/>
          </a:p>
        </p:txBody>
      </p:sp>
      <p:sp>
        <p:nvSpPr>
          <p:cNvPr id="5" name="object 5"/>
          <p:cNvSpPr/>
          <p:nvPr/>
        </p:nvSpPr>
        <p:spPr>
          <a:xfrm>
            <a:off x="3924300" y="1412875"/>
            <a:ext cx="3168650" cy="2879725"/>
          </a:xfrm>
          <a:custGeom>
            <a:avLst/>
            <a:gdLst/>
            <a:ahLst/>
            <a:cxnLst/>
            <a:rect l="l" t="t" r="r" b="b"/>
            <a:pathLst>
              <a:path w="3168650" h="2879725">
                <a:moveTo>
                  <a:pt x="0" y="0"/>
                </a:moveTo>
                <a:lnTo>
                  <a:pt x="3168497" y="0"/>
                </a:lnTo>
                <a:lnTo>
                  <a:pt x="3168497" y="2879725"/>
                </a:lnTo>
                <a:lnTo>
                  <a:pt x="0" y="2879725"/>
                </a:lnTo>
                <a:lnTo>
                  <a:pt x="0" y="0"/>
                </a:lnTo>
                <a:close/>
              </a:path>
            </a:pathLst>
          </a:custGeom>
          <a:ln w="25400">
            <a:solidFill>
              <a:srgbClr val="97C00E"/>
            </a:solidFill>
          </a:ln>
        </p:spPr>
        <p:txBody>
          <a:bodyPr wrap="square" lIns="0" tIns="0" rIns="0" bIns="0" rtlCol="0"/>
          <a:lstStyle/>
          <a:p>
            <a:endParaRPr/>
          </a:p>
        </p:txBody>
      </p:sp>
      <p:sp>
        <p:nvSpPr>
          <p:cNvPr id="6" name="object 6"/>
          <p:cNvSpPr/>
          <p:nvPr/>
        </p:nvSpPr>
        <p:spPr>
          <a:xfrm>
            <a:off x="3922471" y="4436452"/>
            <a:ext cx="4897755" cy="2016760"/>
          </a:xfrm>
          <a:custGeom>
            <a:avLst/>
            <a:gdLst/>
            <a:ahLst/>
            <a:cxnLst/>
            <a:rect l="l" t="t" r="r" b="b"/>
            <a:pathLst>
              <a:path w="4897755" h="2016760">
                <a:moveTo>
                  <a:pt x="0" y="0"/>
                </a:moveTo>
                <a:lnTo>
                  <a:pt x="4897678" y="0"/>
                </a:lnTo>
                <a:lnTo>
                  <a:pt x="4897678" y="2016633"/>
                </a:lnTo>
                <a:lnTo>
                  <a:pt x="0" y="2016633"/>
                </a:lnTo>
                <a:lnTo>
                  <a:pt x="0" y="0"/>
                </a:lnTo>
                <a:close/>
              </a:path>
            </a:pathLst>
          </a:custGeom>
          <a:ln w="25400">
            <a:solidFill>
              <a:srgbClr val="032B5F"/>
            </a:solidFill>
          </a:ln>
        </p:spPr>
        <p:txBody>
          <a:bodyPr wrap="square" lIns="0" tIns="0" rIns="0" bIns="0" rtlCol="0"/>
          <a:lstStyle/>
          <a:p>
            <a:endParaRPr/>
          </a:p>
        </p:txBody>
      </p:sp>
      <p:sp>
        <p:nvSpPr>
          <p:cNvPr id="7" name="object 7"/>
          <p:cNvSpPr txBox="1"/>
          <p:nvPr/>
        </p:nvSpPr>
        <p:spPr>
          <a:xfrm>
            <a:off x="4033436" y="4414365"/>
            <a:ext cx="1983739"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32B5F"/>
                </a:solidFill>
                <a:latin typeface="Arial"/>
                <a:cs typeface="Arial"/>
              </a:rPr>
              <a:t>Building</a:t>
            </a:r>
            <a:r>
              <a:rPr sz="1600" b="1" spc="-25" dirty="0">
                <a:solidFill>
                  <a:srgbClr val="032B5F"/>
                </a:solidFill>
                <a:latin typeface="Arial"/>
                <a:cs typeface="Arial"/>
              </a:rPr>
              <a:t> </a:t>
            </a:r>
            <a:r>
              <a:rPr sz="1600" b="1" spc="-10" dirty="0">
                <a:solidFill>
                  <a:srgbClr val="032B5F"/>
                </a:solidFill>
                <a:latin typeface="Arial"/>
                <a:cs typeface="Arial"/>
              </a:rPr>
              <a:t>automation</a:t>
            </a:r>
            <a:endParaRPr sz="1600">
              <a:latin typeface="Arial"/>
              <a:cs typeface="Arial"/>
            </a:endParaRPr>
          </a:p>
        </p:txBody>
      </p:sp>
      <p:sp>
        <p:nvSpPr>
          <p:cNvPr id="8" name="object 8"/>
          <p:cNvSpPr/>
          <p:nvPr/>
        </p:nvSpPr>
        <p:spPr>
          <a:xfrm>
            <a:off x="3562350" y="4724585"/>
            <a:ext cx="876935" cy="266700"/>
          </a:xfrm>
          <a:custGeom>
            <a:avLst/>
            <a:gdLst/>
            <a:ahLst/>
            <a:cxnLst/>
            <a:rect l="l" t="t" r="r" b="b"/>
            <a:pathLst>
              <a:path w="876935" h="266700">
                <a:moveTo>
                  <a:pt x="132664" y="0"/>
                </a:moveTo>
                <a:lnTo>
                  <a:pt x="0" y="133045"/>
                </a:lnTo>
                <a:lnTo>
                  <a:pt x="132664" y="266090"/>
                </a:lnTo>
                <a:lnTo>
                  <a:pt x="132664" y="199567"/>
                </a:lnTo>
                <a:lnTo>
                  <a:pt x="810190" y="199567"/>
                </a:lnTo>
                <a:lnTo>
                  <a:pt x="876528" y="133045"/>
                </a:lnTo>
                <a:lnTo>
                  <a:pt x="810190" y="66522"/>
                </a:lnTo>
                <a:lnTo>
                  <a:pt x="132664" y="66522"/>
                </a:lnTo>
                <a:lnTo>
                  <a:pt x="132664" y="0"/>
                </a:lnTo>
                <a:close/>
              </a:path>
              <a:path w="876935" h="266700">
                <a:moveTo>
                  <a:pt x="810190" y="199567"/>
                </a:moveTo>
                <a:lnTo>
                  <a:pt x="743851" y="199567"/>
                </a:lnTo>
                <a:lnTo>
                  <a:pt x="743851" y="266090"/>
                </a:lnTo>
                <a:lnTo>
                  <a:pt x="810190" y="199567"/>
                </a:lnTo>
                <a:close/>
              </a:path>
              <a:path w="876935" h="266700">
                <a:moveTo>
                  <a:pt x="743851" y="0"/>
                </a:moveTo>
                <a:lnTo>
                  <a:pt x="743851" y="66522"/>
                </a:lnTo>
                <a:lnTo>
                  <a:pt x="810190" y="66522"/>
                </a:lnTo>
                <a:lnTo>
                  <a:pt x="743851" y="0"/>
                </a:lnTo>
                <a:close/>
              </a:path>
            </a:pathLst>
          </a:custGeom>
          <a:solidFill>
            <a:srgbClr val="97C00E"/>
          </a:solidFill>
        </p:spPr>
        <p:txBody>
          <a:bodyPr wrap="square" lIns="0" tIns="0" rIns="0" bIns="0" rtlCol="0"/>
          <a:lstStyle/>
          <a:p>
            <a:endParaRPr/>
          </a:p>
        </p:txBody>
      </p:sp>
      <p:sp>
        <p:nvSpPr>
          <p:cNvPr id="9" name="object 9"/>
          <p:cNvSpPr/>
          <p:nvPr/>
        </p:nvSpPr>
        <p:spPr>
          <a:xfrm>
            <a:off x="3562350" y="4724585"/>
            <a:ext cx="876935" cy="266700"/>
          </a:xfrm>
          <a:custGeom>
            <a:avLst/>
            <a:gdLst/>
            <a:ahLst/>
            <a:cxnLst/>
            <a:rect l="l" t="t" r="r" b="b"/>
            <a:pathLst>
              <a:path w="876935" h="266700">
                <a:moveTo>
                  <a:pt x="0" y="133045"/>
                </a:moveTo>
                <a:lnTo>
                  <a:pt x="132664" y="0"/>
                </a:lnTo>
                <a:lnTo>
                  <a:pt x="132664" y="66522"/>
                </a:lnTo>
                <a:lnTo>
                  <a:pt x="743851" y="66522"/>
                </a:lnTo>
                <a:lnTo>
                  <a:pt x="743851" y="0"/>
                </a:lnTo>
                <a:lnTo>
                  <a:pt x="876528" y="133045"/>
                </a:lnTo>
                <a:lnTo>
                  <a:pt x="743851" y="266090"/>
                </a:lnTo>
                <a:lnTo>
                  <a:pt x="743851" y="199567"/>
                </a:lnTo>
                <a:lnTo>
                  <a:pt x="132664" y="199567"/>
                </a:lnTo>
                <a:lnTo>
                  <a:pt x="132664" y="266090"/>
                </a:lnTo>
                <a:lnTo>
                  <a:pt x="0" y="133045"/>
                </a:lnTo>
                <a:close/>
              </a:path>
            </a:pathLst>
          </a:custGeom>
          <a:ln w="9525">
            <a:solidFill>
              <a:srgbClr val="032B5F"/>
            </a:solidFill>
          </a:ln>
        </p:spPr>
        <p:txBody>
          <a:bodyPr wrap="square" lIns="0" tIns="0" rIns="0" bIns="0" rtlCol="0"/>
          <a:lstStyle/>
          <a:p>
            <a:endParaRPr/>
          </a:p>
        </p:txBody>
      </p:sp>
      <p:sp>
        <p:nvSpPr>
          <p:cNvPr id="10" name="object 10"/>
          <p:cNvSpPr/>
          <p:nvPr/>
        </p:nvSpPr>
        <p:spPr>
          <a:xfrm>
            <a:off x="5507017" y="3932237"/>
            <a:ext cx="284480" cy="530860"/>
          </a:xfrm>
          <a:custGeom>
            <a:avLst/>
            <a:gdLst/>
            <a:ahLst/>
            <a:cxnLst/>
            <a:rect l="l" t="t" r="r" b="b"/>
            <a:pathLst>
              <a:path w="284479" h="530860">
                <a:moveTo>
                  <a:pt x="283921" y="388378"/>
                </a:moveTo>
                <a:lnTo>
                  <a:pt x="0" y="388378"/>
                </a:lnTo>
                <a:lnTo>
                  <a:pt x="141960" y="530733"/>
                </a:lnTo>
                <a:lnTo>
                  <a:pt x="283921" y="388378"/>
                </a:lnTo>
                <a:close/>
              </a:path>
              <a:path w="284479" h="530860">
                <a:moveTo>
                  <a:pt x="212940" y="142354"/>
                </a:moveTo>
                <a:lnTo>
                  <a:pt x="70980" y="142354"/>
                </a:lnTo>
                <a:lnTo>
                  <a:pt x="70980" y="388378"/>
                </a:lnTo>
                <a:lnTo>
                  <a:pt x="212940" y="388378"/>
                </a:lnTo>
                <a:lnTo>
                  <a:pt x="212940" y="142354"/>
                </a:lnTo>
                <a:close/>
              </a:path>
              <a:path w="284479" h="530860">
                <a:moveTo>
                  <a:pt x="141960" y="0"/>
                </a:moveTo>
                <a:lnTo>
                  <a:pt x="0" y="142354"/>
                </a:lnTo>
                <a:lnTo>
                  <a:pt x="283921" y="142354"/>
                </a:lnTo>
                <a:lnTo>
                  <a:pt x="141960" y="0"/>
                </a:lnTo>
                <a:close/>
              </a:path>
            </a:pathLst>
          </a:custGeom>
          <a:solidFill>
            <a:srgbClr val="97C00E"/>
          </a:solidFill>
        </p:spPr>
        <p:txBody>
          <a:bodyPr wrap="square" lIns="0" tIns="0" rIns="0" bIns="0" rtlCol="0"/>
          <a:lstStyle/>
          <a:p>
            <a:endParaRPr/>
          </a:p>
        </p:txBody>
      </p:sp>
      <p:sp>
        <p:nvSpPr>
          <p:cNvPr id="11" name="object 11"/>
          <p:cNvSpPr/>
          <p:nvPr/>
        </p:nvSpPr>
        <p:spPr>
          <a:xfrm>
            <a:off x="5507017" y="3932237"/>
            <a:ext cx="284480" cy="530860"/>
          </a:xfrm>
          <a:custGeom>
            <a:avLst/>
            <a:gdLst/>
            <a:ahLst/>
            <a:cxnLst/>
            <a:rect l="l" t="t" r="r" b="b"/>
            <a:pathLst>
              <a:path w="284479" h="530860">
                <a:moveTo>
                  <a:pt x="141960" y="0"/>
                </a:moveTo>
                <a:lnTo>
                  <a:pt x="283921" y="142354"/>
                </a:lnTo>
                <a:lnTo>
                  <a:pt x="212940" y="142354"/>
                </a:lnTo>
                <a:lnTo>
                  <a:pt x="212940" y="388378"/>
                </a:lnTo>
                <a:lnTo>
                  <a:pt x="283921" y="388378"/>
                </a:lnTo>
                <a:lnTo>
                  <a:pt x="141960" y="530733"/>
                </a:lnTo>
                <a:lnTo>
                  <a:pt x="0" y="388378"/>
                </a:lnTo>
                <a:lnTo>
                  <a:pt x="70980" y="388378"/>
                </a:lnTo>
                <a:lnTo>
                  <a:pt x="70980" y="142354"/>
                </a:lnTo>
                <a:lnTo>
                  <a:pt x="0" y="142354"/>
                </a:lnTo>
                <a:lnTo>
                  <a:pt x="141960" y="0"/>
                </a:lnTo>
                <a:close/>
              </a:path>
            </a:pathLst>
          </a:custGeom>
          <a:ln w="9525">
            <a:solidFill>
              <a:srgbClr val="032B5F"/>
            </a:solidFill>
          </a:ln>
        </p:spPr>
        <p:txBody>
          <a:bodyPr wrap="square" lIns="0" tIns="0" rIns="0" bIns="0" rtlCol="0"/>
          <a:lstStyle/>
          <a:p>
            <a:endParaRPr/>
          </a:p>
        </p:txBody>
      </p:sp>
      <p:sp>
        <p:nvSpPr>
          <p:cNvPr id="12" name="object 12"/>
          <p:cNvSpPr/>
          <p:nvPr/>
        </p:nvSpPr>
        <p:spPr>
          <a:xfrm>
            <a:off x="776287" y="62071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13" name="object 13"/>
          <p:cNvSpPr txBox="1">
            <a:spLocks noGrp="1"/>
          </p:cNvSpPr>
          <p:nvPr>
            <p:ph type="title"/>
          </p:nvPr>
        </p:nvSpPr>
        <p:spPr>
          <a:xfrm>
            <a:off x="763333" y="609726"/>
            <a:ext cx="4640580" cy="636270"/>
          </a:xfrm>
          <a:prstGeom prst="rect">
            <a:avLst/>
          </a:prstGeom>
        </p:spPr>
        <p:txBody>
          <a:bodyPr vert="horz" wrap="square" lIns="0" tIns="13335" rIns="0" bIns="0" rtlCol="0">
            <a:spAutoFit/>
          </a:bodyPr>
          <a:lstStyle/>
          <a:p>
            <a:pPr marL="12700" marR="5080">
              <a:lnSpc>
                <a:spcPct val="100000"/>
              </a:lnSpc>
              <a:spcBef>
                <a:spcPts val="105"/>
              </a:spcBef>
            </a:pPr>
            <a:r>
              <a:rPr sz="2000" spc="-5" dirty="0"/>
              <a:t>Multi-vendor interoperable solutions  </a:t>
            </a:r>
            <a:r>
              <a:rPr sz="2000" dirty="0"/>
              <a:t>for </a:t>
            </a:r>
            <a:r>
              <a:rPr sz="2000" spc="-5" dirty="0"/>
              <a:t>building</a:t>
            </a:r>
            <a:r>
              <a:rPr sz="2000" spc="-30" dirty="0"/>
              <a:t> </a:t>
            </a:r>
            <a:r>
              <a:rPr sz="2000" spc="-5" dirty="0"/>
              <a:t>automatoin</a:t>
            </a:r>
            <a:endParaRPr sz="2000"/>
          </a:p>
        </p:txBody>
      </p:sp>
      <p:sp>
        <p:nvSpPr>
          <p:cNvPr id="14" name="object 14"/>
          <p:cNvSpPr/>
          <p:nvPr/>
        </p:nvSpPr>
        <p:spPr>
          <a:xfrm>
            <a:off x="1603375" y="4221162"/>
            <a:ext cx="650875" cy="650875"/>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565275" y="2276475"/>
            <a:ext cx="647700" cy="647700"/>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666566" y="2274925"/>
            <a:ext cx="647109" cy="648919"/>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49287" y="2949500"/>
            <a:ext cx="708011" cy="153369"/>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2426698" y="2276475"/>
            <a:ext cx="684775" cy="666800"/>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2414720" y="3005995"/>
            <a:ext cx="642628" cy="149003"/>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465412" y="3213100"/>
            <a:ext cx="649329" cy="644827"/>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2470823" y="3934663"/>
            <a:ext cx="664464" cy="140449"/>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595313" y="4235449"/>
            <a:ext cx="647699" cy="651751"/>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647273" y="4951538"/>
            <a:ext cx="575724" cy="161786"/>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4292600" y="1916125"/>
            <a:ext cx="380999" cy="697451"/>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4293697" y="2646752"/>
            <a:ext cx="449524" cy="115326"/>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4427537" y="3105188"/>
            <a:ext cx="431786" cy="625436"/>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1547812" y="3213112"/>
            <a:ext cx="638174" cy="611174"/>
          </a:xfrm>
          <a:prstGeom prst="rect">
            <a:avLst/>
          </a:prstGeom>
          <a:blipFill>
            <a:blip r:embed="rId17" cstate="print"/>
            <a:stretch>
              <a:fillRect/>
            </a:stretch>
          </a:blipFill>
        </p:spPr>
        <p:txBody>
          <a:bodyPr wrap="square" lIns="0" tIns="0" rIns="0" bIns="0" rtlCol="0"/>
          <a:lstStyle/>
          <a:p>
            <a:endParaRPr/>
          </a:p>
        </p:txBody>
      </p:sp>
      <p:sp>
        <p:nvSpPr>
          <p:cNvPr id="28" name="object 28"/>
          <p:cNvSpPr txBox="1"/>
          <p:nvPr/>
        </p:nvSpPr>
        <p:spPr>
          <a:xfrm>
            <a:off x="501332" y="1512760"/>
            <a:ext cx="4363720" cy="269240"/>
          </a:xfrm>
          <a:prstGeom prst="rect">
            <a:avLst/>
          </a:prstGeom>
        </p:spPr>
        <p:txBody>
          <a:bodyPr vert="horz" wrap="square" lIns="0" tIns="12065" rIns="0" bIns="0" rtlCol="0">
            <a:spAutoFit/>
          </a:bodyPr>
          <a:lstStyle/>
          <a:p>
            <a:pPr marL="12700">
              <a:lnSpc>
                <a:spcPct val="100000"/>
              </a:lnSpc>
              <a:spcBef>
                <a:spcPts val="95"/>
              </a:spcBef>
              <a:tabLst>
                <a:tab pos="3493770" algn="l"/>
              </a:tabLst>
            </a:pPr>
            <a:r>
              <a:rPr sz="1600" spc="-5" dirty="0">
                <a:solidFill>
                  <a:srgbClr val="032B5F"/>
                </a:solidFill>
                <a:latin typeface="Arial"/>
                <a:cs typeface="Arial"/>
              </a:rPr>
              <a:t>Switches and</a:t>
            </a:r>
            <a:r>
              <a:rPr sz="1600" spc="5" dirty="0">
                <a:solidFill>
                  <a:srgbClr val="032B5F"/>
                </a:solidFill>
                <a:latin typeface="Arial"/>
                <a:cs typeface="Arial"/>
              </a:rPr>
              <a:t> </a:t>
            </a:r>
            <a:r>
              <a:rPr sz="1600" spc="-5" dirty="0">
                <a:solidFill>
                  <a:srgbClr val="032B5F"/>
                </a:solidFill>
                <a:latin typeface="Arial"/>
                <a:cs typeface="Arial"/>
              </a:rPr>
              <a:t>Sensors	Actuators</a:t>
            </a:r>
            <a:endParaRPr sz="1600">
              <a:latin typeface="Arial"/>
              <a:cs typeface="Arial"/>
            </a:endParaRPr>
          </a:p>
        </p:txBody>
      </p:sp>
      <p:sp>
        <p:nvSpPr>
          <p:cNvPr id="29" name="object 29"/>
          <p:cNvSpPr/>
          <p:nvPr/>
        </p:nvSpPr>
        <p:spPr>
          <a:xfrm>
            <a:off x="5795963" y="1700212"/>
            <a:ext cx="857249" cy="936929"/>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5868024" y="2637154"/>
            <a:ext cx="465249" cy="144145"/>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3254463" y="5119687"/>
            <a:ext cx="411962" cy="952474"/>
          </a:xfrm>
          <a:prstGeom prst="rect">
            <a:avLst/>
          </a:prstGeom>
          <a:blipFill>
            <a:blip r:embed="rId20" cstate="print"/>
            <a:stretch>
              <a:fillRect/>
            </a:stretch>
          </a:blipFill>
        </p:spPr>
        <p:txBody>
          <a:bodyPr wrap="square" lIns="0" tIns="0" rIns="0" bIns="0" rtlCol="0"/>
          <a:lstStyle/>
          <a:p>
            <a:endParaRPr/>
          </a:p>
        </p:txBody>
      </p:sp>
      <p:sp>
        <p:nvSpPr>
          <p:cNvPr id="32" name="object 32"/>
          <p:cNvSpPr/>
          <p:nvPr/>
        </p:nvSpPr>
        <p:spPr>
          <a:xfrm>
            <a:off x="3257595" y="6102882"/>
            <a:ext cx="449217" cy="115204"/>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250825" y="5309793"/>
            <a:ext cx="933450" cy="608023"/>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355658" y="6052420"/>
            <a:ext cx="449809" cy="114914"/>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2411412" y="5227650"/>
            <a:ext cx="790575" cy="841859"/>
          </a:xfrm>
          <a:prstGeom prst="rect">
            <a:avLst/>
          </a:prstGeom>
          <a:blipFill>
            <a:blip r:embed="rId22" cstate="print"/>
            <a:stretch>
              <a:fillRect/>
            </a:stretch>
          </a:blipFill>
        </p:spPr>
        <p:txBody>
          <a:bodyPr wrap="square" lIns="0" tIns="0" rIns="0" bIns="0" rtlCol="0"/>
          <a:lstStyle/>
          <a:p>
            <a:endParaRPr/>
          </a:p>
        </p:txBody>
      </p:sp>
      <p:sp>
        <p:nvSpPr>
          <p:cNvPr id="36" name="object 36"/>
          <p:cNvSpPr/>
          <p:nvPr/>
        </p:nvSpPr>
        <p:spPr>
          <a:xfrm>
            <a:off x="2581630" y="6098209"/>
            <a:ext cx="431996" cy="121602"/>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1905571" y="5298231"/>
            <a:ext cx="424277" cy="577563"/>
          </a:xfrm>
          <a:prstGeom prst="rect">
            <a:avLst/>
          </a:prstGeom>
          <a:blipFill>
            <a:blip r:embed="rId24" cstate="print"/>
            <a:stretch>
              <a:fillRect/>
            </a:stretch>
          </a:blipFill>
        </p:spPr>
        <p:txBody>
          <a:bodyPr wrap="square" lIns="0" tIns="0" rIns="0" bIns="0" rtlCol="0"/>
          <a:lstStyle/>
          <a:p>
            <a:endParaRPr/>
          </a:p>
        </p:txBody>
      </p:sp>
      <p:sp>
        <p:nvSpPr>
          <p:cNvPr id="38" name="object 38"/>
          <p:cNvSpPr/>
          <p:nvPr/>
        </p:nvSpPr>
        <p:spPr>
          <a:xfrm>
            <a:off x="1835149" y="5939148"/>
            <a:ext cx="576249" cy="152088"/>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5003800" y="2922588"/>
            <a:ext cx="647699" cy="675905"/>
          </a:xfrm>
          <a:prstGeom prst="rect">
            <a:avLst/>
          </a:prstGeom>
          <a:blipFill>
            <a:blip r:embed="rId26" cstate="print"/>
            <a:stretch>
              <a:fillRect/>
            </a:stretch>
          </a:blipFill>
        </p:spPr>
        <p:txBody>
          <a:bodyPr wrap="square" lIns="0" tIns="0" rIns="0" bIns="0" rtlCol="0"/>
          <a:lstStyle/>
          <a:p>
            <a:endParaRPr/>
          </a:p>
        </p:txBody>
      </p:sp>
      <p:sp>
        <p:nvSpPr>
          <p:cNvPr id="40" name="object 40"/>
          <p:cNvSpPr/>
          <p:nvPr/>
        </p:nvSpPr>
        <p:spPr>
          <a:xfrm>
            <a:off x="5075766" y="3607930"/>
            <a:ext cx="575708" cy="152857"/>
          </a:xfrm>
          <a:prstGeom prst="rect">
            <a:avLst/>
          </a:prstGeom>
          <a:blipFill>
            <a:blip r:embed="rId27" cstate="print"/>
            <a:stretch>
              <a:fillRect/>
            </a:stretch>
          </a:blipFill>
        </p:spPr>
        <p:txBody>
          <a:bodyPr wrap="square" lIns="0" tIns="0" rIns="0" bIns="0" rtlCol="0"/>
          <a:lstStyle/>
          <a:p>
            <a:endParaRPr/>
          </a:p>
        </p:txBody>
      </p:sp>
      <p:sp>
        <p:nvSpPr>
          <p:cNvPr id="41" name="object 41"/>
          <p:cNvSpPr txBox="1"/>
          <p:nvPr/>
        </p:nvSpPr>
        <p:spPr>
          <a:xfrm>
            <a:off x="1547812" y="4149725"/>
            <a:ext cx="1294765" cy="1008380"/>
          </a:xfrm>
          <a:prstGeom prst="rect">
            <a:avLst/>
          </a:prstGeom>
          <a:ln w="9525">
            <a:solidFill>
              <a:srgbClr val="ADCE40"/>
            </a:solidFill>
          </a:ln>
        </p:spPr>
        <p:txBody>
          <a:bodyPr vert="horz" wrap="square" lIns="0" tIns="73025" rIns="0" bIns="0" rtlCol="0">
            <a:spAutoFit/>
          </a:bodyPr>
          <a:lstStyle/>
          <a:p>
            <a:pPr marL="710565" marR="114935">
              <a:lnSpc>
                <a:spcPct val="100000"/>
              </a:lnSpc>
              <a:spcBef>
                <a:spcPts val="575"/>
              </a:spcBef>
            </a:pPr>
            <a:r>
              <a:rPr sz="1100" b="1" dirty="0">
                <a:solidFill>
                  <a:srgbClr val="032B5F"/>
                </a:solidFill>
                <a:latin typeface="Arial"/>
                <a:cs typeface="Arial"/>
              </a:rPr>
              <a:t>M</a:t>
            </a:r>
            <a:r>
              <a:rPr sz="1100" b="1" spc="-5" dirty="0">
                <a:solidFill>
                  <a:srgbClr val="032B5F"/>
                </a:solidFill>
                <a:latin typeface="Arial"/>
                <a:cs typeface="Arial"/>
              </a:rPr>
              <a:t>e</a:t>
            </a:r>
            <a:r>
              <a:rPr sz="1100" b="1" dirty="0">
                <a:solidFill>
                  <a:srgbClr val="032B5F"/>
                </a:solidFill>
                <a:latin typeface="Arial"/>
                <a:cs typeface="Arial"/>
              </a:rPr>
              <a:t>rt</a:t>
            </a:r>
            <a:r>
              <a:rPr sz="1100" b="1" spc="-5" dirty="0">
                <a:solidFill>
                  <a:srgbClr val="032B5F"/>
                </a:solidFill>
                <a:latin typeface="Arial"/>
                <a:cs typeface="Arial"/>
              </a:rPr>
              <a:t>en  </a:t>
            </a:r>
            <a:r>
              <a:rPr sz="1100" b="1" dirty="0">
                <a:solidFill>
                  <a:srgbClr val="032B5F"/>
                </a:solidFill>
                <a:latin typeface="Arial"/>
                <a:cs typeface="Arial"/>
              </a:rPr>
              <a:t>Gira,  </a:t>
            </a:r>
            <a:r>
              <a:rPr sz="1100" b="1" spc="-5" dirty="0">
                <a:solidFill>
                  <a:srgbClr val="032B5F"/>
                </a:solidFill>
                <a:latin typeface="Arial"/>
                <a:cs typeface="Arial"/>
              </a:rPr>
              <a:t>Berker  Jung</a:t>
            </a:r>
            <a:endParaRPr sz="1100">
              <a:latin typeface="Arial"/>
              <a:cs typeface="Arial"/>
            </a:endParaRPr>
          </a:p>
          <a:p>
            <a:pPr marL="260985">
              <a:lnSpc>
                <a:spcPct val="100000"/>
              </a:lnSpc>
              <a:spcBef>
                <a:spcPts val="145"/>
              </a:spcBef>
            </a:pPr>
            <a:r>
              <a:rPr sz="1100" b="1" spc="-5" dirty="0">
                <a:solidFill>
                  <a:srgbClr val="032B5F"/>
                </a:solidFill>
                <a:latin typeface="Arial"/>
                <a:cs typeface="Arial"/>
              </a:rPr>
              <a:t>Easyfit</a:t>
            </a:r>
            <a:endParaRPr sz="1100">
              <a:latin typeface="Arial"/>
              <a:cs typeface="Arial"/>
            </a:endParaRPr>
          </a:p>
        </p:txBody>
      </p:sp>
      <p:sp>
        <p:nvSpPr>
          <p:cNvPr id="42" name="object 42"/>
          <p:cNvSpPr/>
          <p:nvPr/>
        </p:nvSpPr>
        <p:spPr>
          <a:xfrm>
            <a:off x="3563937" y="2781293"/>
            <a:ext cx="574675" cy="287655"/>
          </a:xfrm>
          <a:custGeom>
            <a:avLst/>
            <a:gdLst/>
            <a:ahLst/>
            <a:cxnLst/>
            <a:rect l="l" t="t" r="r" b="b"/>
            <a:pathLst>
              <a:path w="574675" h="287655">
                <a:moveTo>
                  <a:pt x="143675" y="0"/>
                </a:moveTo>
                <a:lnTo>
                  <a:pt x="0" y="143675"/>
                </a:lnTo>
                <a:lnTo>
                  <a:pt x="143675" y="287350"/>
                </a:lnTo>
                <a:lnTo>
                  <a:pt x="143675" y="215506"/>
                </a:lnTo>
                <a:lnTo>
                  <a:pt x="502850" y="215506"/>
                </a:lnTo>
                <a:lnTo>
                  <a:pt x="574675" y="143675"/>
                </a:lnTo>
                <a:lnTo>
                  <a:pt x="502850" y="71843"/>
                </a:lnTo>
                <a:lnTo>
                  <a:pt x="143675" y="71843"/>
                </a:lnTo>
                <a:lnTo>
                  <a:pt x="143675" y="0"/>
                </a:lnTo>
                <a:close/>
              </a:path>
              <a:path w="574675" h="287655">
                <a:moveTo>
                  <a:pt x="502850" y="215506"/>
                </a:moveTo>
                <a:lnTo>
                  <a:pt x="431012" y="215506"/>
                </a:lnTo>
                <a:lnTo>
                  <a:pt x="431012" y="287350"/>
                </a:lnTo>
                <a:lnTo>
                  <a:pt x="502850" y="215506"/>
                </a:lnTo>
                <a:close/>
              </a:path>
              <a:path w="574675" h="287655">
                <a:moveTo>
                  <a:pt x="431012" y="0"/>
                </a:moveTo>
                <a:lnTo>
                  <a:pt x="431012" y="71843"/>
                </a:lnTo>
                <a:lnTo>
                  <a:pt x="502850" y="71843"/>
                </a:lnTo>
                <a:lnTo>
                  <a:pt x="431012" y="0"/>
                </a:lnTo>
                <a:close/>
              </a:path>
            </a:pathLst>
          </a:custGeom>
          <a:solidFill>
            <a:srgbClr val="97C00E"/>
          </a:solidFill>
        </p:spPr>
        <p:txBody>
          <a:bodyPr wrap="square" lIns="0" tIns="0" rIns="0" bIns="0" rtlCol="0"/>
          <a:lstStyle/>
          <a:p>
            <a:endParaRPr/>
          </a:p>
        </p:txBody>
      </p:sp>
      <p:sp>
        <p:nvSpPr>
          <p:cNvPr id="43" name="object 43"/>
          <p:cNvSpPr/>
          <p:nvPr/>
        </p:nvSpPr>
        <p:spPr>
          <a:xfrm>
            <a:off x="3563937" y="2781293"/>
            <a:ext cx="574675" cy="287655"/>
          </a:xfrm>
          <a:custGeom>
            <a:avLst/>
            <a:gdLst/>
            <a:ahLst/>
            <a:cxnLst/>
            <a:rect l="l" t="t" r="r" b="b"/>
            <a:pathLst>
              <a:path w="574675" h="287655">
                <a:moveTo>
                  <a:pt x="0" y="143675"/>
                </a:moveTo>
                <a:lnTo>
                  <a:pt x="143675" y="0"/>
                </a:lnTo>
                <a:lnTo>
                  <a:pt x="143675" y="71843"/>
                </a:lnTo>
                <a:lnTo>
                  <a:pt x="431012" y="71843"/>
                </a:lnTo>
                <a:lnTo>
                  <a:pt x="431012" y="0"/>
                </a:lnTo>
                <a:lnTo>
                  <a:pt x="574675" y="143675"/>
                </a:lnTo>
                <a:lnTo>
                  <a:pt x="431012" y="287350"/>
                </a:lnTo>
                <a:lnTo>
                  <a:pt x="431012" y="215506"/>
                </a:lnTo>
                <a:lnTo>
                  <a:pt x="143675" y="215506"/>
                </a:lnTo>
                <a:lnTo>
                  <a:pt x="143675" y="287350"/>
                </a:lnTo>
                <a:lnTo>
                  <a:pt x="0" y="143675"/>
                </a:lnTo>
                <a:close/>
              </a:path>
            </a:pathLst>
          </a:custGeom>
          <a:ln w="9525">
            <a:solidFill>
              <a:srgbClr val="032B5F"/>
            </a:solidFill>
          </a:ln>
        </p:spPr>
        <p:txBody>
          <a:bodyPr wrap="square" lIns="0" tIns="0" rIns="0" bIns="0" rtlCol="0"/>
          <a:lstStyle/>
          <a:p>
            <a:endParaRPr/>
          </a:p>
        </p:txBody>
      </p:sp>
      <p:sp>
        <p:nvSpPr>
          <p:cNvPr id="44" name="object 44"/>
          <p:cNvSpPr/>
          <p:nvPr/>
        </p:nvSpPr>
        <p:spPr>
          <a:xfrm>
            <a:off x="4859337" y="2060575"/>
            <a:ext cx="796925" cy="534911"/>
          </a:xfrm>
          <a:prstGeom prst="rect">
            <a:avLst/>
          </a:prstGeom>
          <a:blipFill>
            <a:blip r:embed="rId28" cstate="print"/>
            <a:stretch>
              <a:fillRect/>
            </a:stretch>
          </a:blipFill>
        </p:spPr>
        <p:txBody>
          <a:bodyPr wrap="square" lIns="0" tIns="0" rIns="0" bIns="0" rtlCol="0"/>
          <a:lstStyle/>
          <a:p>
            <a:endParaRPr/>
          </a:p>
        </p:txBody>
      </p:sp>
      <p:sp>
        <p:nvSpPr>
          <p:cNvPr id="45" name="object 45"/>
          <p:cNvSpPr/>
          <p:nvPr/>
        </p:nvSpPr>
        <p:spPr>
          <a:xfrm>
            <a:off x="4859339" y="2626411"/>
            <a:ext cx="721189" cy="140575"/>
          </a:xfrm>
          <a:prstGeom prst="rect">
            <a:avLst/>
          </a:prstGeom>
          <a:blipFill>
            <a:blip r:embed="rId29" cstate="print"/>
            <a:stretch>
              <a:fillRect/>
            </a:stretch>
          </a:blipFill>
        </p:spPr>
        <p:txBody>
          <a:bodyPr wrap="square" lIns="0" tIns="0" rIns="0" bIns="0" rtlCol="0"/>
          <a:lstStyle/>
          <a:p>
            <a:endParaRPr/>
          </a:p>
        </p:txBody>
      </p:sp>
      <p:sp>
        <p:nvSpPr>
          <p:cNvPr id="46" name="object 46"/>
          <p:cNvSpPr/>
          <p:nvPr/>
        </p:nvSpPr>
        <p:spPr>
          <a:xfrm>
            <a:off x="1203223" y="5300675"/>
            <a:ext cx="489051" cy="580685"/>
          </a:xfrm>
          <a:prstGeom prst="rect">
            <a:avLst/>
          </a:prstGeom>
          <a:blipFill>
            <a:blip r:embed="rId30" cstate="print"/>
            <a:stretch>
              <a:fillRect/>
            </a:stretch>
          </a:blipFill>
        </p:spPr>
        <p:txBody>
          <a:bodyPr wrap="square" lIns="0" tIns="0" rIns="0" bIns="0" rtlCol="0"/>
          <a:lstStyle/>
          <a:p>
            <a:endParaRPr/>
          </a:p>
        </p:txBody>
      </p:sp>
      <p:sp>
        <p:nvSpPr>
          <p:cNvPr id="47" name="object 47"/>
          <p:cNvSpPr/>
          <p:nvPr/>
        </p:nvSpPr>
        <p:spPr>
          <a:xfrm>
            <a:off x="1187450" y="5904242"/>
            <a:ext cx="504228" cy="98095"/>
          </a:xfrm>
          <a:prstGeom prst="rect">
            <a:avLst/>
          </a:prstGeom>
          <a:blipFill>
            <a:blip r:embed="rId31" cstate="print"/>
            <a:stretch>
              <a:fillRect/>
            </a:stretch>
          </a:blipFill>
        </p:spPr>
        <p:txBody>
          <a:bodyPr wrap="square" lIns="0" tIns="0" rIns="0" bIns="0" rtlCol="0"/>
          <a:lstStyle/>
          <a:p>
            <a:endParaRPr/>
          </a:p>
        </p:txBody>
      </p:sp>
      <p:sp>
        <p:nvSpPr>
          <p:cNvPr id="48" name="object 48"/>
          <p:cNvSpPr/>
          <p:nvPr/>
        </p:nvSpPr>
        <p:spPr>
          <a:xfrm>
            <a:off x="2700362" y="1484313"/>
            <a:ext cx="576236" cy="358761"/>
          </a:xfrm>
          <a:prstGeom prst="rect">
            <a:avLst/>
          </a:prstGeom>
          <a:blipFill>
            <a:blip r:embed="rId32" cstate="print"/>
            <a:stretch>
              <a:fillRect/>
            </a:stretch>
          </a:blipFill>
        </p:spPr>
        <p:txBody>
          <a:bodyPr wrap="square" lIns="0" tIns="0" rIns="0" bIns="0" rtlCol="0"/>
          <a:lstStyle/>
          <a:p>
            <a:endParaRPr/>
          </a:p>
        </p:txBody>
      </p:sp>
      <p:sp>
        <p:nvSpPr>
          <p:cNvPr id="49" name="object 49"/>
          <p:cNvSpPr/>
          <p:nvPr/>
        </p:nvSpPr>
        <p:spPr>
          <a:xfrm>
            <a:off x="4859337" y="1468437"/>
            <a:ext cx="574661" cy="358761"/>
          </a:xfrm>
          <a:prstGeom prst="rect">
            <a:avLst/>
          </a:prstGeom>
          <a:blipFill>
            <a:blip r:embed="rId32" cstate="print"/>
            <a:stretch>
              <a:fillRect/>
            </a:stretch>
          </a:blipFill>
        </p:spPr>
        <p:txBody>
          <a:bodyPr wrap="square" lIns="0" tIns="0" rIns="0" bIns="0" rtlCol="0"/>
          <a:lstStyle/>
          <a:p>
            <a:endParaRPr/>
          </a:p>
        </p:txBody>
      </p:sp>
      <p:sp>
        <p:nvSpPr>
          <p:cNvPr id="50" name="object 50"/>
          <p:cNvSpPr/>
          <p:nvPr/>
        </p:nvSpPr>
        <p:spPr>
          <a:xfrm>
            <a:off x="8316415" y="3356178"/>
            <a:ext cx="504648" cy="679669"/>
          </a:xfrm>
          <a:prstGeom prst="rect">
            <a:avLst/>
          </a:prstGeom>
          <a:blipFill>
            <a:blip r:embed="rId33" cstate="print"/>
            <a:stretch>
              <a:fillRect/>
            </a:stretch>
          </a:blipFill>
        </p:spPr>
        <p:txBody>
          <a:bodyPr wrap="square" lIns="0" tIns="0" rIns="0" bIns="0" rtlCol="0"/>
          <a:lstStyle/>
          <a:p>
            <a:endParaRPr/>
          </a:p>
        </p:txBody>
      </p:sp>
      <p:sp>
        <p:nvSpPr>
          <p:cNvPr id="51" name="object 51"/>
          <p:cNvSpPr/>
          <p:nvPr/>
        </p:nvSpPr>
        <p:spPr>
          <a:xfrm>
            <a:off x="7307708" y="3374580"/>
            <a:ext cx="936674" cy="701913"/>
          </a:xfrm>
          <a:prstGeom prst="rect">
            <a:avLst/>
          </a:prstGeom>
          <a:blipFill>
            <a:blip r:embed="rId34" cstate="print"/>
            <a:stretch>
              <a:fillRect/>
            </a:stretch>
          </a:blipFill>
        </p:spPr>
        <p:txBody>
          <a:bodyPr wrap="square" lIns="0" tIns="0" rIns="0" bIns="0" rtlCol="0"/>
          <a:lstStyle/>
          <a:p>
            <a:endParaRPr/>
          </a:p>
        </p:txBody>
      </p:sp>
      <p:sp>
        <p:nvSpPr>
          <p:cNvPr id="52" name="object 52"/>
          <p:cNvSpPr txBox="1"/>
          <p:nvPr/>
        </p:nvSpPr>
        <p:spPr>
          <a:xfrm>
            <a:off x="7341868" y="1511201"/>
            <a:ext cx="106299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LAN/WLAN</a:t>
            </a:r>
            <a:endParaRPr sz="1600">
              <a:latin typeface="Arial"/>
              <a:cs typeface="Arial"/>
            </a:endParaRPr>
          </a:p>
        </p:txBody>
      </p:sp>
      <p:sp>
        <p:nvSpPr>
          <p:cNvPr id="53" name="object 53"/>
          <p:cNvSpPr/>
          <p:nvPr/>
        </p:nvSpPr>
        <p:spPr>
          <a:xfrm>
            <a:off x="7235825" y="1411287"/>
            <a:ext cx="1657350" cy="2881630"/>
          </a:xfrm>
          <a:custGeom>
            <a:avLst/>
            <a:gdLst/>
            <a:ahLst/>
            <a:cxnLst/>
            <a:rect l="l" t="t" r="r" b="b"/>
            <a:pathLst>
              <a:path w="1657350" h="2881629">
                <a:moveTo>
                  <a:pt x="0" y="0"/>
                </a:moveTo>
                <a:lnTo>
                  <a:pt x="1657350" y="0"/>
                </a:lnTo>
                <a:lnTo>
                  <a:pt x="1657350" y="2881312"/>
                </a:lnTo>
                <a:lnTo>
                  <a:pt x="0" y="2881312"/>
                </a:lnTo>
                <a:lnTo>
                  <a:pt x="0" y="0"/>
                </a:lnTo>
                <a:close/>
              </a:path>
            </a:pathLst>
          </a:custGeom>
          <a:ln w="25400">
            <a:solidFill>
              <a:srgbClr val="97C00E"/>
            </a:solidFill>
          </a:ln>
        </p:spPr>
        <p:txBody>
          <a:bodyPr wrap="square" lIns="0" tIns="0" rIns="0" bIns="0" rtlCol="0"/>
          <a:lstStyle/>
          <a:p>
            <a:endParaRPr/>
          </a:p>
        </p:txBody>
      </p:sp>
      <p:sp>
        <p:nvSpPr>
          <p:cNvPr id="54" name="object 54"/>
          <p:cNvSpPr/>
          <p:nvPr/>
        </p:nvSpPr>
        <p:spPr>
          <a:xfrm>
            <a:off x="7308848" y="1771787"/>
            <a:ext cx="609589" cy="382634"/>
          </a:xfrm>
          <a:prstGeom prst="rect">
            <a:avLst/>
          </a:prstGeom>
          <a:blipFill>
            <a:blip r:embed="rId35" cstate="print"/>
            <a:stretch>
              <a:fillRect/>
            </a:stretch>
          </a:blipFill>
        </p:spPr>
        <p:txBody>
          <a:bodyPr wrap="square" lIns="0" tIns="0" rIns="0" bIns="0" rtlCol="0"/>
          <a:lstStyle/>
          <a:p>
            <a:endParaRPr/>
          </a:p>
        </p:txBody>
      </p:sp>
      <p:sp>
        <p:nvSpPr>
          <p:cNvPr id="55" name="object 55"/>
          <p:cNvSpPr/>
          <p:nvPr/>
        </p:nvSpPr>
        <p:spPr>
          <a:xfrm>
            <a:off x="7380351" y="3571912"/>
            <a:ext cx="719073" cy="360325"/>
          </a:xfrm>
          <a:prstGeom prst="rect">
            <a:avLst/>
          </a:prstGeom>
          <a:blipFill>
            <a:blip r:embed="rId36" cstate="print"/>
            <a:stretch>
              <a:fillRect/>
            </a:stretch>
          </a:blipFill>
        </p:spPr>
        <p:txBody>
          <a:bodyPr wrap="square" lIns="0" tIns="0" rIns="0" bIns="0" rtlCol="0"/>
          <a:lstStyle/>
          <a:p>
            <a:endParaRPr/>
          </a:p>
        </p:txBody>
      </p:sp>
      <p:sp>
        <p:nvSpPr>
          <p:cNvPr id="56" name="object 56"/>
          <p:cNvSpPr/>
          <p:nvPr/>
        </p:nvSpPr>
        <p:spPr>
          <a:xfrm>
            <a:off x="5462625" y="4724399"/>
            <a:ext cx="549237" cy="525780"/>
          </a:xfrm>
          <a:prstGeom prst="rect">
            <a:avLst/>
          </a:prstGeom>
          <a:blipFill>
            <a:blip r:embed="rId37" cstate="print"/>
            <a:stretch>
              <a:fillRect/>
            </a:stretch>
          </a:blipFill>
        </p:spPr>
        <p:txBody>
          <a:bodyPr wrap="square" lIns="0" tIns="0" rIns="0" bIns="0" rtlCol="0"/>
          <a:lstStyle/>
          <a:p>
            <a:endParaRPr/>
          </a:p>
        </p:txBody>
      </p:sp>
      <p:sp>
        <p:nvSpPr>
          <p:cNvPr id="57" name="object 57"/>
          <p:cNvSpPr/>
          <p:nvPr/>
        </p:nvSpPr>
        <p:spPr>
          <a:xfrm>
            <a:off x="4211637" y="5516562"/>
            <a:ext cx="576261" cy="576261"/>
          </a:xfrm>
          <a:prstGeom prst="rect">
            <a:avLst/>
          </a:prstGeom>
          <a:blipFill>
            <a:blip r:embed="rId38" cstate="print"/>
            <a:stretch>
              <a:fillRect/>
            </a:stretch>
          </a:blipFill>
        </p:spPr>
        <p:txBody>
          <a:bodyPr wrap="square" lIns="0" tIns="0" rIns="0" bIns="0" rtlCol="0"/>
          <a:lstStyle/>
          <a:p>
            <a:endParaRPr/>
          </a:p>
        </p:txBody>
      </p:sp>
      <p:sp>
        <p:nvSpPr>
          <p:cNvPr id="58" name="object 58"/>
          <p:cNvSpPr/>
          <p:nvPr/>
        </p:nvSpPr>
        <p:spPr>
          <a:xfrm>
            <a:off x="4572025" y="4751400"/>
            <a:ext cx="594335" cy="620699"/>
          </a:xfrm>
          <a:prstGeom prst="rect">
            <a:avLst/>
          </a:prstGeom>
          <a:blipFill>
            <a:blip r:embed="rId39" cstate="print"/>
            <a:stretch>
              <a:fillRect/>
            </a:stretch>
          </a:blipFill>
        </p:spPr>
        <p:txBody>
          <a:bodyPr wrap="square" lIns="0" tIns="0" rIns="0" bIns="0" rtlCol="0"/>
          <a:lstStyle/>
          <a:p>
            <a:endParaRPr/>
          </a:p>
        </p:txBody>
      </p:sp>
      <p:sp>
        <p:nvSpPr>
          <p:cNvPr id="59" name="object 59"/>
          <p:cNvSpPr/>
          <p:nvPr/>
        </p:nvSpPr>
        <p:spPr>
          <a:xfrm>
            <a:off x="4571999" y="5372100"/>
            <a:ext cx="720674" cy="141287"/>
          </a:xfrm>
          <a:prstGeom prst="rect">
            <a:avLst/>
          </a:prstGeom>
          <a:blipFill>
            <a:blip r:embed="rId29" cstate="print"/>
            <a:stretch>
              <a:fillRect/>
            </a:stretch>
          </a:blipFill>
        </p:spPr>
        <p:txBody>
          <a:bodyPr wrap="square" lIns="0" tIns="0" rIns="0" bIns="0" rtlCol="0"/>
          <a:lstStyle/>
          <a:p>
            <a:endParaRPr/>
          </a:p>
        </p:txBody>
      </p:sp>
      <p:sp>
        <p:nvSpPr>
          <p:cNvPr id="60" name="object 60"/>
          <p:cNvSpPr/>
          <p:nvPr/>
        </p:nvSpPr>
        <p:spPr>
          <a:xfrm>
            <a:off x="5462588" y="5227638"/>
            <a:ext cx="460336" cy="144461"/>
          </a:xfrm>
          <a:prstGeom prst="rect">
            <a:avLst/>
          </a:prstGeom>
          <a:blipFill>
            <a:blip r:embed="rId40" cstate="print"/>
            <a:stretch>
              <a:fillRect/>
            </a:stretch>
          </a:blipFill>
        </p:spPr>
        <p:txBody>
          <a:bodyPr wrap="square" lIns="0" tIns="0" rIns="0" bIns="0" rtlCol="0"/>
          <a:lstStyle/>
          <a:p>
            <a:endParaRPr/>
          </a:p>
        </p:txBody>
      </p:sp>
      <p:sp>
        <p:nvSpPr>
          <p:cNvPr id="61" name="object 61"/>
          <p:cNvSpPr/>
          <p:nvPr/>
        </p:nvSpPr>
        <p:spPr>
          <a:xfrm>
            <a:off x="6451600" y="4579938"/>
            <a:ext cx="228600" cy="476250"/>
          </a:xfrm>
          <a:prstGeom prst="rect">
            <a:avLst/>
          </a:prstGeom>
          <a:blipFill>
            <a:blip r:embed="rId41" cstate="print"/>
            <a:stretch>
              <a:fillRect/>
            </a:stretch>
          </a:blipFill>
        </p:spPr>
        <p:txBody>
          <a:bodyPr wrap="square" lIns="0" tIns="0" rIns="0" bIns="0" rtlCol="0"/>
          <a:lstStyle/>
          <a:p>
            <a:endParaRPr/>
          </a:p>
        </p:txBody>
      </p:sp>
      <p:sp>
        <p:nvSpPr>
          <p:cNvPr id="62" name="object 62"/>
          <p:cNvSpPr/>
          <p:nvPr/>
        </p:nvSpPr>
        <p:spPr>
          <a:xfrm>
            <a:off x="4216400" y="6118224"/>
            <a:ext cx="571500" cy="190500"/>
          </a:xfrm>
          <a:prstGeom prst="rect">
            <a:avLst/>
          </a:prstGeom>
          <a:blipFill>
            <a:blip r:embed="rId42" cstate="print"/>
            <a:stretch>
              <a:fillRect/>
            </a:stretch>
          </a:blipFill>
        </p:spPr>
        <p:txBody>
          <a:bodyPr wrap="square" lIns="0" tIns="0" rIns="0" bIns="0" rtlCol="0"/>
          <a:lstStyle/>
          <a:p>
            <a:endParaRPr/>
          </a:p>
        </p:txBody>
      </p:sp>
      <p:sp>
        <p:nvSpPr>
          <p:cNvPr id="63" name="object 63"/>
          <p:cNvSpPr/>
          <p:nvPr/>
        </p:nvSpPr>
        <p:spPr>
          <a:xfrm>
            <a:off x="7954956" y="4049713"/>
            <a:ext cx="284480" cy="530225"/>
          </a:xfrm>
          <a:custGeom>
            <a:avLst/>
            <a:gdLst/>
            <a:ahLst/>
            <a:cxnLst/>
            <a:rect l="l" t="t" r="r" b="b"/>
            <a:pathLst>
              <a:path w="284479" h="530225">
                <a:moveTo>
                  <a:pt x="284175" y="387997"/>
                </a:moveTo>
                <a:lnTo>
                  <a:pt x="0" y="387997"/>
                </a:lnTo>
                <a:lnTo>
                  <a:pt x="142087" y="530225"/>
                </a:lnTo>
                <a:lnTo>
                  <a:pt x="284175" y="387997"/>
                </a:lnTo>
                <a:close/>
              </a:path>
              <a:path w="284479" h="530225">
                <a:moveTo>
                  <a:pt x="213131" y="142227"/>
                </a:moveTo>
                <a:lnTo>
                  <a:pt x="71043" y="142227"/>
                </a:lnTo>
                <a:lnTo>
                  <a:pt x="71043" y="387997"/>
                </a:lnTo>
                <a:lnTo>
                  <a:pt x="213131" y="387997"/>
                </a:lnTo>
                <a:lnTo>
                  <a:pt x="213131" y="142227"/>
                </a:lnTo>
                <a:close/>
              </a:path>
              <a:path w="284479" h="530225">
                <a:moveTo>
                  <a:pt x="142087" y="0"/>
                </a:moveTo>
                <a:lnTo>
                  <a:pt x="0" y="142227"/>
                </a:lnTo>
                <a:lnTo>
                  <a:pt x="284175" y="142227"/>
                </a:lnTo>
                <a:lnTo>
                  <a:pt x="142087" y="0"/>
                </a:lnTo>
                <a:close/>
              </a:path>
            </a:pathLst>
          </a:custGeom>
          <a:solidFill>
            <a:srgbClr val="97C00E"/>
          </a:solidFill>
        </p:spPr>
        <p:txBody>
          <a:bodyPr wrap="square" lIns="0" tIns="0" rIns="0" bIns="0" rtlCol="0"/>
          <a:lstStyle/>
          <a:p>
            <a:endParaRPr/>
          </a:p>
        </p:txBody>
      </p:sp>
      <p:sp>
        <p:nvSpPr>
          <p:cNvPr id="64" name="object 64"/>
          <p:cNvSpPr/>
          <p:nvPr/>
        </p:nvSpPr>
        <p:spPr>
          <a:xfrm>
            <a:off x="7954956" y="4049713"/>
            <a:ext cx="284480" cy="530225"/>
          </a:xfrm>
          <a:custGeom>
            <a:avLst/>
            <a:gdLst/>
            <a:ahLst/>
            <a:cxnLst/>
            <a:rect l="l" t="t" r="r" b="b"/>
            <a:pathLst>
              <a:path w="284479" h="530225">
                <a:moveTo>
                  <a:pt x="142087" y="0"/>
                </a:moveTo>
                <a:lnTo>
                  <a:pt x="284175" y="142227"/>
                </a:lnTo>
                <a:lnTo>
                  <a:pt x="213131" y="142227"/>
                </a:lnTo>
                <a:lnTo>
                  <a:pt x="213131" y="387997"/>
                </a:lnTo>
                <a:lnTo>
                  <a:pt x="284175" y="387997"/>
                </a:lnTo>
                <a:lnTo>
                  <a:pt x="142087" y="530225"/>
                </a:lnTo>
                <a:lnTo>
                  <a:pt x="0" y="387997"/>
                </a:lnTo>
                <a:lnTo>
                  <a:pt x="71043" y="387997"/>
                </a:lnTo>
                <a:lnTo>
                  <a:pt x="71043" y="142227"/>
                </a:lnTo>
                <a:lnTo>
                  <a:pt x="0" y="142227"/>
                </a:lnTo>
                <a:lnTo>
                  <a:pt x="142087" y="0"/>
                </a:lnTo>
                <a:close/>
              </a:path>
            </a:pathLst>
          </a:custGeom>
          <a:ln w="9524">
            <a:solidFill>
              <a:srgbClr val="032B5F"/>
            </a:solidFill>
          </a:ln>
        </p:spPr>
        <p:txBody>
          <a:bodyPr wrap="square" lIns="0" tIns="0" rIns="0" bIns="0" rtlCol="0"/>
          <a:lstStyle/>
          <a:p>
            <a:endParaRPr/>
          </a:p>
        </p:txBody>
      </p:sp>
      <p:sp>
        <p:nvSpPr>
          <p:cNvPr id="65" name="object 65"/>
          <p:cNvSpPr/>
          <p:nvPr/>
        </p:nvSpPr>
        <p:spPr>
          <a:xfrm>
            <a:off x="7307262" y="2276474"/>
            <a:ext cx="1439824" cy="985812"/>
          </a:xfrm>
          <a:prstGeom prst="rect">
            <a:avLst/>
          </a:prstGeom>
          <a:blipFill>
            <a:blip r:embed="rId43" cstate="print"/>
            <a:stretch>
              <a:fillRect/>
            </a:stretch>
          </a:blipFill>
        </p:spPr>
        <p:txBody>
          <a:bodyPr wrap="square" lIns="0" tIns="0" rIns="0" bIns="0" rtlCol="0"/>
          <a:lstStyle/>
          <a:p>
            <a:endParaRPr/>
          </a:p>
        </p:txBody>
      </p:sp>
      <p:sp>
        <p:nvSpPr>
          <p:cNvPr id="66" name="object 66"/>
          <p:cNvSpPr/>
          <p:nvPr/>
        </p:nvSpPr>
        <p:spPr>
          <a:xfrm>
            <a:off x="5867412" y="3068637"/>
            <a:ext cx="614350" cy="428624"/>
          </a:xfrm>
          <a:prstGeom prst="rect">
            <a:avLst/>
          </a:prstGeom>
          <a:blipFill>
            <a:blip r:embed="rId44" cstate="print"/>
            <a:stretch>
              <a:fillRect/>
            </a:stretch>
          </a:blipFill>
        </p:spPr>
        <p:txBody>
          <a:bodyPr wrap="square" lIns="0" tIns="0" rIns="0" bIns="0" rtlCol="0"/>
          <a:lstStyle/>
          <a:p>
            <a:endParaRPr/>
          </a:p>
        </p:txBody>
      </p:sp>
      <p:sp>
        <p:nvSpPr>
          <p:cNvPr id="67" name="object 67"/>
          <p:cNvSpPr/>
          <p:nvPr/>
        </p:nvSpPr>
        <p:spPr>
          <a:xfrm>
            <a:off x="6515100" y="3068637"/>
            <a:ext cx="457200" cy="447675"/>
          </a:xfrm>
          <a:prstGeom prst="rect">
            <a:avLst/>
          </a:prstGeom>
          <a:blipFill>
            <a:blip r:embed="rId45" cstate="print"/>
            <a:stretch>
              <a:fillRect/>
            </a:stretch>
          </a:blipFill>
        </p:spPr>
        <p:txBody>
          <a:bodyPr wrap="square" lIns="0" tIns="0" rIns="0" bIns="0" rtlCol="0"/>
          <a:lstStyle/>
          <a:p>
            <a:endParaRPr/>
          </a:p>
        </p:txBody>
      </p:sp>
      <p:sp>
        <p:nvSpPr>
          <p:cNvPr id="68" name="object 68"/>
          <p:cNvSpPr/>
          <p:nvPr/>
        </p:nvSpPr>
        <p:spPr>
          <a:xfrm>
            <a:off x="6370637" y="5084763"/>
            <a:ext cx="457200" cy="447674"/>
          </a:xfrm>
          <a:prstGeom prst="rect">
            <a:avLst/>
          </a:prstGeom>
          <a:blipFill>
            <a:blip r:embed="rId45" cstate="print"/>
            <a:stretch>
              <a:fillRect/>
            </a:stretch>
          </a:blipFill>
        </p:spPr>
        <p:txBody>
          <a:bodyPr wrap="square" lIns="0" tIns="0" rIns="0" bIns="0" rtlCol="0"/>
          <a:lstStyle/>
          <a:p>
            <a:endParaRPr/>
          </a:p>
        </p:txBody>
      </p:sp>
      <p:sp>
        <p:nvSpPr>
          <p:cNvPr id="69" name="object 69"/>
          <p:cNvSpPr/>
          <p:nvPr/>
        </p:nvSpPr>
        <p:spPr>
          <a:xfrm>
            <a:off x="874713" y="3211525"/>
            <a:ext cx="455611" cy="639749"/>
          </a:xfrm>
          <a:prstGeom prst="rect">
            <a:avLst/>
          </a:prstGeom>
          <a:blipFill>
            <a:blip r:embed="rId46" cstate="print"/>
            <a:stretch>
              <a:fillRect/>
            </a:stretch>
          </a:blipFill>
        </p:spPr>
        <p:txBody>
          <a:bodyPr wrap="square" lIns="0" tIns="0" rIns="0" bIns="0" rtlCol="0"/>
          <a:lstStyle/>
          <a:p>
            <a:endParaRPr/>
          </a:p>
        </p:txBody>
      </p:sp>
      <p:sp>
        <p:nvSpPr>
          <p:cNvPr id="70" name="object 70"/>
          <p:cNvSpPr/>
          <p:nvPr/>
        </p:nvSpPr>
        <p:spPr>
          <a:xfrm>
            <a:off x="395288" y="3284537"/>
            <a:ext cx="457200" cy="447675"/>
          </a:xfrm>
          <a:prstGeom prst="rect">
            <a:avLst/>
          </a:prstGeom>
          <a:blipFill>
            <a:blip r:embed="rId45" cstate="print"/>
            <a:stretch>
              <a:fillRect/>
            </a:stretch>
          </a:blipFill>
        </p:spPr>
        <p:txBody>
          <a:bodyPr wrap="square" lIns="0" tIns="0" rIns="0" bIns="0" rtlCol="0"/>
          <a:lstStyle/>
          <a:p>
            <a:endParaRPr/>
          </a:p>
        </p:txBody>
      </p:sp>
      <p:sp>
        <p:nvSpPr>
          <p:cNvPr id="71" name="object 71"/>
          <p:cNvSpPr/>
          <p:nvPr/>
        </p:nvSpPr>
        <p:spPr>
          <a:xfrm>
            <a:off x="7612113" y="4508499"/>
            <a:ext cx="1008011" cy="835012"/>
          </a:xfrm>
          <a:prstGeom prst="rect">
            <a:avLst/>
          </a:prstGeom>
          <a:blipFill>
            <a:blip r:embed="rId47" cstate="print"/>
            <a:stretch>
              <a:fillRect/>
            </a:stretch>
          </a:blipFill>
        </p:spPr>
        <p:txBody>
          <a:bodyPr wrap="square" lIns="0" tIns="0" rIns="0" bIns="0" rtlCol="0"/>
          <a:lstStyle/>
          <a:p>
            <a:endParaRPr/>
          </a:p>
        </p:txBody>
      </p:sp>
      <p:sp>
        <p:nvSpPr>
          <p:cNvPr id="72" name="object 72"/>
          <p:cNvSpPr/>
          <p:nvPr/>
        </p:nvSpPr>
        <p:spPr>
          <a:xfrm>
            <a:off x="7019925" y="4940300"/>
            <a:ext cx="571500" cy="381000"/>
          </a:xfrm>
          <a:prstGeom prst="rect">
            <a:avLst/>
          </a:prstGeom>
          <a:blipFill>
            <a:blip r:embed="rId48" cstate="print"/>
            <a:stretch>
              <a:fillRect/>
            </a:stretch>
          </a:blipFill>
        </p:spPr>
        <p:txBody>
          <a:bodyPr wrap="square" lIns="0" tIns="0" rIns="0" bIns="0" rtlCol="0"/>
          <a:lstStyle/>
          <a:p>
            <a:endParaRPr/>
          </a:p>
        </p:txBody>
      </p:sp>
      <p:sp>
        <p:nvSpPr>
          <p:cNvPr id="73" name="object 73"/>
          <p:cNvSpPr/>
          <p:nvPr/>
        </p:nvSpPr>
        <p:spPr>
          <a:xfrm>
            <a:off x="5292079" y="5445223"/>
            <a:ext cx="1447800" cy="457200"/>
          </a:xfrm>
          <a:prstGeom prst="rect">
            <a:avLst/>
          </a:prstGeom>
          <a:blipFill>
            <a:blip r:embed="rId49" cstate="print"/>
            <a:stretch>
              <a:fillRect/>
            </a:stretch>
          </a:blipFill>
        </p:spPr>
        <p:txBody>
          <a:bodyPr wrap="square" lIns="0" tIns="0" rIns="0" bIns="0" rtlCol="0"/>
          <a:lstStyle/>
          <a:p>
            <a:endParaRPr/>
          </a:p>
        </p:txBody>
      </p:sp>
      <p:sp>
        <p:nvSpPr>
          <p:cNvPr id="74" name="object 74"/>
          <p:cNvSpPr/>
          <p:nvPr/>
        </p:nvSpPr>
        <p:spPr>
          <a:xfrm>
            <a:off x="6804247" y="5445223"/>
            <a:ext cx="1504950" cy="438150"/>
          </a:xfrm>
          <a:prstGeom prst="rect">
            <a:avLst/>
          </a:prstGeom>
          <a:blipFill>
            <a:blip r:embed="rId50" cstate="print"/>
            <a:stretch>
              <a:fillRect/>
            </a:stretch>
          </a:blipFill>
        </p:spPr>
        <p:txBody>
          <a:bodyPr wrap="square" lIns="0" tIns="0" rIns="0" bIns="0" rtlCol="0"/>
          <a:lstStyle/>
          <a:p>
            <a:endParaRPr/>
          </a:p>
        </p:txBody>
      </p:sp>
      <p:sp>
        <p:nvSpPr>
          <p:cNvPr id="75" name="object 7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6" name="object 7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Further applications </a:t>
            </a:r>
            <a:r>
              <a:rPr spc="-10" dirty="0"/>
              <a:t>with</a:t>
            </a:r>
            <a:r>
              <a:rPr spc="25" dirty="0"/>
              <a:t> </a:t>
            </a:r>
            <a:r>
              <a:rPr spc="-5" dirty="0"/>
              <a:t>EnOcean</a:t>
            </a:r>
          </a:p>
        </p:txBody>
      </p:sp>
      <p:sp>
        <p:nvSpPr>
          <p:cNvPr id="4" name="object 4"/>
          <p:cNvSpPr txBox="1"/>
          <p:nvPr/>
        </p:nvSpPr>
        <p:spPr>
          <a:xfrm>
            <a:off x="746125" y="1650936"/>
            <a:ext cx="4993005" cy="3343910"/>
          </a:xfrm>
          <a:prstGeom prst="rect">
            <a:avLst/>
          </a:prstGeom>
        </p:spPr>
        <p:txBody>
          <a:bodyPr vert="horz" wrap="square" lIns="0" tIns="12700" rIns="0" bIns="0" rtlCol="0">
            <a:spAutoFit/>
          </a:bodyPr>
          <a:lstStyle/>
          <a:p>
            <a:pPr marL="241300" marR="822960" indent="-228600">
              <a:lnSpc>
                <a:spcPct val="120000"/>
              </a:lnSpc>
              <a:spcBef>
                <a:spcPts val="100"/>
              </a:spcBef>
              <a:buClr>
                <a:srgbClr val="97C00E"/>
              </a:buClr>
              <a:buFont typeface="Wingdings"/>
              <a:buChar char=""/>
              <a:tabLst>
                <a:tab pos="241300" algn="l"/>
              </a:tabLst>
            </a:pPr>
            <a:r>
              <a:rPr sz="1800" spc="-5" dirty="0">
                <a:solidFill>
                  <a:srgbClr val="032B5F"/>
                </a:solidFill>
                <a:latin typeface="Verdana"/>
                <a:cs typeface="Verdana"/>
              </a:rPr>
              <a:t>Pressure sensors </a:t>
            </a:r>
            <a:r>
              <a:rPr sz="1800" dirty="0">
                <a:solidFill>
                  <a:srgbClr val="032B5F"/>
                </a:solidFill>
                <a:latin typeface="Verdana"/>
                <a:cs typeface="Verdana"/>
              </a:rPr>
              <a:t>for furniture</a:t>
            </a:r>
            <a:r>
              <a:rPr sz="1800" spc="-70" dirty="0">
                <a:solidFill>
                  <a:srgbClr val="032B5F"/>
                </a:solidFill>
                <a:latin typeface="Verdana"/>
                <a:cs typeface="Verdana"/>
              </a:rPr>
              <a:t> </a:t>
            </a:r>
            <a:r>
              <a:rPr sz="1800" spc="-5" dirty="0">
                <a:solidFill>
                  <a:srgbClr val="032B5F"/>
                </a:solidFill>
                <a:latin typeface="Verdana"/>
                <a:cs typeface="Verdana"/>
              </a:rPr>
              <a:t>and  mattresses</a:t>
            </a:r>
            <a:endParaRPr sz="1800">
              <a:latin typeface="Verdana"/>
              <a:cs typeface="Verdana"/>
            </a:endParaRPr>
          </a:p>
          <a:p>
            <a:pPr marL="241300" indent="-228600">
              <a:lnSpc>
                <a:spcPct val="100000"/>
              </a:lnSpc>
              <a:spcBef>
                <a:spcPts val="825"/>
              </a:spcBef>
              <a:buClr>
                <a:srgbClr val="97C00E"/>
              </a:buClr>
              <a:buFont typeface="Wingdings"/>
              <a:buChar char=""/>
              <a:tabLst>
                <a:tab pos="241300" algn="l"/>
              </a:tabLst>
            </a:pPr>
            <a:r>
              <a:rPr sz="1800" spc="-5" dirty="0">
                <a:solidFill>
                  <a:srgbClr val="032B5F"/>
                </a:solidFill>
                <a:latin typeface="Verdana"/>
                <a:cs typeface="Verdana"/>
              </a:rPr>
              <a:t>Handheld transmitters </a:t>
            </a:r>
            <a:r>
              <a:rPr sz="1800" dirty="0">
                <a:solidFill>
                  <a:srgbClr val="032B5F"/>
                </a:solidFill>
                <a:latin typeface="Verdana"/>
                <a:cs typeface="Verdana"/>
              </a:rPr>
              <a:t>for </a:t>
            </a:r>
            <a:r>
              <a:rPr sz="1800" spc="-5" dirty="0">
                <a:solidFill>
                  <a:srgbClr val="032B5F"/>
                </a:solidFill>
                <a:latin typeface="Verdana"/>
                <a:cs typeface="Verdana"/>
              </a:rPr>
              <a:t>door</a:t>
            </a:r>
            <a:r>
              <a:rPr sz="1800" spc="-25" dirty="0">
                <a:solidFill>
                  <a:srgbClr val="032B5F"/>
                </a:solidFill>
                <a:latin typeface="Verdana"/>
                <a:cs typeface="Verdana"/>
              </a:rPr>
              <a:t> </a:t>
            </a:r>
            <a:r>
              <a:rPr sz="1800" spc="-5" dirty="0">
                <a:solidFill>
                  <a:srgbClr val="032B5F"/>
                </a:solidFill>
                <a:latin typeface="Verdana"/>
                <a:cs typeface="Verdana"/>
              </a:rPr>
              <a:t>operators</a:t>
            </a:r>
            <a:endParaRPr sz="1800">
              <a:latin typeface="Verdana"/>
              <a:cs typeface="Verdana"/>
            </a:endParaRPr>
          </a:p>
          <a:p>
            <a:pPr marL="241300" indent="-228600">
              <a:lnSpc>
                <a:spcPct val="100000"/>
              </a:lnSpc>
              <a:spcBef>
                <a:spcPts val="840"/>
              </a:spcBef>
              <a:buClr>
                <a:srgbClr val="97C00E"/>
              </a:buClr>
              <a:buFont typeface="Wingdings"/>
              <a:buChar char=""/>
              <a:tabLst>
                <a:tab pos="241300" algn="l"/>
              </a:tabLst>
            </a:pPr>
            <a:r>
              <a:rPr sz="1800" spc="-5" dirty="0">
                <a:solidFill>
                  <a:srgbClr val="032B5F"/>
                </a:solidFill>
                <a:latin typeface="Verdana"/>
                <a:cs typeface="Verdana"/>
              </a:rPr>
              <a:t>Mousetraps</a:t>
            </a:r>
            <a:endParaRPr sz="1800">
              <a:latin typeface="Verdana"/>
              <a:cs typeface="Verdana"/>
            </a:endParaRPr>
          </a:p>
          <a:p>
            <a:pPr marL="241300" indent="-228600">
              <a:lnSpc>
                <a:spcPct val="100000"/>
              </a:lnSpc>
              <a:spcBef>
                <a:spcPts val="830"/>
              </a:spcBef>
              <a:buClr>
                <a:srgbClr val="97C00E"/>
              </a:buClr>
              <a:buFont typeface="Wingdings"/>
              <a:buChar char=""/>
              <a:tabLst>
                <a:tab pos="241300" algn="l"/>
              </a:tabLst>
            </a:pPr>
            <a:r>
              <a:rPr sz="1800" dirty="0">
                <a:solidFill>
                  <a:srgbClr val="032B5F"/>
                </a:solidFill>
                <a:latin typeface="Verdana"/>
                <a:cs typeface="Verdana"/>
              </a:rPr>
              <a:t>Bus </a:t>
            </a:r>
            <a:r>
              <a:rPr sz="1800" spc="-5" dirty="0">
                <a:solidFill>
                  <a:srgbClr val="032B5F"/>
                </a:solidFill>
                <a:latin typeface="Verdana"/>
                <a:cs typeface="Verdana"/>
              </a:rPr>
              <a:t>stop</a:t>
            </a:r>
            <a:r>
              <a:rPr sz="1800" spc="-10" dirty="0">
                <a:solidFill>
                  <a:srgbClr val="032B5F"/>
                </a:solidFill>
                <a:latin typeface="Verdana"/>
                <a:cs typeface="Verdana"/>
              </a:rPr>
              <a:t> </a:t>
            </a:r>
            <a:r>
              <a:rPr sz="1800" spc="-5" dirty="0">
                <a:solidFill>
                  <a:srgbClr val="032B5F"/>
                </a:solidFill>
                <a:latin typeface="Verdana"/>
                <a:cs typeface="Verdana"/>
              </a:rPr>
              <a:t>buttons</a:t>
            </a:r>
            <a:endParaRPr sz="1800">
              <a:latin typeface="Verdana"/>
              <a:cs typeface="Verdana"/>
            </a:endParaRPr>
          </a:p>
          <a:p>
            <a:pPr marL="241300" indent="-228600">
              <a:lnSpc>
                <a:spcPct val="100000"/>
              </a:lnSpc>
              <a:spcBef>
                <a:spcPts val="830"/>
              </a:spcBef>
              <a:buClr>
                <a:srgbClr val="97C00E"/>
              </a:buClr>
              <a:buFont typeface="Wingdings"/>
              <a:buChar char=""/>
              <a:tabLst>
                <a:tab pos="241300" algn="l"/>
              </a:tabLst>
            </a:pPr>
            <a:r>
              <a:rPr sz="1800" spc="-5" dirty="0">
                <a:solidFill>
                  <a:srgbClr val="032B5F"/>
                </a:solidFill>
                <a:latin typeface="Verdana"/>
                <a:cs typeface="Verdana"/>
              </a:rPr>
              <a:t>Industrial switches</a:t>
            </a:r>
            <a:endParaRPr sz="1800">
              <a:latin typeface="Verdana"/>
              <a:cs typeface="Verdana"/>
            </a:endParaRPr>
          </a:p>
          <a:p>
            <a:pPr marL="241300" indent="-228600">
              <a:lnSpc>
                <a:spcPct val="100000"/>
              </a:lnSpc>
              <a:spcBef>
                <a:spcPts val="840"/>
              </a:spcBef>
              <a:buClr>
                <a:srgbClr val="97C00E"/>
              </a:buClr>
              <a:buFont typeface="Wingdings"/>
              <a:buChar char=""/>
              <a:tabLst>
                <a:tab pos="241300" algn="l"/>
              </a:tabLst>
            </a:pPr>
            <a:r>
              <a:rPr sz="1800" spc="-5" dirty="0">
                <a:solidFill>
                  <a:srgbClr val="032B5F"/>
                </a:solidFill>
                <a:latin typeface="Verdana"/>
                <a:cs typeface="Verdana"/>
              </a:rPr>
              <a:t>Cable harness sensors</a:t>
            </a:r>
            <a:endParaRPr sz="1800">
              <a:latin typeface="Verdana"/>
              <a:cs typeface="Verdana"/>
            </a:endParaRPr>
          </a:p>
          <a:p>
            <a:pPr marL="241300" indent="-228600">
              <a:lnSpc>
                <a:spcPct val="100000"/>
              </a:lnSpc>
              <a:spcBef>
                <a:spcPts val="825"/>
              </a:spcBef>
              <a:buClr>
                <a:srgbClr val="97C00E"/>
              </a:buClr>
              <a:buFont typeface="Wingdings"/>
              <a:buChar char=""/>
              <a:tabLst>
                <a:tab pos="241300" algn="l"/>
              </a:tabLst>
            </a:pPr>
            <a:r>
              <a:rPr sz="1800" spc="-5" dirty="0">
                <a:solidFill>
                  <a:srgbClr val="032B5F"/>
                </a:solidFill>
                <a:latin typeface="Verdana"/>
                <a:cs typeface="Verdana"/>
              </a:rPr>
              <a:t>Avalanche protection</a:t>
            </a:r>
            <a:r>
              <a:rPr sz="1800" spc="-40" dirty="0">
                <a:solidFill>
                  <a:srgbClr val="032B5F"/>
                </a:solidFill>
                <a:latin typeface="Verdana"/>
                <a:cs typeface="Verdana"/>
              </a:rPr>
              <a:t> </a:t>
            </a:r>
            <a:r>
              <a:rPr sz="1800" spc="-5" dirty="0">
                <a:solidFill>
                  <a:srgbClr val="032B5F"/>
                </a:solidFill>
                <a:latin typeface="Verdana"/>
                <a:cs typeface="Verdana"/>
              </a:rPr>
              <a:t>sensors</a:t>
            </a:r>
            <a:endParaRPr sz="1800">
              <a:latin typeface="Verdana"/>
              <a:cs typeface="Verdana"/>
            </a:endParaRPr>
          </a:p>
          <a:p>
            <a:pPr marL="241300" indent="-228600">
              <a:lnSpc>
                <a:spcPct val="100000"/>
              </a:lnSpc>
              <a:spcBef>
                <a:spcPts val="830"/>
              </a:spcBef>
              <a:buClr>
                <a:srgbClr val="97C00E"/>
              </a:buClr>
              <a:buFont typeface="Wingdings"/>
              <a:buChar char=""/>
              <a:tabLst>
                <a:tab pos="241300" algn="l"/>
              </a:tabLst>
            </a:pPr>
            <a:r>
              <a:rPr sz="1800" spc="-5" dirty="0">
                <a:solidFill>
                  <a:srgbClr val="032B5F"/>
                </a:solidFill>
                <a:latin typeface="Verdana"/>
                <a:cs typeface="Verdana"/>
              </a:rPr>
              <a:t>….</a:t>
            </a:r>
            <a:endParaRPr sz="1800">
              <a:latin typeface="Verdana"/>
              <a:cs typeface="Verdana"/>
            </a:endParaRPr>
          </a:p>
        </p:txBody>
      </p:sp>
      <p:sp>
        <p:nvSpPr>
          <p:cNvPr id="5" name="object 5"/>
          <p:cNvSpPr txBox="1"/>
          <p:nvPr/>
        </p:nvSpPr>
        <p:spPr>
          <a:xfrm>
            <a:off x="8506016" y="6274391"/>
            <a:ext cx="113030" cy="114300"/>
          </a:xfrm>
          <a:prstGeom prst="rect">
            <a:avLst/>
          </a:prstGeom>
        </p:spPr>
        <p:txBody>
          <a:bodyPr vert="horz" wrap="square" lIns="0" tIns="0" rIns="0" bIns="0" rtlCol="0">
            <a:spAutoFit/>
          </a:bodyPr>
          <a:lstStyle/>
          <a:p>
            <a:pPr>
              <a:lnSpc>
                <a:spcPts val="890"/>
              </a:lnSpc>
            </a:pPr>
            <a:r>
              <a:rPr sz="800" spc="-5" dirty="0">
                <a:solidFill>
                  <a:srgbClr val="666666"/>
                </a:solidFill>
                <a:latin typeface="Arial"/>
                <a:cs typeface="Arial"/>
              </a:rPr>
              <a:t>24</a:t>
            </a:r>
            <a:endParaRPr sz="800">
              <a:latin typeface="Arial"/>
              <a:cs typeface="Arial"/>
            </a:endParaRPr>
          </a:p>
        </p:txBody>
      </p:sp>
      <p:sp>
        <p:nvSpPr>
          <p:cNvPr id="6" name="object 6"/>
          <p:cNvSpPr/>
          <p:nvPr/>
        </p:nvSpPr>
        <p:spPr>
          <a:xfrm>
            <a:off x="7208875" y="5156200"/>
            <a:ext cx="1676361" cy="122394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843213" y="5156200"/>
            <a:ext cx="779461" cy="107791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851274" y="5156199"/>
            <a:ext cx="1152525" cy="1133475"/>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1474788" y="5300662"/>
            <a:ext cx="1079499" cy="78738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146700" y="5156212"/>
            <a:ext cx="1924023" cy="123347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370637" y="3429000"/>
            <a:ext cx="2286000" cy="1281112"/>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6370637" y="1555750"/>
            <a:ext cx="2305050" cy="1597157"/>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71438" y="5241937"/>
            <a:ext cx="1187449" cy="941374"/>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2771775" y="5156200"/>
            <a:ext cx="779449" cy="1077912"/>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3779837" y="5156199"/>
            <a:ext cx="1152525" cy="1133475"/>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1403350" y="5300662"/>
            <a:ext cx="1079500" cy="787386"/>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5075263" y="5156212"/>
            <a:ext cx="1924024" cy="1233474"/>
          </a:xfrm>
          <a:prstGeom prst="rect">
            <a:avLst/>
          </a:prstGeom>
          <a:blipFill>
            <a:blip r:embed="rId6" cstate="print"/>
            <a:stretch>
              <a:fillRect/>
            </a:stretch>
          </a:blipFill>
        </p:spPr>
        <p:txBody>
          <a:bodyPr wrap="square" lIns="0" tIns="0" rIns="0" bIns="0" rtlCol="0"/>
          <a:lstStyle/>
          <a:p>
            <a:endParaRPr/>
          </a:p>
        </p:txBody>
      </p:sp>
      <p:sp>
        <p:nvSpPr>
          <p:cNvPr id="18" name="object 1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9" name="object 1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72771" rIns="0" bIns="0" rtlCol="0">
            <a:spAutoFit/>
          </a:bodyPr>
          <a:lstStyle/>
          <a:p>
            <a:pPr marL="525145" marR="3562985">
              <a:lnSpc>
                <a:spcPct val="100000"/>
              </a:lnSpc>
              <a:spcBef>
                <a:spcPts val="105"/>
              </a:spcBef>
            </a:pPr>
            <a:r>
              <a:rPr sz="2000" spc="-5" dirty="0"/>
              <a:t>References </a:t>
            </a:r>
            <a:r>
              <a:rPr sz="2000" dirty="0"/>
              <a:t>for </a:t>
            </a:r>
            <a:r>
              <a:rPr sz="2000" spc="-5" dirty="0"/>
              <a:t>residential</a:t>
            </a:r>
            <a:r>
              <a:rPr sz="2000" spc="-95" dirty="0"/>
              <a:t> </a:t>
            </a:r>
            <a:r>
              <a:rPr sz="2000" spc="-5" dirty="0"/>
              <a:t>buildings/  smart</a:t>
            </a:r>
            <a:r>
              <a:rPr sz="2000" spc="-25" dirty="0"/>
              <a:t> </a:t>
            </a:r>
            <a:r>
              <a:rPr sz="2000" spc="-5" dirty="0"/>
              <a:t>homes</a:t>
            </a:r>
            <a:endParaRPr sz="2000"/>
          </a:p>
        </p:txBody>
      </p:sp>
      <p:sp>
        <p:nvSpPr>
          <p:cNvPr id="4" name="object 4"/>
          <p:cNvSpPr txBox="1"/>
          <p:nvPr/>
        </p:nvSpPr>
        <p:spPr>
          <a:xfrm>
            <a:off x="4415335" y="1384206"/>
            <a:ext cx="4017645" cy="2639695"/>
          </a:xfrm>
          <a:prstGeom prst="rect">
            <a:avLst/>
          </a:prstGeom>
        </p:spPr>
        <p:txBody>
          <a:bodyPr vert="horz" wrap="square" lIns="0" tIns="12700" rIns="0" bIns="0" rtlCol="0">
            <a:spAutoFit/>
          </a:bodyPr>
          <a:lstStyle/>
          <a:p>
            <a:pPr marL="194945" marR="5080">
              <a:lnSpc>
                <a:spcPct val="123800"/>
              </a:lnSpc>
              <a:spcBef>
                <a:spcPts val="100"/>
              </a:spcBef>
            </a:pPr>
            <a:r>
              <a:rPr sz="1600" spc="-5" dirty="0">
                <a:solidFill>
                  <a:srgbClr val="032B5F"/>
                </a:solidFill>
                <a:latin typeface="Verdana"/>
                <a:cs typeface="Verdana"/>
              </a:rPr>
              <a:t>EnOcean is worthwhile, from </a:t>
            </a:r>
            <a:r>
              <a:rPr sz="1600" spc="-10" dirty="0">
                <a:solidFill>
                  <a:srgbClr val="032B5F"/>
                </a:solidFill>
                <a:latin typeface="Verdana"/>
                <a:cs typeface="Verdana"/>
              </a:rPr>
              <a:t>the </a:t>
            </a:r>
            <a:r>
              <a:rPr sz="1600" spc="-5" dirty="0">
                <a:solidFill>
                  <a:srgbClr val="032B5F"/>
                </a:solidFill>
                <a:latin typeface="Verdana"/>
                <a:cs typeface="Verdana"/>
              </a:rPr>
              <a:t>first  Switch-Receiver-Combination</a:t>
            </a:r>
            <a:r>
              <a:rPr sz="1600" spc="35" dirty="0">
                <a:solidFill>
                  <a:srgbClr val="032B5F"/>
                </a:solidFill>
                <a:latin typeface="Verdana"/>
                <a:cs typeface="Verdana"/>
              </a:rPr>
              <a:t> </a:t>
            </a:r>
            <a:r>
              <a:rPr sz="1600" spc="-10" dirty="0">
                <a:solidFill>
                  <a:srgbClr val="032B5F"/>
                </a:solidFill>
                <a:latin typeface="Verdana"/>
                <a:cs typeface="Verdana"/>
              </a:rPr>
              <a:t>in:</a:t>
            </a:r>
            <a:endParaRPr sz="1600">
              <a:latin typeface="Verdana"/>
              <a:cs typeface="Verdana"/>
            </a:endParaRPr>
          </a:p>
          <a:p>
            <a:pPr>
              <a:lnSpc>
                <a:spcPct val="100000"/>
              </a:lnSpc>
            </a:pPr>
            <a:endParaRPr sz="1900">
              <a:latin typeface="Times New Roman"/>
              <a:cs typeface="Times New Roman"/>
            </a:endParaRPr>
          </a:p>
          <a:p>
            <a:pPr marL="265430" indent="-253365">
              <a:lnSpc>
                <a:spcPct val="100000"/>
              </a:lnSpc>
              <a:spcBef>
                <a:spcPts val="1305"/>
              </a:spcBef>
              <a:buClr>
                <a:srgbClr val="97C00E"/>
              </a:buClr>
              <a:buFont typeface="Wingdings"/>
              <a:buChar char=""/>
              <a:tabLst>
                <a:tab pos="266065" algn="l"/>
              </a:tabLst>
            </a:pPr>
            <a:r>
              <a:rPr sz="1600" spc="-10" dirty="0">
                <a:solidFill>
                  <a:srgbClr val="032B5F"/>
                </a:solidFill>
                <a:latin typeface="Verdana"/>
                <a:cs typeface="Verdana"/>
              </a:rPr>
              <a:t>Apartments</a:t>
            </a:r>
            <a:endParaRPr sz="1600">
              <a:latin typeface="Verdana"/>
              <a:cs typeface="Verdana"/>
            </a:endParaRPr>
          </a:p>
          <a:p>
            <a:pPr marL="265430" indent="-253365">
              <a:lnSpc>
                <a:spcPct val="100000"/>
              </a:lnSpc>
              <a:spcBef>
                <a:spcPts val="780"/>
              </a:spcBef>
              <a:buClr>
                <a:srgbClr val="97C00E"/>
              </a:buClr>
              <a:buFont typeface="Wingdings"/>
              <a:buChar char=""/>
              <a:tabLst>
                <a:tab pos="266065" algn="l"/>
              </a:tabLst>
            </a:pPr>
            <a:r>
              <a:rPr sz="1600" spc="-10" dirty="0">
                <a:solidFill>
                  <a:srgbClr val="032B5F"/>
                </a:solidFill>
                <a:latin typeface="Verdana"/>
                <a:cs typeface="Verdana"/>
              </a:rPr>
              <a:t>Detached </a:t>
            </a:r>
            <a:r>
              <a:rPr sz="1600" spc="-5" dirty="0">
                <a:solidFill>
                  <a:srgbClr val="032B5F"/>
                </a:solidFill>
                <a:latin typeface="Verdana"/>
                <a:cs typeface="Verdana"/>
              </a:rPr>
              <a:t>and </a:t>
            </a:r>
            <a:r>
              <a:rPr sz="1600" spc="-10" dirty="0">
                <a:solidFill>
                  <a:srgbClr val="032B5F"/>
                </a:solidFill>
                <a:latin typeface="Verdana"/>
                <a:cs typeface="Verdana"/>
              </a:rPr>
              <a:t>semi-detached</a:t>
            </a:r>
            <a:r>
              <a:rPr sz="1600" spc="114" dirty="0">
                <a:solidFill>
                  <a:srgbClr val="032B5F"/>
                </a:solidFill>
                <a:latin typeface="Verdana"/>
                <a:cs typeface="Verdana"/>
              </a:rPr>
              <a:t> </a:t>
            </a:r>
            <a:r>
              <a:rPr sz="1600" spc="-10" dirty="0">
                <a:solidFill>
                  <a:srgbClr val="032B5F"/>
                </a:solidFill>
                <a:latin typeface="Verdana"/>
                <a:cs typeface="Verdana"/>
              </a:rPr>
              <a:t>homes</a:t>
            </a:r>
            <a:endParaRPr sz="1600">
              <a:latin typeface="Verdana"/>
              <a:cs typeface="Verdana"/>
            </a:endParaRPr>
          </a:p>
          <a:p>
            <a:pPr marL="265430" indent="-253365">
              <a:lnSpc>
                <a:spcPct val="100000"/>
              </a:lnSpc>
              <a:spcBef>
                <a:spcPts val="780"/>
              </a:spcBef>
              <a:buClr>
                <a:srgbClr val="97C00E"/>
              </a:buClr>
              <a:buFont typeface="Wingdings"/>
              <a:buChar char=""/>
              <a:tabLst>
                <a:tab pos="266065" algn="l"/>
              </a:tabLst>
            </a:pPr>
            <a:r>
              <a:rPr sz="1600" spc="-5" dirty="0">
                <a:solidFill>
                  <a:srgbClr val="032B5F"/>
                </a:solidFill>
                <a:latin typeface="Verdana"/>
                <a:cs typeface="Verdana"/>
              </a:rPr>
              <a:t>Prefabricated</a:t>
            </a:r>
            <a:r>
              <a:rPr sz="1600" spc="30" dirty="0">
                <a:solidFill>
                  <a:srgbClr val="032B5F"/>
                </a:solidFill>
                <a:latin typeface="Verdana"/>
                <a:cs typeface="Verdana"/>
              </a:rPr>
              <a:t> </a:t>
            </a:r>
            <a:r>
              <a:rPr sz="1600" spc="-10" dirty="0">
                <a:solidFill>
                  <a:srgbClr val="032B5F"/>
                </a:solidFill>
                <a:latin typeface="Verdana"/>
                <a:cs typeface="Verdana"/>
              </a:rPr>
              <a:t>houses</a:t>
            </a:r>
            <a:endParaRPr sz="1600">
              <a:latin typeface="Verdana"/>
              <a:cs typeface="Verdana"/>
            </a:endParaRPr>
          </a:p>
          <a:p>
            <a:pPr marL="194945" marR="262255" indent="-182880">
              <a:lnSpc>
                <a:spcPct val="120000"/>
              </a:lnSpc>
              <a:spcBef>
                <a:spcPts val="409"/>
              </a:spcBef>
              <a:buClr>
                <a:srgbClr val="97C00E"/>
              </a:buClr>
              <a:buFont typeface="Wingdings"/>
              <a:buChar char=""/>
              <a:tabLst>
                <a:tab pos="266065" algn="l"/>
              </a:tabLst>
            </a:pPr>
            <a:r>
              <a:rPr dirty="0"/>
              <a:t>	</a:t>
            </a:r>
            <a:r>
              <a:rPr sz="1600" spc="-5" dirty="0">
                <a:solidFill>
                  <a:srgbClr val="032B5F"/>
                </a:solidFill>
                <a:latin typeface="Verdana"/>
                <a:cs typeface="Verdana"/>
              </a:rPr>
              <a:t>Small commercial properties (e.g.  practices,</a:t>
            </a:r>
            <a:r>
              <a:rPr sz="1600" spc="35" dirty="0">
                <a:solidFill>
                  <a:srgbClr val="032B5F"/>
                </a:solidFill>
                <a:latin typeface="Verdana"/>
                <a:cs typeface="Verdana"/>
              </a:rPr>
              <a:t> </a:t>
            </a:r>
            <a:r>
              <a:rPr sz="1600" spc="-10" dirty="0">
                <a:solidFill>
                  <a:srgbClr val="032B5F"/>
                </a:solidFill>
                <a:latin typeface="Verdana"/>
                <a:cs typeface="Verdana"/>
              </a:rPr>
              <a:t>offices)</a:t>
            </a:r>
            <a:endParaRPr sz="1600">
              <a:latin typeface="Verdana"/>
              <a:cs typeface="Verdana"/>
            </a:endParaRPr>
          </a:p>
        </p:txBody>
      </p:sp>
      <p:sp>
        <p:nvSpPr>
          <p:cNvPr id="5" name="object 5"/>
          <p:cNvSpPr/>
          <p:nvPr/>
        </p:nvSpPr>
        <p:spPr>
          <a:xfrm>
            <a:off x="250825" y="1411338"/>
            <a:ext cx="3960799" cy="296857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706813" y="4579937"/>
            <a:ext cx="1439849" cy="180657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50825" y="4579950"/>
            <a:ext cx="2952750" cy="17494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613399" y="4579938"/>
            <a:ext cx="2419274" cy="1800224"/>
          </a:xfrm>
          <a:prstGeom prst="rect">
            <a:avLst/>
          </a:prstGeom>
          <a:blipFill>
            <a:blip r:embed="rId5" cstate="print"/>
            <a:stretch>
              <a:fillRect/>
            </a:stretch>
          </a:blipFill>
        </p:spPr>
        <p:txBody>
          <a:bodyPr wrap="square" lIns="0" tIns="0" rIns="0" bIns="0" rtlCol="0"/>
          <a:lstStyle/>
          <a:p>
            <a:endParaRPr/>
          </a:p>
        </p:txBody>
      </p:sp>
      <p:sp>
        <p:nvSpPr>
          <p:cNvPr id="9" name="object 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50674" y="3600258"/>
            <a:ext cx="119253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Industrial</a:t>
            </a:r>
            <a:r>
              <a:rPr sz="1000" b="1" spc="-65" dirty="0">
                <a:solidFill>
                  <a:srgbClr val="032B5F"/>
                </a:solidFill>
                <a:latin typeface="Arial"/>
                <a:cs typeface="Arial"/>
              </a:rPr>
              <a:t> </a:t>
            </a:r>
            <a:r>
              <a:rPr sz="1000" b="1" spc="-5" dirty="0">
                <a:solidFill>
                  <a:srgbClr val="032B5F"/>
                </a:solidFill>
                <a:latin typeface="Arial"/>
                <a:cs typeface="Arial"/>
              </a:rPr>
              <a:t>buildings</a:t>
            </a:r>
            <a:endParaRPr sz="1000">
              <a:latin typeface="Arial"/>
              <a:cs typeface="Arial"/>
            </a:endParaRPr>
          </a:p>
        </p:txBody>
      </p:sp>
      <p:sp>
        <p:nvSpPr>
          <p:cNvPr id="3" name="object 3"/>
          <p:cNvSpPr txBox="1"/>
          <p:nvPr/>
        </p:nvSpPr>
        <p:spPr>
          <a:xfrm>
            <a:off x="1318346" y="3600258"/>
            <a:ext cx="455295" cy="177800"/>
          </a:xfrm>
          <a:prstGeom prst="rect">
            <a:avLst/>
          </a:prstGeom>
        </p:spPr>
        <p:txBody>
          <a:bodyPr vert="horz" wrap="square" lIns="0" tIns="12065" rIns="0" bIns="0" rtlCol="0">
            <a:spAutoFit/>
          </a:bodyPr>
          <a:lstStyle/>
          <a:p>
            <a:pPr marL="12700">
              <a:lnSpc>
                <a:spcPct val="100000"/>
              </a:lnSpc>
              <a:spcBef>
                <a:spcPts val="95"/>
              </a:spcBef>
            </a:pPr>
            <a:r>
              <a:rPr sz="1000" b="1" dirty="0">
                <a:solidFill>
                  <a:srgbClr val="032B5F"/>
                </a:solidFill>
                <a:latin typeface="Arial"/>
                <a:cs typeface="Arial"/>
              </a:rPr>
              <a:t>O</a:t>
            </a:r>
            <a:r>
              <a:rPr sz="1000" b="1" spc="-5" dirty="0">
                <a:solidFill>
                  <a:srgbClr val="032B5F"/>
                </a:solidFill>
                <a:latin typeface="Arial"/>
                <a:cs typeface="Arial"/>
              </a:rPr>
              <a:t>ff</a:t>
            </a:r>
            <a:r>
              <a:rPr sz="1000" b="1" spc="-10" dirty="0">
                <a:solidFill>
                  <a:srgbClr val="032B5F"/>
                </a:solidFill>
                <a:latin typeface="Arial"/>
                <a:cs typeface="Arial"/>
              </a:rPr>
              <a:t>ices</a:t>
            </a:r>
            <a:endParaRPr sz="1000">
              <a:latin typeface="Arial"/>
              <a:cs typeface="Arial"/>
            </a:endParaRPr>
          </a:p>
        </p:txBody>
      </p:sp>
      <p:sp>
        <p:nvSpPr>
          <p:cNvPr id="4" name="object 4"/>
          <p:cNvSpPr txBox="1"/>
          <p:nvPr/>
        </p:nvSpPr>
        <p:spPr>
          <a:xfrm>
            <a:off x="7234503" y="3600258"/>
            <a:ext cx="129794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Residential</a:t>
            </a:r>
            <a:r>
              <a:rPr sz="1000" b="1" spc="-70" dirty="0">
                <a:solidFill>
                  <a:srgbClr val="032B5F"/>
                </a:solidFill>
                <a:latin typeface="Arial"/>
                <a:cs typeface="Arial"/>
              </a:rPr>
              <a:t> </a:t>
            </a:r>
            <a:r>
              <a:rPr sz="1000" b="1" spc="-5" dirty="0">
                <a:solidFill>
                  <a:srgbClr val="032B5F"/>
                </a:solidFill>
                <a:latin typeface="Arial"/>
                <a:cs typeface="Arial"/>
              </a:rPr>
              <a:t>buildings</a:t>
            </a:r>
            <a:endParaRPr sz="1000">
              <a:latin typeface="Arial"/>
              <a:cs typeface="Arial"/>
            </a:endParaRPr>
          </a:p>
        </p:txBody>
      </p:sp>
      <p:sp>
        <p:nvSpPr>
          <p:cNvPr id="5" name="object 5"/>
          <p:cNvSpPr txBox="1"/>
          <p:nvPr/>
        </p:nvSpPr>
        <p:spPr>
          <a:xfrm>
            <a:off x="3354867" y="3600258"/>
            <a:ext cx="59563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Ho</a:t>
            </a:r>
            <a:r>
              <a:rPr sz="1000" b="1" spc="-10" dirty="0">
                <a:solidFill>
                  <a:srgbClr val="032B5F"/>
                </a:solidFill>
                <a:latin typeface="Arial"/>
                <a:cs typeface="Arial"/>
              </a:rPr>
              <a:t>s</a:t>
            </a:r>
            <a:r>
              <a:rPr sz="1000" b="1" spc="-5" dirty="0">
                <a:solidFill>
                  <a:srgbClr val="032B5F"/>
                </a:solidFill>
                <a:latin typeface="Arial"/>
                <a:cs typeface="Arial"/>
              </a:rPr>
              <a:t>p</a:t>
            </a:r>
            <a:r>
              <a:rPr sz="1000" b="1" spc="-10" dirty="0">
                <a:solidFill>
                  <a:srgbClr val="032B5F"/>
                </a:solidFill>
                <a:latin typeface="Arial"/>
                <a:cs typeface="Arial"/>
              </a:rPr>
              <a:t>i</a:t>
            </a:r>
            <a:r>
              <a:rPr sz="1000" b="1" spc="-5" dirty="0">
                <a:solidFill>
                  <a:srgbClr val="032B5F"/>
                </a:solidFill>
                <a:latin typeface="Arial"/>
                <a:cs typeface="Arial"/>
              </a:rPr>
              <a:t>t</a:t>
            </a:r>
            <a:r>
              <a:rPr sz="1000" b="1" spc="-10" dirty="0">
                <a:solidFill>
                  <a:srgbClr val="032B5F"/>
                </a:solidFill>
                <a:latin typeface="Arial"/>
                <a:cs typeface="Arial"/>
              </a:rPr>
              <a:t>al</a:t>
            </a:r>
            <a:r>
              <a:rPr sz="1000" b="1" spc="-5" dirty="0">
                <a:solidFill>
                  <a:srgbClr val="032B5F"/>
                </a:solidFill>
                <a:latin typeface="Arial"/>
                <a:cs typeface="Arial"/>
              </a:rPr>
              <a:t>s</a:t>
            </a:r>
            <a:endParaRPr sz="1000">
              <a:latin typeface="Arial"/>
              <a:cs typeface="Arial"/>
            </a:endParaRPr>
          </a:p>
        </p:txBody>
      </p:sp>
      <p:sp>
        <p:nvSpPr>
          <p:cNvPr id="6" name="object 6"/>
          <p:cNvSpPr txBox="1"/>
          <p:nvPr/>
        </p:nvSpPr>
        <p:spPr>
          <a:xfrm>
            <a:off x="1321508" y="6048131"/>
            <a:ext cx="41275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Hot</a:t>
            </a:r>
            <a:r>
              <a:rPr sz="1000" b="1" spc="-10" dirty="0">
                <a:solidFill>
                  <a:srgbClr val="032B5F"/>
                </a:solidFill>
                <a:latin typeface="Arial"/>
                <a:cs typeface="Arial"/>
              </a:rPr>
              <a:t>el</a:t>
            </a:r>
            <a:r>
              <a:rPr sz="1000" b="1" spc="-5" dirty="0">
                <a:solidFill>
                  <a:srgbClr val="032B5F"/>
                </a:solidFill>
                <a:latin typeface="Arial"/>
                <a:cs typeface="Arial"/>
              </a:rPr>
              <a:t>s</a:t>
            </a:r>
            <a:endParaRPr sz="1000">
              <a:latin typeface="Arial"/>
              <a:cs typeface="Arial"/>
            </a:endParaRPr>
          </a:p>
        </p:txBody>
      </p:sp>
      <p:sp>
        <p:nvSpPr>
          <p:cNvPr id="7" name="object 7"/>
          <p:cNvSpPr txBox="1"/>
          <p:nvPr/>
        </p:nvSpPr>
        <p:spPr>
          <a:xfrm>
            <a:off x="3053310" y="6048131"/>
            <a:ext cx="119888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Historical</a:t>
            </a:r>
            <a:r>
              <a:rPr sz="1000" b="1" spc="-70" dirty="0">
                <a:solidFill>
                  <a:srgbClr val="032B5F"/>
                </a:solidFill>
                <a:latin typeface="Arial"/>
                <a:cs typeface="Arial"/>
              </a:rPr>
              <a:t> </a:t>
            </a:r>
            <a:r>
              <a:rPr sz="1000" b="1" spc="-5" dirty="0">
                <a:solidFill>
                  <a:srgbClr val="032B5F"/>
                </a:solidFill>
                <a:latin typeface="Arial"/>
                <a:cs typeface="Arial"/>
              </a:rPr>
              <a:t>buildings</a:t>
            </a:r>
            <a:endParaRPr sz="1000">
              <a:latin typeface="Arial"/>
              <a:cs typeface="Arial"/>
            </a:endParaRPr>
          </a:p>
        </p:txBody>
      </p:sp>
      <p:sp>
        <p:nvSpPr>
          <p:cNvPr id="8" name="object 8"/>
          <p:cNvSpPr txBox="1"/>
          <p:nvPr/>
        </p:nvSpPr>
        <p:spPr>
          <a:xfrm>
            <a:off x="7176443" y="6048131"/>
            <a:ext cx="1303655"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Schools/</a:t>
            </a:r>
            <a:r>
              <a:rPr sz="1000" b="1" spc="-75" dirty="0">
                <a:solidFill>
                  <a:srgbClr val="032B5F"/>
                </a:solidFill>
                <a:latin typeface="Arial"/>
                <a:cs typeface="Arial"/>
              </a:rPr>
              <a:t> </a:t>
            </a:r>
            <a:r>
              <a:rPr sz="1000" b="1" spc="-5" dirty="0">
                <a:solidFill>
                  <a:srgbClr val="032B5F"/>
                </a:solidFill>
                <a:latin typeface="Arial"/>
                <a:cs typeface="Arial"/>
              </a:rPr>
              <a:t>Universities</a:t>
            </a:r>
            <a:endParaRPr sz="1000">
              <a:latin typeface="Arial"/>
              <a:cs typeface="Arial"/>
            </a:endParaRPr>
          </a:p>
        </p:txBody>
      </p:sp>
      <p:sp>
        <p:nvSpPr>
          <p:cNvPr id="9" name="object 9"/>
          <p:cNvSpPr txBox="1"/>
          <p:nvPr/>
        </p:nvSpPr>
        <p:spPr>
          <a:xfrm>
            <a:off x="5541407" y="6048131"/>
            <a:ext cx="419100"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032B5F"/>
                </a:solidFill>
                <a:latin typeface="Arial"/>
                <a:cs typeface="Arial"/>
              </a:rPr>
              <a:t>S</a:t>
            </a:r>
            <a:r>
              <a:rPr sz="1000" b="1" spc="-5" dirty="0">
                <a:solidFill>
                  <a:srgbClr val="032B5F"/>
                </a:solidFill>
                <a:latin typeface="Arial"/>
                <a:cs typeface="Arial"/>
              </a:rPr>
              <a:t>to</a:t>
            </a:r>
            <a:r>
              <a:rPr sz="1000" b="1" spc="-10" dirty="0">
                <a:solidFill>
                  <a:srgbClr val="032B5F"/>
                </a:solidFill>
                <a:latin typeface="Arial"/>
                <a:cs typeface="Arial"/>
              </a:rPr>
              <a:t>re</a:t>
            </a:r>
            <a:r>
              <a:rPr sz="1000" b="1" spc="-5" dirty="0">
                <a:solidFill>
                  <a:srgbClr val="032B5F"/>
                </a:solidFill>
                <a:latin typeface="Arial"/>
                <a:cs typeface="Arial"/>
              </a:rPr>
              <a:t>s</a:t>
            </a:r>
            <a:endParaRPr sz="1000">
              <a:latin typeface="Arial"/>
              <a:cs typeface="Arial"/>
            </a:endParaRPr>
          </a:p>
        </p:txBody>
      </p:sp>
      <p:sp>
        <p:nvSpPr>
          <p:cNvPr id="10" name="object 10"/>
          <p:cNvSpPr/>
          <p:nvPr/>
        </p:nvSpPr>
        <p:spPr>
          <a:xfrm>
            <a:off x="6894576" y="1831847"/>
            <a:ext cx="2106167" cy="1694688"/>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6797726" y="1736725"/>
            <a:ext cx="2103387" cy="1692274"/>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791455" y="1831847"/>
            <a:ext cx="2106167" cy="1694688"/>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694275" y="1736725"/>
            <a:ext cx="2103399" cy="169227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85216" y="1831847"/>
            <a:ext cx="2106167" cy="1694688"/>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487363" y="1736725"/>
            <a:ext cx="2103437" cy="1692274"/>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688335" y="1831847"/>
            <a:ext cx="2106167" cy="169468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590825" y="1736725"/>
            <a:ext cx="2103412" cy="1692274"/>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688335" y="4288535"/>
            <a:ext cx="2106167" cy="1694687"/>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590825" y="4191000"/>
            <a:ext cx="2103412" cy="1692274"/>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791455" y="4288535"/>
            <a:ext cx="2106167" cy="1694687"/>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4694275" y="4191000"/>
            <a:ext cx="2103399" cy="1692274"/>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6894576" y="4288535"/>
            <a:ext cx="2106167" cy="1694687"/>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6797726" y="4191000"/>
            <a:ext cx="2103387" cy="1692274"/>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585216" y="4288535"/>
            <a:ext cx="2106167" cy="1694687"/>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487363" y="4191000"/>
            <a:ext cx="2103437" cy="1692274"/>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27" name="object 27"/>
          <p:cNvSpPr txBox="1">
            <a:spLocks noGrp="1"/>
          </p:cNvSpPr>
          <p:nvPr>
            <p:ph type="title"/>
          </p:nvPr>
        </p:nvSpPr>
        <p:spPr>
          <a:prstGeom prst="rect">
            <a:avLst/>
          </a:prstGeom>
        </p:spPr>
        <p:txBody>
          <a:bodyPr vert="horz" wrap="square" lIns="0" tIns="72771" rIns="0" bIns="0" rtlCol="0">
            <a:spAutoFit/>
          </a:bodyPr>
          <a:lstStyle/>
          <a:p>
            <a:pPr marL="525145" marR="2422525">
              <a:lnSpc>
                <a:spcPct val="100000"/>
              </a:lnSpc>
              <a:spcBef>
                <a:spcPts val="105"/>
              </a:spcBef>
            </a:pPr>
            <a:r>
              <a:rPr sz="2000" spc="-5" dirty="0"/>
              <a:t>Over 250.000 buildings worldwide –“enabled  </a:t>
            </a:r>
            <a:r>
              <a:rPr sz="2000" dirty="0"/>
              <a:t>by</a:t>
            </a:r>
            <a:r>
              <a:rPr sz="2000" spc="-25" dirty="0"/>
              <a:t> </a:t>
            </a:r>
            <a:r>
              <a:rPr sz="2000" spc="-5" dirty="0"/>
              <a:t>EnOcean"</a:t>
            </a:r>
            <a:endParaRPr sz="2000"/>
          </a:p>
        </p:txBody>
      </p:sp>
      <p:sp>
        <p:nvSpPr>
          <p:cNvPr id="28" name="object 2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29" name="object 2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Activities </a:t>
            </a:r>
            <a:r>
              <a:rPr spc="-5" dirty="0"/>
              <a:t>of the EnOcean</a:t>
            </a:r>
            <a:r>
              <a:rPr spc="50" dirty="0"/>
              <a:t> </a:t>
            </a:r>
            <a:r>
              <a:rPr spc="-10" dirty="0"/>
              <a:t>Alliance</a:t>
            </a:r>
          </a:p>
        </p:txBody>
      </p:sp>
      <p:sp>
        <p:nvSpPr>
          <p:cNvPr id="4" name="object 4"/>
          <p:cNvSpPr txBox="1"/>
          <p:nvPr/>
        </p:nvSpPr>
        <p:spPr>
          <a:xfrm>
            <a:off x="3911600" y="1594294"/>
            <a:ext cx="4786630" cy="3957320"/>
          </a:xfrm>
          <a:prstGeom prst="rect">
            <a:avLst/>
          </a:prstGeom>
        </p:spPr>
        <p:txBody>
          <a:bodyPr vert="horz" wrap="square" lIns="0" tIns="27305" rIns="0" bIns="0" rtlCol="0">
            <a:spAutoFit/>
          </a:bodyPr>
          <a:lstStyle/>
          <a:p>
            <a:pPr marL="241300" marR="153035" indent="-229235">
              <a:lnSpc>
                <a:spcPts val="1850"/>
              </a:lnSpc>
              <a:spcBef>
                <a:spcPts val="215"/>
              </a:spcBef>
              <a:buClr>
                <a:srgbClr val="97C00E"/>
              </a:buClr>
              <a:buFont typeface="Wingdings"/>
              <a:buChar char=""/>
              <a:tabLst>
                <a:tab pos="241935" algn="l"/>
              </a:tabLst>
            </a:pPr>
            <a:r>
              <a:rPr sz="1600" b="1" spc="-10" dirty="0">
                <a:solidFill>
                  <a:srgbClr val="032B5F"/>
                </a:solidFill>
                <a:latin typeface="Verdana"/>
                <a:cs typeface="Verdana"/>
              </a:rPr>
              <a:t>Basis is </a:t>
            </a:r>
            <a:r>
              <a:rPr sz="1600" b="1" spc="-5" dirty="0">
                <a:solidFill>
                  <a:srgbClr val="032B5F"/>
                </a:solidFill>
                <a:latin typeface="Verdana"/>
                <a:cs typeface="Verdana"/>
              </a:rPr>
              <a:t>the </a:t>
            </a:r>
            <a:r>
              <a:rPr sz="1600" b="1" spc="-10" dirty="0">
                <a:solidFill>
                  <a:srgbClr val="032B5F"/>
                </a:solidFill>
                <a:latin typeface="Verdana"/>
                <a:cs typeface="Verdana"/>
              </a:rPr>
              <a:t>wireless </a:t>
            </a:r>
            <a:r>
              <a:rPr sz="1600" b="1" spc="-5" dirty="0">
                <a:solidFill>
                  <a:srgbClr val="032B5F"/>
                </a:solidFill>
                <a:latin typeface="Verdana"/>
                <a:cs typeface="Verdana"/>
              </a:rPr>
              <a:t>standard </a:t>
            </a:r>
            <a:r>
              <a:rPr sz="1600" b="1" spc="-10" dirty="0">
                <a:solidFill>
                  <a:srgbClr val="032B5F"/>
                </a:solidFill>
                <a:latin typeface="Verdana"/>
                <a:cs typeface="Verdana"/>
              </a:rPr>
              <a:t>for self-  powered wireless</a:t>
            </a:r>
            <a:r>
              <a:rPr sz="1600" b="1" spc="90" dirty="0">
                <a:solidFill>
                  <a:srgbClr val="032B5F"/>
                </a:solidFill>
                <a:latin typeface="Verdana"/>
                <a:cs typeface="Verdana"/>
              </a:rPr>
              <a:t> </a:t>
            </a:r>
            <a:r>
              <a:rPr sz="1600" b="1" spc="-5" dirty="0">
                <a:solidFill>
                  <a:srgbClr val="032B5F"/>
                </a:solidFill>
                <a:latin typeface="Verdana"/>
                <a:cs typeface="Verdana"/>
              </a:rPr>
              <a:t>applications</a:t>
            </a:r>
            <a:endParaRPr sz="1600">
              <a:latin typeface="Verdana"/>
              <a:cs typeface="Verdana"/>
            </a:endParaRPr>
          </a:p>
          <a:p>
            <a:pPr marL="481965" lvl="1" indent="-240029">
              <a:lnSpc>
                <a:spcPct val="100000"/>
              </a:lnSpc>
              <a:spcBef>
                <a:spcPts val="75"/>
              </a:spcBef>
              <a:buClr>
                <a:srgbClr val="C6E167"/>
              </a:buClr>
              <a:buFont typeface="Wingdings"/>
              <a:buChar char=""/>
              <a:tabLst>
                <a:tab pos="482600" algn="l"/>
              </a:tabLst>
            </a:pPr>
            <a:r>
              <a:rPr sz="1400" spc="-5" dirty="0">
                <a:solidFill>
                  <a:srgbClr val="032B5F"/>
                </a:solidFill>
                <a:latin typeface="Verdana"/>
                <a:cs typeface="Verdana"/>
              </a:rPr>
              <a:t>ISO/IEC Standard</a:t>
            </a:r>
            <a:r>
              <a:rPr sz="1400" spc="-40" dirty="0">
                <a:solidFill>
                  <a:srgbClr val="032B5F"/>
                </a:solidFill>
                <a:latin typeface="Verdana"/>
                <a:cs typeface="Verdana"/>
              </a:rPr>
              <a:t> </a:t>
            </a:r>
            <a:r>
              <a:rPr sz="1400" spc="-5" dirty="0">
                <a:solidFill>
                  <a:srgbClr val="032B5F"/>
                </a:solidFill>
                <a:latin typeface="Verdana"/>
                <a:cs typeface="Verdana"/>
              </a:rPr>
              <a:t>14543-3-10</a:t>
            </a:r>
            <a:endParaRPr sz="1400">
              <a:latin typeface="Verdana"/>
              <a:cs typeface="Verdana"/>
            </a:endParaRPr>
          </a:p>
          <a:p>
            <a:pPr marL="481965" marR="734695" lvl="1" indent="-239395">
              <a:lnSpc>
                <a:spcPts val="1620"/>
              </a:lnSpc>
              <a:spcBef>
                <a:spcPts val="235"/>
              </a:spcBef>
              <a:buClr>
                <a:srgbClr val="C6E167"/>
              </a:buClr>
              <a:buFont typeface="Wingdings"/>
              <a:buChar char=""/>
              <a:tabLst>
                <a:tab pos="482600" algn="l"/>
              </a:tabLst>
            </a:pPr>
            <a:r>
              <a:rPr sz="1400" dirty="0">
                <a:solidFill>
                  <a:srgbClr val="032B5F"/>
                </a:solidFill>
                <a:latin typeface="Verdana"/>
                <a:cs typeface="Verdana"/>
              </a:rPr>
              <a:t>Application profiles EnOcean</a:t>
            </a:r>
            <a:r>
              <a:rPr sz="1400" spc="-145" dirty="0">
                <a:solidFill>
                  <a:srgbClr val="032B5F"/>
                </a:solidFill>
                <a:latin typeface="Verdana"/>
                <a:cs typeface="Verdana"/>
              </a:rPr>
              <a:t> </a:t>
            </a:r>
            <a:r>
              <a:rPr sz="1400" dirty="0">
                <a:solidFill>
                  <a:srgbClr val="032B5F"/>
                </a:solidFill>
                <a:latin typeface="Verdana"/>
                <a:cs typeface="Verdana"/>
              </a:rPr>
              <a:t>Equipment  Profiles</a:t>
            </a:r>
            <a:r>
              <a:rPr sz="1400" spc="-55" dirty="0">
                <a:solidFill>
                  <a:srgbClr val="032B5F"/>
                </a:solidFill>
                <a:latin typeface="Verdana"/>
                <a:cs typeface="Verdana"/>
              </a:rPr>
              <a:t> </a:t>
            </a:r>
            <a:r>
              <a:rPr sz="1400" dirty="0">
                <a:solidFill>
                  <a:srgbClr val="032B5F"/>
                </a:solidFill>
                <a:latin typeface="Verdana"/>
                <a:cs typeface="Verdana"/>
              </a:rPr>
              <a:t>(EEP)</a:t>
            </a:r>
            <a:endParaRPr sz="1400">
              <a:latin typeface="Verdana"/>
              <a:cs typeface="Verdana"/>
            </a:endParaRPr>
          </a:p>
          <a:p>
            <a:pPr lvl="1">
              <a:lnSpc>
                <a:spcPct val="100000"/>
              </a:lnSpc>
              <a:spcBef>
                <a:spcPts val="15"/>
              </a:spcBef>
              <a:buClr>
                <a:srgbClr val="C6E167"/>
              </a:buClr>
              <a:buFont typeface="Wingdings"/>
              <a:buChar char=""/>
            </a:pPr>
            <a:endParaRPr sz="2000">
              <a:latin typeface="Times New Roman"/>
              <a:cs typeface="Times New Roman"/>
            </a:endParaRPr>
          </a:p>
          <a:p>
            <a:pPr marL="241300" indent="-228600">
              <a:lnSpc>
                <a:spcPct val="100000"/>
              </a:lnSpc>
              <a:buClr>
                <a:srgbClr val="97C00E"/>
              </a:buClr>
              <a:buFont typeface="Wingdings"/>
              <a:buChar char=""/>
              <a:tabLst>
                <a:tab pos="241300" algn="l"/>
              </a:tabLst>
            </a:pPr>
            <a:r>
              <a:rPr sz="1600" b="1" spc="-10" dirty="0">
                <a:solidFill>
                  <a:srgbClr val="032B5F"/>
                </a:solidFill>
                <a:latin typeface="Verdana"/>
                <a:cs typeface="Verdana"/>
              </a:rPr>
              <a:t>Secures </a:t>
            </a:r>
            <a:r>
              <a:rPr sz="1600" b="1" spc="-5" dirty="0">
                <a:solidFill>
                  <a:srgbClr val="032B5F"/>
                </a:solidFill>
                <a:latin typeface="Verdana"/>
                <a:cs typeface="Verdana"/>
              </a:rPr>
              <a:t>interoperability of</a:t>
            </a:r>
            <a:r>
              <a:rPr sz="1600" b="1" spc="55" dirty="0">
                <a:solidFill>
                  <a:srgbClr val="032B5F"/>
                </a:solidFill>
                <a:latin typeface="Verdana"/>
                <a:cs typeface="Verdana"/>
              </a:rPr>
              <a:t> </a:t>
            </a:r>
            <a:r>
              <a:rPr sz="1600" b="1" spc="-5" dirty="0">
                <a:solidFill>
                  <a:srgbClr val="032B5F"/>
                </a:solidFill>
                <a:latin typeface="Verdana"/>
                <a:cs typeface="Verdana"/>
              </a:rPr>
              <a:t>Endproducts</a:t>
            </a:r>
            <a:endParaRPr sz="1600">
              <a:latin typeface="Verdana"/>
              <a:cs typeface="Verdana"/>
            </a:endParaRPr>
          </a:p>
          <a:p>
            <a:pPr>
              <a:lnSpc>
                <a:spcPct val="100000"/>
              </a:lnSpc>
              <a:spcBef>
                <a:spcPts val="5"/>
              </a:spcBef>
              <a:buClr>
                <a:srgbClr val="97C00E"/>
              </a:buClr>
              <a:buFont typeface="Wingdings"/>
              <a:buChar char=""/>
            </a:pPr>
            <a:endParaRPr sz="2050">
              <a:latin typeface="Times New Roman"/>
              <a:cs typeface="Times New Roman"/>
            </a:endParaRPr>
          </a:p>
          <a:p>
            <a:pPr marL="241300" indent="-229235">
              <a:lnSpc>
                <a:spcPct val="100000"/>
              </a:lnSpc>
              <a:buClr>
                <a:srgbClr val="97C00E"/>
              </a:buClr>
              <a:buFont typeface="Wingdings"/>
              <a:buChar char=""/>
              <a:tabLst>
                <a:tab pos="241935" algn="l"/>
              </a:tabLst>
            </a:pPr>
            <a:r>
              <a:rPr sz="1600" b="1" spc="-10" dirty="0">
                <a:solidFill>
                  <a:srgbClr val="032B5F"/>
                </a:solidFill>
                <a:latin typeface="Verdana"/>
                <a:cs typeface="Verdana"/>
              </a:rPr>
              <a:t>More </a:t>
            </a:r>
            <a:r>
              <a:rPr sz="1600" b="1" spc="-5" dirty="0">
                <a:solidFill>
                  <a:srgbClr val="032B5F"/>
                </a:solidFill>
                <a:latin typeface="Verdana"/>
                <a:cs typeface="Verdana"/>
              </a:rPr>
              <a:t>than 350</a:t>
            </a:r>
            <a:r>
              <a:rPr sz="1600" b="1" spc="10" dirty="0">
                <a:solidFill>
                  <a:srgbClr val="032B5F"/>
                </a:solidFill>
                <a:latin typeface="Verdana"/>
                <a:cs typeface="Verdana"/>
              </a:rPr>
              <a:t> </a:t>
            </a:r>
            <a:r>
              <a:rPr sz="1600" b="1" spc="-10" dirty="0">
                <a:solidFill>
                  <a:srgbClr val="032B5F"/>
                </a:solidFill>
                <a:latin typeface="Verdana"/>
                <a:cs typeface="Verdana"/>
              </a:rPr>
              <a:t>members</a:t>
            </a:r>
            <a:endParaRPr sz="1600">
              <a:latin typeface="Verdana"/>
              <a:cs typeface="Verdana"/>
            </a:endParaRPr>
          </a:p>
          <a:p>
            <a:pPr marL="481965" lvl="1" indent="-240029">
              <a:lnSpc>
                <a:spcPct val="100000"/>
              </a:lnSpc>
              <a:spcBef>
                <a:spcPts val="140"/>
              </a:spcBef>
              <a:buClr>
                <a:srgbClr val="C6E167"/>
              </a:buClr>
              <a:buFont typeface="Wingdings"/>
              <a:buChar char=""/>
              <a:tabLst>
                <a:tab pos="482600" algn="l"/>
              </a:tabLst>
            </a:pPr>
            <a:r>
              <a:rPr sz="1400" dirty="0">
                <a:solidFill>
                  <a:srgbClr val="032B5F"/>
                </a:solidFill>
                <a:latin typeface="Verdana"/>
                <a:cs typeface="Verdana"/>
              </a:rPr>
              <a:t>Product</a:t>
            </a:r>
            <a:r>
              <a:rPr sz="1400" spc="-45" dirty="0">
                <a:solidFill>
                  <a:srgbClr val="032B5F"/>
                </a:solidFill>
                <a:latin typeface="Verdana"/>
                <a:cs typeface="Verdana"/>
              </a:rPr>
              <a:t> </a:t>
            </a:r>
            <a:r>
              <a:rPr sz="1400" spc="-5" dirty="0">
                <a:solidFill>
                  <a:srgbClr val="032B5F"/>
                </a:solidFill>
                <a:latin typeface="Verdana"/>
                <a:cs typeface="Verdana"/>
              </a:rPr>
              <a:t>manufacturers</a:t>
            </a:r>
            <a:endParaRPr sz="1400">
              <a:latin typeface="Verdana"/>
              <a:cs typeface="Verdana"/>
            </a:endParaRPr>
          </a:p>
          <a:p>
            <a:pPr marL="481965" lvl="1" indent="-240029">
              <a:lnSpc>
                <a:spcPct val="100000"/>
              </a:lnSpc>
              <a:spcBef>
                <a:spcPts val="135"/>
              </a:spcBef>
              <a:buClr>
                <a:srgbClr val="C6E167"/>
              </a:buClr>
              <a:buFont typeface="Wingdings"/>
              <a:buChar char=""/>
              <a:tabLst>
                <a:tab pos="482600" algn="l"/>
              </a:tabLst>
            </a:pPr>
            <a:r>
              <a:rPr sz="1400" dirty="0">
                <a:solidFill>
                  <a:srgbClr val="032B5F"/>
                </a:solidFill>
                <a:latin typeface="Verdana"/>
                <a:cs typeface="Verdana"/>
              </a:rPr>
              <a:t>System</a:t>
            </a:r>
            <a:r>
              <a:rPr sz="1400" spc="-40" dirty="0">
                <a:solidFill>
                  <a:srgbClr val="032B5F"/>
                </a:solidFill>
                <a:latin typeface="Verdana"/>
                <a:cs typeface="Verdana"/>
              </a:rPr>
              <a:t> </a:t>
            </a:r>
            <a:r>
              <a:rPr sz="1400" dirty="0">
                <a:solidFill>
                  <a:srgbClr val="032B5F"/>
                </a:solidFill>
                <a:latin typeface="Verdana"/>
                <a:cs typeface="Verdana"/>
              </a:rPr>
              <a:t>integrators</a:t>
            </a:r>
            <a:endParaRPr sz="1400">
              <a:latin typeface="Verdana"/>
              <a:cs typeface="Verdana"/>
            </a:endParaRPr>
          </a:p>
          <a:p>
            <a:pPr marL="481965" lvl="1" indent="-240029">
              <a:lnSpc>
                <a:spcPct val="100000"/>
              </a:lnSpc>
              <a:spcBef>
                <a:spcPts val="130"/>
              </a:spcBef>
              <a:buClr>
                <a:srgbClr val="C6E167"/>
              </a:buClr>
              <a:buFont typeface="Wingdings"/>
              <a:buChar char=""/>
              <a:tabLst>
                <a:tab pos="482600" algn="l"/>
              </a:tabLst>
            </a:pPr>
            <a:r>
              <a:rPr sz="1400" dirty="0">
                <a:solidFill>
                  <a:srgbClr val="032B5F"/>
                </a:solidFill>
                <a:latin typeface="Verdana"/>
                <a:cs typeface="Verdana"/>
              </a:rPr>
              <a:t>Specifiers,</a:t>
            </a:r>
            <a:r>
              <a:rPr sz="1400" spc="-65" dirty="0">
                <a:solidFill>
                  <a:srgbClr val="032B5F"/>
                </a:solidFill>
                <a:latin typeface="Verdana"/>
                <a:cs typeface="Verdana"/>
              </a:rPr>
              <a:t> </a:t>
            </a:r>
            <a:r>
              <a:rPr sz="1400" dirty="0">
                <a:solidFill>
                  <a:srgbClr val="032B5F"/>
                </a:solidFill>
                <a:latin typeface="Verdana"/>
                <a:cs typeface="Verdana"/>
              </a:rPr>
              <a:t>architects</a:t>
            </a:r>
            <a:endParaRPr sz="1400">
              <a:latin typeface="Verdana"/>
              <a:cs typeface="Verdana"/>
            </a:endParaRPr>
          </a:p>
          <a:p>
            <a:pPr marL="481965" lvl="1" indent="-240029">
              <a:lnSpc>
                <a:spcPct val="100000"/>
              </a:lnSpc>
              <a:spcBef>
                <a:spcPts val="135"/>
              </a:spcBef>
              <a:buClr>
                <a:srgbClr val="C6E167"/>
              </a:buClr>
              <a:buFont typeface="Wingdings"/>
              <a:buChar char=""/>
              <a:tabLst>
                <a:tab pos="482600" algn="l"/>
              </a:tabLst>
            </a:pPr>
            <a:r>
              <a:rPr sz="1400" dirty="0">
                <a:solidFill>
                  <a:srgbClr val="032B5F"/>
                </a:solidFill>
                <a:latin typeface="Verdana"/>
                <a:cs typeface="Verdana"/>
              </a:rPr>
              <a:t>Installers</a:t>
            </a:r>
            <a:endParaRPr sz="1400">
              <a:latin typeface="Verdana"/>
              <a:cs typeface="Verdana"/>
            </a:endParaRPr>
          </a:p>
          <a:p>
            <a:pPr lvl="1">
              <a:lnSpc>
                <a:spcPct val="100000"/>
              </a:lnSpc>
              <a:spcBef>
                <a:spcPts val="10"/>
              </a:spcBef>
              <a:buClr>
                <a:srgbClr val="C6E167"/>
              </a:buClr>
              <a:buFont typeface="Wingdings"/>
              <a:buChar char=""/>
            </a:pPr>
            <a:endParaRPr sz="2150">
              <a:latin typeface="Times New Roman"/>
              <a:cs typeface="Times New Roman"/>
            </a:endParaRPr>
          </a:p>
          <a:p>
            <a:pPr marL="241300" marR="2209165" indent="-229235">
              <a:lnSpc>
                <a:spcPts val="1850"/>
              </a:lnSpc>
              <a:buClr>
                <a:srgbClr val="97C00E"/>
              </a:buClr>
              <a:buFont typeface="Wingdings"/>
              <a:buChar char=""/>
              <a:tabLst>
                <a:tab pos="241935" algn="l"/>
              </a:tabLst>
            </a:pPr>
            <a:r>
              <a:rPr sz="1600" b="1" spc="-10" dirty="0">
                <a:solidFill>
                  <a:srgbClr val="032B5F"/>
                </a:solidFill>
                <a:latin typeface="Verdana"/>
                <a:cs typeface="Verdana"/>
              </a:rPr>
              <a:t>Worldwide activities  </a:t>
            </a:r>
            <a:r>
              <a:rPr sz="1600" b="1" spc="-5" dirty="0">
                <a:solidFill>
                  <a:srgbClr val="032B5F"/>
                </a:solidFill>
                <a:latin typeface="Verdana"/>
                <a:cs typeface="Verdana"/>
              </a:rPr>
              <a:t>and </a:t>
            </a:r>
            <a:r>
              <a:rPr sz="1600" b="1" spc="-10" dirty="0">
                <a:solidFill>
                  <a:srgbClr val="032B5F"/>
                </a:solidFill>
                <a:latin typeface="Verdana"/>
                <a:cs typeface="Verdana"/>
              </a:rPr>
              <a:t>networks</a:t>
            </a:r>
            <a:endParaRPr sz="1600">
              <a:latin typeface="Verdana"/>
              <a:cs typeface="Verdana"/>
            </a:endParaRPr>
          </a:p>
        </p:txBody>
      </p:sp>
      <p:sp>
        <p:nvSpPr>
          <p:cNvPr id="5" name="object 5"/>
          <p:cNvSpPr/>
          <p:nvPr/>
        </p:nvSpPr>
        <p:spPr>
          <a:xfrm>
            <a:off x="7235825" y="4508500"/>
            <a:ext cx="1728787" cy="107632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51519" y="1557337"/>
            <a:ext cx="3456383" cy="4730257"/>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Benefits for installers </a:t>
            </a:r>
            <a:r>
              <a:rPr spc="-5" dirty="0"/>
              <a:t>and</a:t>
            </a:r>
            <a:r>
              <a:rPr spc="90" dirty="0"/>
              <a:t> </a:t>
            </a:r>
            <a:r>
              <a:rPr spc="-10" dirty="0"/>
              <a:t>specifiers</a:t>
            </a:r>
          </a:p>
        </p:txBody>
      </p:sp>
      <p:sp>
        <p:nvSpPr>
          <p:cNvPr id="4" name="object 4"/>
          <p:cNvSpPr txBox="1"/>
          <p:nvPr/>
        </p:nvSpPr>
        <p:spPr>
          <a:xfrm>
            <a:off x="3695700" y="1546288"/>
            <a:ext cx="4537710" cy="4603750"/>
          </a:xfrm>
          <a:prstGeom prst="rect">
            <a:avLst/>
          </a:prstGeom>
        </p:spPr>
        <p:txBody>
          <a:bodyPr vert="horz" wrap="square" lIns="0" tIns="12700" rIns="0" bIns="0" rtlCol="0">
            <a:spAutoFit/>
          </a:bodyPr>
          <a:lstStyle/>
          <a:p>
            <a:pPr marL="241300" indent="-228600">
              <a:lnSpc>
                <a:spcPct val="100000"/>
              </a:lnSpc>
              <a:spcBef>
                <a:spcPts val="100"/>
              </a:spcBef>
              <a:buClr>
                <a:srgbClr val="97C00E"/>
              </a:buClr>
              <a:buFont typeface="Wingdings"/>
              <a:buChar char=""/>
              <a:tabLst>
                <a:tab pos="241300" algn="l"/>
              </a:tabLst>
            </a:pPr>
            <a:r>
              <a:rPr sz="1800" spc="-5" dirty="0">
                <a:solidFill>
                  <a:srgbClr val="032B5F"/>
                </a:solidFill>
                <a:latin typeface="Verdana"/>
                <a:cs typeface="Verdana"/>
              </a:rPr>
              <a:t>Easy</a:t>
            </a:r>
            <a:r>
              <a:rPr sz="1800" spc="-25" dirty="0">
                <a:solidFill>
                  <a:srgbClr val="032B5F"/>
                </a:solidFill>
                <a:latin typeface="Verdana"/>
                <a:cs typeface="Verdana"/>
              </a:rPr>
              <a:t> </a:t>
            </a:r>
            <a:r>
              <a:rPr sz="1800" dirty="0">
                <a:solidFill>
                  <a:srgbClr val="032B5F"/>
                </a:solidFill>
                <a:latin typeface="Verdana"/>
                <a:cs typeface="Verdana"/>
              </a:rPr>
              <a:t>installation</a:t>
            </a:r>
            <a:endParaRPr sz="1800">
              <a:latin typeface="Verdana"/>
              <a:cs typeface="Verdana"/>
            </a:endParaRPr>
          </a:p>
          <a:p>
            <a:pPr>
              <a:lnSpc>
                <a:spcPct val="100000"/>
              </a:lnSpc>
              <a:spcBef>
                <a:spcPts val="40"/>
              </a:spcBef>
              <a:buClr>
                <a:srgbClr val="97C00E"/>
              </a:buClr>
              <a:buFont typeface="Wingdings"/>
              <a:buChar char=""/>
            </a:pPr>
            <a:endParaRPr sz="2550">
              <a:latin typeface="Times New Roman"/>
              <a:cs typeface="Times New Roman"/>
            </a:endParaRPr>
          </a:p>
          <a:p>
            <a:pPr marL="241300" marR="144780" indent="-228600">
              <a:lnSpc>
                <a:spcPct val="110000"/>
              </a:lnSpc>
              <a:buClr>
                <a:srgbClr val="97C00E"/>
              </a:buClr>
              <a:buFont typeface="Wingdings"/>
              <a:buChar char=""/>
              <a:tabLst>
                <a:tab pos="241300" algn="l"/>
              </a:tabLst>
            </a:pPr>
            <a:r>
              <a:rPr sz="1800" spc="-5" dirty="0">
                <a:solidFill>
                  <a:srgbClr val="032B5F"/>
                </a:solidFill>
                <a:latin typeface="Verdana"/>
                <a:cs typeface="Verdana"/>
              </a:rPr>
              <a:t>Easy </a:t>
            </a:r>
            <a:r>
              <a:rPr sz="1800" dirty="0">
                <a:solidFill>
                  <a:srgbClr val="032B5F"/>
                </a:solidFill>
                <a:latin typeface="Verdana"/>
                <a:cs typeface="Verdana"/>
              </a:rPr>
              <a:t>planning </a:t>
            </a:r>
            <a:r>
              <a:rPr sz="1800" spc="-5" dirty="0">
                <a:solidFill>
                  <a:srgbClr val="032B5F"/>
                </a:solidFill>
                <a:latin typeface="Verdana"/>
                <a:cs typeface="Verdana"/>
              </a:rPr>
              <a:t>and highest </a:t>
            </a:r>
            <a:r>
              <a:rPr sz="1800" dirty="0">
                <a:solidFill>
                  <a:srgbClr val="032B5F"/>
                </a:solidFill>
                <a:latin typeface="Verdana"/>
                <a:cs typeface="Verdana"/>
              </a:rPr>
              <a:t>flexibility  </a:t>
            </a:r>
            <a:r>
              <a:rPr sz="1800" spc="-5" dirty="0">
                <a:solidFill>
                  <a:srgbClr val="032B5F"/>
                </a:solidFill>
                <a:latin typeface="Verdana"/>
                <a:cs typeface="Verdana"/>
              </a:rPr>
              <a:t>through freely positionable</a:t>
            </a:r>
            <a:r>
              <a:rPr sz="1800" spc="5" dirty="0">
                <a:solidFill>
                  <a:srgbClr val="032B5F"/>
                </a:solidFill>
                <a:latin typeface="Verdana"/>
                <a:cs typeface="Verdana"/>
              </a:rPr>
              <a:t> </a:t>
            </a:r>
            <a:r>
              <a:rPr sz="1800" spc="-5" dirty="0">
                <a:solidFill>
                  <a:srgbClr val="032B5F"/>
                </a:solidFill>
                <a:latin typeface="Verdana"/>
                <a:cs typeface="Verdana"/>
              </a:rPr>
              <a:t>sensors</a:t>
            </a:r>
            <a:endParaRPr sz="1800">
              <a:latin typeface="Verdana"/>
              <a:cs typeface="Verdana"/>
            </a:endParaRPr>
          </a:p>
          <a:p>
            <a:pPr>
              <a:lnSpc>
                <a:spcPct val="100000"/>
              </a:lnSpc>
              <a:spcBef>
                <a:spcPts val="30"/>
              </a:spcBef>
              <a:buClr>
                <a:srgbClr val="97C00E"/>
              </a:buClr>
              <a:buFont typeface="Wingdings"/>
              <a:buChar char=""/>
            </a:pPr>
            <a:endParaRPr sz="2750">
              <a:latin typeface="Times New Roman"/>
              <a:cs typeface="Times New Roman"/>
            </a:endParaRPr>
          </a:p>
          <a:p>
            <a:pPr marL="241300" indent="-228600">
              <a:lnSpc>
                <a:spcPct val="100000"/>
              </a:lnSpc>
              <a:buClr>
                <a:srgbClr val="97C00E"/>
              </a:buClr>
              <a:buFont typeface="Wingdings"/>
              <a:buChar char=""/>
              <a:tabLst>
                <a:tab pos="241300" algn="l"/>
              </a:tabLst>
            </a:pPr>
            <a:r>
              <a:rPr sz="1800" spc="-10" dirty="0">
                <a:solidFill>
                  <a:srgbClr val="032B5F"/>
                </a:solidFill>
                <a:latin typeface="Verdana"/>
                <a:cs typeface="Verdana"/>
              </a:rPr>
              <a:t>Less </a:t>
            </a:r>
            <a:r>
              <a:rPr sz="1800" dirty="0">
                <a:solidFill>
                  <a:srgbClr val="032B5F"/>
                </a:solidFill>
                <a:latin typeface="Verdana"/>
                <a:cs typeface="Verdana"/>
              </a:rPr>
              <a:t>noise </a:t>
            </a:r>
            <a:r>
              <a:rPr sz="1800" spc="-5" dirty="0">
                <a:solidFill>
                  <a:srgbClr val="032B5F"/>
                </a:solidFill>
                <a:latin typeface="Verdana"/>
                <a:cs typeface="Verdana"/>
              </a:rPr>
              <a:t>and</a:t>
            </a:r>
            <a:r>
              <a:rPr sz="1800" spc="-10" dirty="0">
                <a:solidFill>
                  <a:srgbClr val="032B5F"/>
                </a:solidFill>
                <a:latin typeface="Verdana"/>
                <a:cs typeface="Verdana"/>
              </a:rPr>
              <a:t> </a:t>
            </a:r>
            <a:r>
              <a:rPr sz="1800" spc="-5" dirty="0">
                <a:solidFill>
                  <a:srgbClr val="032B5F"/>
                </a:solidFill>
                <a:latin typeface="Verdana"/>
                <a:cs typeface="Verdana"/>
              </a:rPr>
              <a:t>dirt</a:t>
            </a:r>
            <a:endParaRPr sz="1800">
              <a:latin typeface="Verdana"/>
              <a:cs typeface="Verdana"/>
            </a:endParaRPr>
          </a:p>
          <a:p>
            <a:pPr>
              <a:lnSpc>
                <a:spcPct val="100000"/>
              </a:lnSpc>
              <a:spcBef>
                <a:spcPts val="45"/>
              </a:spcBef>
              <a:buClr>
                <a:srgbClr val="97C00E"/>
              </a:buClr>
              <a:buFont typeface="Wingdings"/>
              <a:buChar char=""/>
            </a:pPr>
            <a:endParaRPr sz="2550">
              <a:latin typeface="Times New Roman"/>
              <a:cs typeface="Times New Roman"/>
            </a:endParaRPr>
          </a:p>
          <a:p>
            <a:pPr marL="241300" marR="188595" indent="-228600">
              <a:lnSpc>
                <a:spcPct val="110000"/>
              </a:lnSpc>
              <a:buClr>
                <a:srgbClr val="97C00E"/>
              </a:buClr>
              <a:buFont typeface="Wingdings"/>
              <a:buChar char=""/>
              <a:tabLst>
                <a:tab pos="241300" algn="l"/>
              </a:tabLst>
            </a:pPr>
            <a:r>
              <a:rPr sz="1800" spc="-5" dirty="0">
                <a:solidFill>
                  <a:srgbClr val="032B5F"/>
                </a:solidFill>
                <a:latin typeface="Verdana"/>
                <a:cs typeface="Verdana"/>
              </a:rPr>
              <a:t>Upgradeable and extendable at any  </a:t>
            </a:r>
            <a:r>
              <a:rPr sz="1800" dirty="0">
                <a:solidFill>
                  <a:srgbClr val="032B5F"/>
                </a:solidFill>
                <a:latin typeface="Verdana"/>
                <a:cs typeface="Verdana"/>
              </a:rPr>
              <a:t>time</a:t>
            </a:r>
            <a:endParaRPr sz="1800">
              <a:latin typeface="Verdana"/>
              <a:cs typeface="Verdana"/>
            </a:endParaRPr>
          </a:p>
          <a:p>
            <a:pPr>
              <a:lnSpc>
                <a:spcPct val="100000"/>
              </a:lnSpc>
              <a:spcBef>
                <a:spcPts val="45"/>
              </a:spcBef>
              <a:buClr>
                <a:srgbClr val="97C00E"/>
              </a:buClr>
              <a:buFont typeface="Wingdings"/>
              <a:buChar char=""/>
            </a:pPr>
            <a:endParaRPr sz="2550">
              <a:latin typeface="Times New Roman"/>
              <a:cs typeface="Times New Roman"/>
            </a:endParaRPr>
          </a:p>
          <a:p>
            <a:pPr marL="241300" marR="5080" indent="-228600">
              <a:lnSpc>
                <a:spcPct val="110000"/>
              </a:lnSpc>
              <a:buClr>
                <a:srgbClr val="97C00E"/>
              </a:buClr>
              <a:buFont typeface="Wingdings"/>
              <a:buChar char=""/>
              <a:tabLst>
                <a:tab pos="241300" algn="l"/>
              </a:tabLst>
            </a:pPr>
            <a:r>
              <a:rPr sz="1800" spc="-5" dirty="0">
                <a:solidFill>
                  <a:srgbClr val="032B5F"/>
                </a:solidFill>
                <a:latin typeface="Verdana"/>
                <a:cs typeface="Verdana"/>
              </a:rPr>
              <a:t>Wide range of interoperable products  </a:t>
            </a:r>
            <a:r>
              <a:rPr sz="1800" dirty="0">
                <a:solidFill>
                  <a:srgbClr val="032B5F"/>
                </a:solidFill>
                <a:latin typeface="Verdana"/>
                <a:cs typeface="Verdana"/>
              </a:rPr>
              <a:t>from various</a:t>
            </a:r>
            <a:r>
              <a:rPr sz="1800" spc="-60" dirty="0">
                <a:solidFill>
                  <a:srgbClr val="032B5F"/>
                </a:solidFill>
                <a:latin typeface="Verdana"/>
                <a:cs typeface="Verdana"/>
              </a:rPr>
              <a:t> </a:t>
            </a:r>
            <a:r>
              <a:rPr sz="1800" spc="-5" dirty="0">
                <a:solidFill>
                  <a:srgbClr val="032B5F"/>
                </a:solidFill>
                <a:latin typeface="Verdana"/>
                <a:cs typeface="Verdana"/>
              </a:rPr>
              <a:t>manufacturers</a:t>
            </a:r>
            <a:endParaRPr sz="1800">
              <a:latin typeface="Verdana"/>
              <a:cs typeface="Verdana"/>
            </a:endParaRPr>
          </a:p>
          <a:p>
            <a:pPr>
              <a:lnSpc>
                <a:spcPct val="100000"/>
              </a:lnSpc>
              <a:spcBef>
                <a:spcPts val="30"/>
              </a:spcBef>
              <a:buClr>
                <a:srgbClr val="97C00E"/>
              </a:buClr>
              <a:buFont typeface="Wingdings"/>
              <a:buChar char=""/>
            </a:pPr>
            <a:endParaRPr sz="2750">
              <a:latin typeface="Times New Roman"/>
              <a:cs typeface="Times New Roman"/>
            </a:endParaRPr>
          </a:p>
          <a:p>
            <a:pPr marL="241300" indent="-228600">
              <a:lnSpc>
                <a:spcPct val="100000"/>
              </a:lnSpc>
              <a:buClr>
                <a:srgbClr val="97C00E"/>
              </a:buClr>
              <a:buFont typeface="Wingdings"/>
              <a:buChar char=""/>
              <a:tabLst>
                <a:tab pos="241300" algn="l"/>
              </a:tabLst>
            </a:pPr>
            <a:r>
              <a:rPr sz="1800" spc="-5" dirty="0">
                <a:solidFill>
                  <a:srgbClr val="032B5F"/>
                </a:solidFill>
                <a:latin typeface="Verdana"/>
                <a:cs typeface="Verdana"/>
              </a:rPr>
              <a:t>Reliable and future-proof</a:t>
            </a:r>
            <a:r>
              <a:rPr sz="1800" spc="10" dirty="0">
                <a:solidFill>
                  <a:srgbClr val="032B5F"/>
                </a:solidFill>
                <a:latin typeface="Verdana"/>
                <a:cs typeface="Verdana"/>
              </a:rPr>
              <a:t> </a:t>
            </a:r>
            <a:r>
              <a:rPr sz="1800" spc="-5" dirty="0">
                <a:solidFill>
                  <a:srgbClr val="032B5F"/>
                </a:solidFill>
                <a:latin typeface="Verdana"/>
                <a:cs typeface="Verdana"/>
              </a:rPr>
              <a:t>technology</a:t>
            </a:r>
            <a:endParaRPr sz="1800">
              <a:latin typeface="Verdana"/>
              <a:cs typeface="Verdana"/>
            </a:endParaRPr>
          </a:p>
        </p:txBody>
      </p:sp>
      <p:sp>
        <p:nvSpPr>
          <p:cNvPr id="5" name="object 5"/>
          <p:cNvSpPr/>
          <p:nvPr/>
        </p:nvSpPr>
        <p:spPr>
          <a:xfrm>
            <a:off x="249238" y="1558937"/>
            <a:ext cx="3070225" cy="466564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Current state </a:t>
            </a:r>
            <a:r>
              <a:rPr spc="-10" dirty="0"/>
              <a:t>with </a:t>
            </a:r>
            <a:r>
              <a:rPr spc="-5" dirty="0"/>
              <a:t>many</a:t>
            </a:r>
            <a:r>
              <a:rPr spc="10" dirty="0"/>
              <a:t> </a:t>
            </a:r>
            <a:r>
              <a:rPr spc="-5" dirty="0"/>
              <a:t>installations</a:t>
            </a:r>
          </a:p>
        </p:txBody>
      </p:sp>
      <p:sp>
        <p:nvSpPr>
          <p:cNvPr id="4" name="object 4"/>
          <p:cNvSpPr/>
          <p:nvPr/>
        </p:nvSpPr>
        <p:spPr>
          <a:xfrm>
            <a:off x="758825" y="1636737"/>
            <a:ext cx="3863949" cy="445608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075238" y="1628775"/>
            <a:ext cx="3024186" cy="4500562"/>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3</a:t>
            </a:fld>
            <a:endParaRPr sz="800">
              <a:latin typeface="Verdana"/>
              <a:cs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Overview</a:t>
            </a: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30</a:t>
            </a:fld>
            <a:endParaRPr dirty="0"/>
          </a:p>
        </p:txBody>
      </p:sp>
      <p:sp>
        <p:nvSpPr>
          <p:cNvPr id="4" name="object 4"/>
          <p:cNvSpPr txBox="1"/>
          <p:nvPr/>
        </p:nvSpPr>
        <p:spPr>
          <a:xfrm>
            <a:off x="746125" y="1707324"/>
            <a:ext cx="6205220" cy="3744595"/>
          </a:xfrm>
          <a:prstGeom prst="rect">
            <a:avLst/>
          </a:prstGeom>
        </p:spPr>
        <p:txBody>
          <a:bodyPr vert="horz" wrap="square" lIns="0" tIns="13335" rIns="0" bIns="0" rtlCol="0">
            <a:spAutoFit/>
          </a:bodyPr>
          <a:lstStyle/>
          <a:p>
            <a:pPr marL="241300" indent="-228600">
              <a:lnSpc>
                <a:spcPct val="100000"/>
              </a:lnSpc>
              <a:spcBef>
                <a:spcPts val="105"/>
              </a:spcBef>
              <a:buClr>
                <a:srgbClr val="97C00E"/>
              </a:buClr>
              <a:buFont typeface="Wingdings"/>
              <a:buChar char=""/>
              <a:tabLst>
                <a:tab pos="241300" algn="l"/>
              </a:tabLst>
            </a:pPr>
            <a:r>
              <a:rPr sz="2000" dirty="0">
                <a:solidFill>
                  <a:srgbClr val="9EB0C9"/>
                </a:solidFill>
                <a:latin typeface="Verdana"/>
                <a:cs typeface="Verdana"/>
              </a:rPr>
              <a:t>Why </a:t>
            </a:r>
            <a:r>
              <a:rPr sz="2000" spc="-5" dirty="0">
                <a:solidFill>
                  <a:srgbClr val="9EB0C9"/>
                </a:solidFill>
                <a:latin typeface="Verdana"/>
                <a:cs typeface="Verdana"/>
              </a:rPr>
              <a:t>wireless </a:t>
            </a:r>
            <a:r>
              <a:rPr sz="2000" dirty="0">
                <a:solidFill>
                  <a:srgbClr val="9EB0C9"/>
                </a:solidFill>
                <a:latin typeface="Verdana"/>
                <a:cs typeface="Verdana"/>
              </a:rPr>
              <a:t>&amp;</a:t>
            </a:r>
            <a:r>
              <a:rPr sz="2000" spc="-50" dirty="0">
                <a:solidFill>
                  <a:srgbClr val="9EB0C9"/>
                </a:solidFill>
                <a:latin typeface="Verdana"/>
                <a:cs typeface="Verdana"/>
              </a:rPr>
              <a:t> </a:t>
            </a:r>
            <a:r>
              <a:rPr sz="2000" spc="-5" dirty="0">
                <a:solidFill>
                  <a:srgbClr val="9EB0C9"/>
                </a:solidFill>
                <a:latin typeface="Verdana"/>
                <a:cs typeface="Verdana"/>
              </a:rPr>
              <a:t>batteryless?</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spc="-5" dirty="0">
                <a:solidFill>
                  <a:srgbClr val="9EB0C9"/>
                </a:solidFill>
                <a:latin typeface="Verdana"/>
                <a:cs typeface="Verdana"/>
              </a:rPr>
              <a:t>EnOcean </a:t>
            </a:r>
            <a:r>
              <a:rPr sz="2000" dirty="0">
                <a:solidFill>
                  <a:srgbClr val="9EB0C9"/>
                </a:solidFill>
                <a:latin typeface="Verdana"/>
                <a:cs typeface="Verdana"/>
              </a:rPr>
              <a:t>– the </a:t>
            </a:r>
            <a:r>
              <a:rPr sz="2000" spc="-5" dirty="0">
                <a:solidFill>
                  <a:srgbClr val="9EB0C9"/>
                </a:solidFill>
                <a:latin typeface="Verdana"/>
                <a:cs typeface="Verdana"/>
              </a:rPr>
              <a:t>batteryless wireless</a:t>
            </a:r>
            <a:r>
              <a:rPr sz="2000" spc="-65" dirty="0">
                <a:solidFill>
                  <a:srgbClr val="9EB0C9"/>
                </a:solidFill>
                <a:latin typeface="Verdana"/>
                <a:cs typeface="Verdana"/>
              </a:rPr>
              <a:t> </a:t>
            </a:r>
            <a:r>
              <a:rPr sz="2000" spc="-5" dirty="0">
                <a:solidFill>
                  <a:srgbClr val="9EB0C9"/>
                </a:solidFill>
                <a:latin typeface="Verdana"/>
                <a:cs typeface="Verdana"/>
              </a:rPr>
              <a:t>technology</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spc="-5" dirty="0">
                <a:solidFill>
                  <a:srgbClr val="032B5F"/>
                </a:solidFill>
                <a:latin typeface="Verdana"/>
                <a:cs typeface="Verdana"/>
              </a:rPr>
              <a:t>Installation</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41300" indent="-228600">
              <a:lnSpc>
                <a:spcPct val="100000"/>
              </a:lnSpc>
              <a:spcBef>
                <a:spcPts val="1560"/>
              </a:spcBef>
              <a:buClr>
                <a:srgbClr val="97C00E"/>
              </a:buClr>
              <a:buFont typeface="Wingdings"/>
              <a:buChar char=""/>
              <a:tabLst>
                <a:tab pos="241300" algn="l"/>
              </a:tabLst>
            </a:pPr>
            <a:r>
              <a:rPr sz="2000" spc="-5" dirty="0">
                <a:solidFill>
                  <a:srgbClr val="9EB0C9"/>
                </a:solidFill>
                <a:latin typeface="Verdana"/>
                <a:cs typeface="Verdana"/>
              </a:rPr>
              <a:t>Radio: Basics </a:t>
            </a:r>
            <a:r>
              <a:rPr sz="2000" dirty="0">
                <a:solidFill>
                  <a:srgbClr val="9EB0C9"/>
                </a:solidFill>
                <a:latin typeface="Verdana"/>
                <a:cs typeface="Verdana"/>
              </a:rPr>
              <a:t>&amp; range</a:t>
            </a:r>
            <a:r>
              <a:rPr sz="2000" spc="-45" dirty="0">
                <a:solidFill>
                  <a:srgbClr val="9EB0C9"/>
                </a:solidFill>
                <a:latin typeface="Verdana"/>
                <a:cs typeface="Verdana"/>
              </a:rPr>
              <a:t> </a:t>
            </a:r>
            <a:r>
              <a:rPr sz="2000" spc="-5" dirty="0">
                <a:solidFill>
                  <a:srgbClr val="9EB0C9"/>
                </a:solidFill>
                <a:latin typeface="Verdana"/>
                <a:cs typeface="Verdana"/>
              </a:rPr>
              <a:t>planning</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40665" indent="-228600">
              <a:lnSpc>
                <a:spcPct val="100000"/>
              </a:lnSpc>
              <a:spcBef>
                <a:spcPts val="1560"/>
              </a:spcBef>
              <a:buClr>
                <a:srgbClr val="97C00E"/>
              </a:buClr>
              <a:buFont typeface="Wingdings"/>
              <a:buChar char=""/>
              <a:tabLst>
                <a:tab pos="241300" algn="l"/>
              </a:tabLst>
            </a:pPr>
            <a:r>
              <a:rPr sz="2000" dirty="0">
                <a:solidFill>
                  <a:srgbClr val="9EB0C9"/>
                </a:solidFill>
                <a:latin typeface="Verdana"/>
                <a:cs typeface="Verdana"/>
              </a:rPr>
              <a:t>Support &amp; </a:t>
            </a:r>
            <a:r>
              <a:rPr sz="2000" spc="-5" dirty="0">
                <a:solidFill>
                  <a:srgbClr val="9EB0C9"/>
                </a:solidFill>
                <a:latin typeface="Verdana"/>
                <a:cs typeface="Verdana"/>
              </a:rPr>
              <a:t>next</a:t>
            </a:r>
            <a:r>
              <a:rPr sz="2000" spc="-75" dirty="0">
                <a:solidFill>
                  <a:srgbClr val="9EB0C9"/>
                </a:solidFill>
                <a:latin typeface="Verdana"/>
                <a:cs typeface="Verdana"/>
              </a:rPr>
              <a:t> </a:t>
            </a:r>
            <a:r>
              <a:rPr sz="2000" dirty="0">
                <a:solidFill>
                  <a:srgbClr val="9EB0C9"/>
                </a:solidFill>
                <a:latin typeface="Verdana"/>
                <a:cs typeface="Verdana"/>
              </a:rPr>
              <a:t>steps</a:t>
            </a:r>
            <a:endParaRPr sz="2000">
              <a:latin typeface="Verdana"/>
              <a:cs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72771" rIns="0" bIns="0" rtlCol="0">
            <a:spAutoFit/>
          </a:bodyPr>
          <a:lstStyle/>
          <a:p>
            <a:pPr marL="525145">
              <a:lnSpc>
                <a:spcPct val="100000"/>
              </a:lnSpc>
              <a:spcBef>
                <a:spcPts val="105"/>
              </a:spcBef>
            </a:pPr>
            <a:r>
              <a:rPr sz="2000" dirty="0"/>
              <a:t>Easy</a:t>
            </a:r>
            <a:r>
              <a:rPr sz="2000" spc="-35" dirty="0"/>
              <a:t> </a:t>
            </a:r>
            <a:r>
              <a:rPr sz="2000" spc="-5" dirty="0"/>
              <a:t>installation:</a:t>
            </a:r>
            <a:endParaRPr sz="2000"/>
          </a:p>
          <a:p>
            <a:pPr marL="525145">
              <a:lnSpc>
                <a:spcPct val="100000"/>
              </a:lnSpc>
            </a:pPr>
            <a:r>
              <a:rPr sz="2000" dirty="0"/>
              <a:t>1x </a:t>
            </a:r>
            <a:r>
              <a:rPr sz="2000" spc="-5" dirty="0"/>
              <a:t>Switch </a:t>
            </a:r>
            <a:r>
              <a:rPr sz="2000" dirty="0"/>
              <a:t>and 1x</a:t>
            </a:r>
            <a:r>
              <a:rPr sz="2000" spc="-60" dirty="0"/>
              <a:t> </a:t>
            </a:r>
            <a:r>
              <a:rPr sz="2000" spc="-5" dirty="0"/>
              <a:t>Receiver</a:t>
            </a:r>
            <a:endParaRPr sz="2000"/>
          </a:p>
        </p:txBody>
      </p:sp>
      <p:sp>
        <p:nvSpPr>
          <p:cNvPr id="4" name="object 4"/>
          <p:cNvSpPr txBox="1"/>
          <p:nvPr/>
        </p:nvSpPr>
        <p:spPr>
          <a:xfrm>
            <a:off x="754062" y="1460387"/>
            <a:ext cx="7432675" cy="1151255"/>
          </a:xfrm>
          <a:prstGeom prst="rect">
            <a:avLst/>
          </a:prstGeom>
        </p:spPr>
        <p:txBody>
          <a:bodyPr vert="horz" wrap="square" lIns="0" tIns="90805" rIns="0" bIns="0" rtlCol="0">
            <a:spAutoFit/>
          </a:bodyPr>
          <a:lstStyle/>
          <a:p>
            <a:pPr marL="295275" indent="-295910">
              <a:lnSpc>
                <a:spcPct val="100000"/>
              </a:lnSpc>
              <a:spcBef>
                <a:spcPts val="715"/>
              </a:spcBef>
              <a:buClr>
                <a:srgbClr val="97C00E"/>
              </a:buClr>
              <a:buFont typeface="Wingdings"/>
              <a:buChar char=""/>
              <a:tabLst>
                <a:tab pos="295910" algn="l"/>
              </a:tabLst>
            </a:pPr>
            <a:r>
              <a:rPr sz="1800" b="1" spc="-5" dirty="0">
                <a:solidFill>
                  <a:srgbClr val="032B5F"/>
                </a:solidFill>
                <a:latin typeface="Verdana"/>
                <a:cs typeface="Verdana"/>
              </a:rPr>
              <a:t>Step</a:t>
            </a:r>
            <a:r>
              <a:rPr sz="1800" b="1" spc="-10" dirty="0">
                <a:solidFill>
                  <a:srgbClr val="032B5F"/>
                </a:solidFill>
                <a:latin typeface="Verdana"/>
                <a:cs typeface="Verdana"/>
              </a:rPr>
              <a:t> </a:t>
            </a:r>
            <a:r>
              <a:rPr sz="1800" b="1" spc="-5" dirty="0">
                <a:solidFill>
                  <a:srgbClr val="032B5F"/>
                </a:solidFill>
                <a:latin typeface="Verdana"/>
                <a:cs typeface="Verdana"/>
              </a:rPr>
              <a:t>1:</a:t>
            </a:r>
            <a:endParaRPr sz="1800" dirty="0">
              <a:latin typeface="Verdana"/>
              <a:cs typeface="Verdana"/>
            </a:endParaRPr>
          </a:p>
          <a:p>
            <a:pPr marL="469265" lvl="1" indent="-231775">
              <a:lnSpc>
                <a:spcPct val="107900"/>
              </a:lnSpc>
              <a:spcBef>
                <a:spcPts val="350"/>
              </a:spcBef>
              <a:buClr>
                <a:srgbClr val="C6E167"/>
              </a:buClr>
              <a:buFont typeface="Wingdings"/>
              <a:buChar char=""/>
              <a:tabLst>
                <a:tab pos="469900" algn="l"/>
              </a:tabLst>
            </a:pPr>
            <a:r>
              <a:rPr sz="1400" dirty="0">
                <a:solidFill>
                  <a:srgbClr val="032B5F"/>
                </a:solidFill>
                <a:latin typeface="Verdana"/>
                <a:cs typeface="Verdana"/>
              </a:rPr>
              <a:t>Connect electrical loads with </a:t>
            </a:r>
            <a:r>
              <a:rPr sz="1400" spc="-5" dirty="0">
                <a:solidFill>
                  <a:srgbClr val="032B5F"/>
                </a:solidFill>
                <a:latin typeface="Verdana"/>
                <a:cs typeface="Verdana"/>
              </a:rPr>
              <a:t>actuators </a:t>
            </a:r>
            <a:r>
              <a:rPr sz="1400" dirty="0">
                <a:solidFill>
                  <a:srgbClr val="032B5F"/>
                </a:solidFill>
                <a:latin typeface="Verdana"/>
                <a:cs typeface="Verdana"/>
              </a:rPr>
              <a:t>(luminaires, </a:t>
            </a:r>
            <a:r>
              <a:rPr sz="1400" spc="-5" dirty="0">
                <a:solidFill>
                  <a:srgbClr val="032B5F"/>
                </a:solidFill>
                <a:latin typeface="Verdana"/>
                <a:cs typeface="Verdana"/>
              </a:rPr>
              <a:t>shutters, </a:t>
            </a:r>
            <a:r>
              <a:rPr sz="1400" dirty="0">
                <a:solidFill>
                  <a:srgbClr val="032B5F"/>
                </a:solidFill>
                <a:latin typeface="Verdana"/>
                <a:cs typeface="Verdana"/>
              </a:rPr>
              <a:t>sockets,</a:t>
            </a:r>
            <a:r>
              <a:rPr sz="1400" spc="-175" dirty="0">
                <a:solidFill>
                  <a:srgbClr val="032B5F"/>
                </a:solidFill>
                <a:latin typeface="Verdana"/>
                <a:cs typeface="Verdana"/>
              </a:rPr>
              <a:t> </a:t>
            </a:r>
            <a:r>
              <a:rPr sz="1400" dirty="0">
                <a:solidFill>
                  <a:srgbClr val="032B5F"/>
                </a:solidFill>
                <a:latin typeface="Verdana"/>
                <a:cs typeface="Verdana"/>
              </a:rPr>
              <a:t>heating  valves).</a:t>
            </a:r>
            <a:endParaRPr sz="1400" dirty="0">
              <a:latin typeface="Verdana"/>
              <a:cs typeface="Verdana"/>
            </a:endParaRPr>
          </a:p>
          <a:p>
            <a:pPr marL="237490">
              <a:lnSpc>
                <a:spcPct val="100000"/>
              </a:lnSpc>
              <a:spcBef>
                <a:spcPts val="430"/>
              </a:spcBef>
            </a:pPr>
            <a:r>
              <a:rPr sz="1400" dirty="0">
                <a:solidFill>
                  <a:srgbClr val="C6E167"/>
                </a:solidFill>
                <a:latin typeface="Wingdings"/>
                <a:cs typeface="Wingdings"/>
              </a:rPr>
              <a:t></a:t>
            </a:r>
            <a:endParaRPr sz="1400" dirty="0">
              <a:latin typeface="Wingdings"/>
              <a:cs typeface="Wingdings"/>
            </a:endParaRPr>
          </a:p>
        </p:txBody>
      </p:sp>
      <p:sp>
        <p:nvSpPr>
          <p:cNvPr id="5" name="object 5"/>
          <p:cNvSpPr txBox="1"/>
          <p:nvPr/>
        </p:nvSpPr>
        <p:spPr>
          <a:xfrm>
            <a:off x="741362" y="3545219"/>
            <a:ext cx="7515859" cy="653415"/>
          </a:xfrm>
          <a:prstGeom prst="rect">
            <a:avLst/>
          </a:prstGeom>
        </p:spPr>
        <p:txBody>
          <a:bodyPr vert="horz" wrap="square" lIns="0" tIns="90805" rIns="0" bIns="0" rtlCol="0">
            <a:spAutoFit/>
          </a:bodyPr>
          <a:lstStyle/>
          <a:p>
            <a:pPr marL="307975" indent="-295910">
              <a:lnSpc>
                <a:spcPct val="100000"/>
              </a:lnSpc>
              <a:spcBef>
                <a:spcPts val="715"/>
              </a:spcBef>
              <a:buClr>
                <a:srgbClr val="97C00E"/>
              </a:buClr>
              <a:buFont typeface="Wingdings"/>
              <a:buChar char=""/>
              <a:tabLst>
                <a:tab pos="308610" algn="l"/>
              </a:tabLst>
            </a:pPr>
            <a:r>
              <a:rPr sz="1800" b="1" spc="-5" dirty="0">
                <a:solidFill>
                  <a:srgbClr val="032B5F"/>
                </a:solidFill>
                <a:latin typeface="Verdana"/>
                <a:cs typeface="Verdana"/>
              </a:rPr>
              <a:t>Step</a:t>
            </a:r>
            <a:r>
              <a:rPr sz="1800" b="1" spc="-10" dirty="0">
                <a:solidFill>
                  <a:srgbClr val="032B5F"/>
                </a:solidFill>
                <a:latin typeface="Verdana"/>
                <a:cs typeface="Verdana"/>
              </a:rPr>
              <a:t> </a:t>
            </a:r>
            <a:r>
              <a:rPr sz="1800" b="1" spc="-5" dirty="0">
                <a:solidFill>
                  <a:srgbClr val="032B5F"/>
                </a:solidFill>
                <a:latin typeface="Verdana"/>
                <a:cs typeface="Verdana"/>
              </a:rPr>
              <a:t>2:</a:t>
            </a:r>
            <a:endParaRPr sz="1800">
              <a:latin typeface="Verdana"/>
              <a:cs typeface="Verdana"/>
            </a:endParaRPr>
          </a:p>
          <a:p>
            <a:pPr marL="481965" lvl="1" indent="-232410">
              <a:lnSpc>
                <a:spcPct val="100000"/>
              </a:lnSpc>
              <a:spcBef>
                <a:spcPts val="484"/>
              </a:spcBef>
              <a:buClr>
                <a:srgbClr val="C6E167"/>
              </a:buClr>
              <a:buFont typeface="Wingdings"/>
              <a:buChar char=""/>
              <a:tabLst>
                <a:tab pos="482600" algn="l"/>
              </a:tabLst>
            </a:pPr>
            <a:r>
              <a:rPr sz="1400" dirty="0">
                <a:solidFill>
                  <a:srgbClr val="032B5F"/>
                </a:solidFill>
                <a:latin typeface="Verdana"/>
                <a:cs typeface="Verdana"/>
              </a:rPr>
              <a:t>Link switches </a:t>
            </a:r>
            <a:r>
              <a:rPr sz="1400" spc="-5" dirty="0">
                <a:solidFill>
                  <a:srgbClr val="032B5F"/>
                </a:solidFill>
                <a:latin typeface="Verdana"/>
                <a:cs typeface="Verdana"/>
              </a:rPr>
              <a:t>and </a:t>
            </a:r>
            <a:r>
              <a:rPr sz="1400" dirty="0">
                <a:solidFill>
                  <a:srgbClr val="032B5F"/>
                </a:solidFill>
                <a:latin typeface="Verdana"/>
                <a:cs typeface="Verdana"/>
              </a:rPr>
              <a:t>sensors once using </a:t>
            </a:r>
            <a:r>
              <a:rPr sz="1400" spc="-5" dirty="0">
                <a:solidFill>
                  <a:srgbClr val="032B5F"/>
                </a:solidFill>
                <a:latin typeface="Verdana"/>
                <a:cs typeface="Verdana"/>
              </a:rPr>
              <a:t>the </a:t>
            </a:r>
            <a:r>
              <a:rPr sz="1400" dirty="0">
                <a:solidFill>
                  <a:srgbClr val="032B5F"/>
                </a:solidFill>
                <a:latin typeface="Verdana"/>
                <a:cs typeface="Verdana"/>
              </a:rPr>
              <a:t>easy teach-in mode </a:t>
            </a:r>
            <a:r>
              <a:rPr sz="1400" spc="5" dirty="0">
                <a:solidFill>
                  <a:srgbClr val="032B5F"/>
                </a:solidFill>
                <a:latin typeface="Verdana"/>
                <a:cs typeface="Verdana"/>
              </a:rPr>
              <a:t>in </a:t>
            </a:r>
            <a:r>
              <a:rPr sz="1400" spc="-5" dirty="0">
                <a:solidFill>
                  <a:srgbClr val="032B5F"/>
                </a:solidFill>
                <a:latin typeface="Verdana"/>
                <a:cs typeface="Verdana"/>
              </a:rPr>
              <a:t>the</a:t>
            </a:r>
            <a:r>
              <a:rPr sz="1400" spc="-204" dirty="0">
                <a:solidFill>
                  <a:srgbClr val="032B5F"/>
                </a:solidFill>
                <a:latin typeface="Verdana"/>
                <a:cs typeface="Verdana"/>
              </a:rPr>
              <a:t> </a:t>
            </a:r>
            <a:r>
              <a:rPr sz="1400" spc="-5" dirty="0">
                <a:solidFill>
                  <a:srgbClr val="032B5F"/>
                </a:solidFill>
                <a:latin typeface="Verdana"/>
                <a:cs typeface="Verdana"/>
              </a:rPr>
              <a:t>actuator.</a:t>
            </a:r>
            <a:endParaRPr sz="1400">
              <a:latin typeface="Verdana"/>
              <a:cs typeface="Verdana"/>
            </a:endParaRPr>
          </a:p>
        </p:txBody>
      </p:sp>
      <p:sp>
        <p:nvSpPr>
          <p:cNvPr id="6" name="object 6"/>
          <p:cNvSpPr txBox="1"/>
          <p:nvPr/>
        </p:nvSpPr>
        <p:spPr>
          <a:xfrm>
            <a:off x="741362" y="5824029"/>
            <a:ext cx="5365115" cy="299720"/>
          </a:xfrm>
          <a:prstGeom prst="rect">
            <a:avLst/>
          </a:prstGeom>
        </p:spPr>
        <p:txBody>
          <a:bodyPr vert="horz" wrap="square" lIns="0" tIns="12700" rIns="0" bIns="0" rtlCol="0">
            <a:spAutoFit/>
          </a:bodyPr>
          <a:lstStyle/>
          <a:p>
            <a:pPr marL="311150" indent="-299085">
              <a:lnSpc>
                <a:spcPct val="100000"/>
              </a:lnSpc>
              <a:spcBef>
                <a:spcPts val="100"/>
              </a:spcBef>
              <a:buClr>
                <a:srgbClr val="97C00E"/>
              </a:buClr>
              <a:buFont typeface="Wingdings"/>
              <a:buChar char=""/>
              <a:tabLst>
                <a:tab pos="311150" algn="l"/>
                <a:tab pos="311785" algn="l"/>
              </a:tabLst>
            </a:pPr>
            <a:r>
              <a:rPr sz="1800" b="1" dirty="0">
                <a:solidFill>
                  <a:srgbClr val="032B5F"/>
                </a:solidFill>
                <a:latin typeface="Verdana"/>
                <a:cs typeface="Verdana"/>
              </a:rPr>
              <a:t>One </a:t>
            </a:r>
            <a:r>
              <a:rPr sz="1800" b="1" spc="-5" dirty="0">
                <a:solidFill>
                  <a:srgbClr val="032B5F"/>
                </a:solidFill>
                <a:latin typeface="Verdana"/>
                <a:cs typeface="Verdana"/>
              </a:rPr>
              <a:t>base installation = many</a:t>
            </a:r>
            <a:r>
              <a:rPr sz="1800" b="1" spc="-15" dirty="0">
                <a:solidFill>
                  <a:srgbClr val="032B5F"/>
                </a:solidFill>
                <a:latin typeface="Verdana"/>
                <a:cs typeface="Verdana"/>
              </a:rPr>
              <a:t> </a:t>
            </a:r>
            <a:r>
              <a:rPr sz="1800" b="1" spc="-5" dirty="0">
                <a:solidFill>
                  <a:srgbClr val="032B5F"/>
                </a:solidFill>
                <a:latin typeface="Verdana"/>
                <a:cs typeface="Verdana"/>
              </a:rPr>
              <a:t>functions</a:t>
            </a:r>
            <a:endParaRPr sz="1800">
              <a:latin typeface="Verdana"/>
              <a:cs typeface="Verdana"/>
            </a:endParaRPr>
          </a:p>
        </p:txBody>
      </p:sp>
      <p:sp>
        <p:nvSpPr>
          <p:cNvPr id="7" name="object 7"/>
          <p:cNvSpPr/>
          <p:nvPr/>
        </p:nvSpPr>
        <p:spPr>
          <a:xfrm>
            <a:off x="1116013" y="2492413"/>
            <a:ext cx="645667" cy="698646"/>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411768" y="2637853"/>
            <a:ext cx="401063" cy="376882"/>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373990" y="2631262"/>
            <a:ext cx="500187" cy="48265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112171" y="2516619"/>
            <a:ext cx="799852" cy="59725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4549330" y="2514415"/>
            <a:ext cx="363590" cy="698671"/>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890014" y="4604607"/>
            <a:ext cx="436422" cy="611167"/>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4736185" y="4604607"/>
            <a:ext cx="614145" cy="597668"/>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3336001" y="4639322"/>
            <a:ext cx="579358" cy="578383"/>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2190750" y="4693297"/>
            <a:ext cx="579374" cy="578383"/>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5769414" y="4604613"/>
            <a:ext cx="486659" cy="578389"/>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6721588" y="4552581"/>
            <a:ext cx="787915" cy="688261"/>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3419475" y="2419362"/>
            <a:ext cx="287324" cy="949312"/>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1115616" y="4565751"/>
            <a:ext cx="623877" cy="879472"/>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5332412" y="2636850"/>
            <a:ext cx="534961" cy="374637"/>
          </a:xfrm>
          <a:prstGeom prst="rect">
            <a:avLst/>
          </a:prstGeom>
          <a:blipFill>
            <a:blip r:embed="rId15" cstate="print"/>
            <a:stretch>
              <a:fillRect/>
            </a:stretch>
          </a:blipFill>
        </p:spPr>
        <p:txBody>
          <a:bodyPr wrap="square" lIns="0" tIns="0" rIns="0" bIns="0" rtlCol="0"/>
          <a:lstStyle/>
          <a:p>
            <a:endParaRPr/>
          </a:p>
        </p:txBody>
      </p:sp>
      <p:sp>
        <p:nvSpPr>
          <p:cNvPr id="21" name="object 2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22" name="object 2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14010-A90E-4DA3-B5F4-B6379F839A04}"/>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C3ABE65-155D-4F31-A457-8C5C3BFD6741}"/>
              </a:ext>
            </a:extLst>
          </p:cNvPr>
          <p:cNvSpPr>
            <a:spLocks noGrp="1"/>
          </p:cNvSpPr>
          <p:nvPr>
            <p:ph type="body" idx="1"/>
          </p:nvPr>
        </p:nvSpPr>
        <p:spPr>
          <a:xfrm>
            <a:off x="567372" y="1541716"/>
            <a:ext cx="8009255" cy="1384995"/>
          </a:xfrm>
        </p:spPr>
        <p:txBody>
          <a:bodyPr/>
          <a:lstStyle/>
          <a:p>
            <a:r>
              <a:rPr lang="en-US" b="0" i="0" dirty="0">
                <a:solidFill>
                  <a:srgbClr val="202124"/>
                </a:solidFill>
                <a:effectLst/>
                <a:latin typeface="arial" panose="020B0604020202020204" pitchFamily="34" charset="0"/>
              </a:rPr>
              <a:t>An </a:t>
            </a:r>
            <a:r>
              <a:rPr lang="en-US" b="1" i="0" dirty="0">
                <a:solidFill>
                  <a:srgbClr val="202124"/>
                </a:solidFill>
                <a:effectLst/>
                <a:latin typeface="arial" panose="020B0604020202020204" pitchFamily="34" charset="0"/>
              </a:rPr>
              <a:t>actuator</a:t>
            </a:r>
            <a:r>
              <a:rPr lang="en-US" b="0" i="0" dirty="0">
                <a:solidFill>
                  <a:srgbClr val="202124"/>
                </a:solidFill>
                <a:effectLst/>
                <a:latin typeface="arial" panose="020B0604020202020204" pitchFamily="34" charset="0"/>
              </a:rPr>
              <a:t> is a device that uses a form of power to convert a control signal into mechanical motion. From electric door locks in automobiles, to ailerons on aircraft, </a:t>
            </a:r>
            <a:r>
              <a:rPr lang="en-US" b="1" i="0" dirty="0">
                <a:solidFill>
                  <a:srgbClr val="202124"/>
                </a:solidFill>
                <a:effectLst/>
                <a:latin typeface="arial" panose="020B0604020202020204" pitchFamily="34" charset="0"/>
              </a:rPr>
              <a:t>actuators</a:t>
            </a:r>
            <a:r>
              <a:rPr lang="en-US" b="0" i="0" dirty="0">
                <a:solidFill>
                  <a:srgbClr val="202124"/>
                </a:solidFill>
                <a:effectLst/>
                <a:latin typeface="arial" panose="020B0604020202020204" pitchFamily="34" charset="0"/>
              </a:rPr>
              <a:t> are all around us.</a:t>
            </a:r>
            <a:endParaRPr lang="en-US" dirty="0"/>
          </a:p>
          <a:p>
            <a:endParaRPr lang="en-US" dirty="0"/>
          </a:p>
          <a:p>
            <a:r>
              <a:rPr lang="en-US" b="0" i="0" dirty="0">
                <a:solidFill>
                  <a:srgbClr val="4D5156"/>
                </a:solidFill>
                <a:effectLst/>
                <a:latin typeface="arial" panose="020B0604020202020204" pitchFamily="34" charset="0"/>
              </a:rPr>
              <a:t>Philips Hue is a line of color changing LED lamps and white bulbs which can be controlled wirelessly. </a:t>
            </a:r>
            <a:r>
              <a:rPr lang="en-US" b="0" i="0">
                <a:solidFill>
                  <a:srgbClr val="4D5156"/>
                </a:solidFill>
                <a:effectLst/>
                <a:latin typeface="arial" panose="020B0604020202020204" pitchFamily="34" charset="0"/>
              </a:rPr>
              <a:t>The Phillips Hue line of bulbs was the first smart bulb of its kind on the market.</a:t>
            </a:r>
            <a:endParaRPr lang="en-US" dirty="0"/>
          </a:p>
        </p:txBody>
      </p:sp>
    </p:spTree>
    <p:extLst>
      <p:ext uri="{BB962C8B-B14F-4D97-AF65-F5344CB8AC3E}">
        <p14:creationId xmlns:p14="http://schemas.microsoft.com/office/powerpoint/2010/main" val="3065736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27900" y="3211512"/>
            <a:ext cx="1239837" cy="93026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25171" rIns="0" bIns="0" rtlCol="0">
            <a:spAutoFit/>
          </a:bodyPr>
          <a:lstStyle/>
          <a:p>
            <a:pPr marL="525145">
              <a:lnSpc>
                <a:spcPct val="100000"/>
              </a:lnSpc>
              <a:spcBef>
                <a:spcPts val="105"/>
              </a:spcBef>
            </a:pPr>
            <a:r>
              <a:rPr sz="2000" dirty="0"/>
              <a:t>Easy </a:t>
            </a:r>
            <a:r>
              <a:rPr sz="2000" spc="-5" dirty="0"/>
              <a:t>installation: optional</a:t>
            </a:r>
            <a:r>
              <a:rPr sz="2000" spc="-35" dirty="0"/>
              <a:t> </a:t>
            </a:r>
            <a:r>
              <a:rPr sz="2000" spc="-5" dirty="0"/>
              <a:t>extension</a:t>
            </a:r>
            <a:endParaRPr sz="2000"/>
          </a:p>
        </p:txBody>
      </p:sp>
      <p:sp>
        <p:nvSpPr>
          <p:cNvPr id="5" name="object 5"/>
          <p:cNvSpPr txBox="1"/>
          <p:nvPr/>
        </p:nvSpPr>
        <p:spPr>
          <a:xfrm>
            <a:off x="746125" y="1705800"/>
            <a:ext cx="6709409" cy="2480945"/>
          </a:xfrm>
          <a:prstGeom prst="rect">
            <a:avLst/>
          </a:prstGeom>
        </p:spPr>
        <p:txBody>
          <a:bodyPr vert="horz" wrap="square" lIns="0" tIns="12700" rIns="0" bIns="0" rtlCol="0">
            <a:spAutoFit/>
          </a:bodyPr>
          <a:lstStyle/>
          <a:p>
            <a:pPr marL="241300" indent="-228600">
              <a:lnSpc>
                <a:spcPct val="100000"/>
              </a:lnSpc>
              <a:spcBef>
                <a:spcPts val="100"/>
              </a:spcBef>
              <a:buClr>
                <a:srgbClr val="97C00E"/>
              </a:buClr>
              <a:buFont typeface="Wingdings"/>
              <a:buChar char=""/>
              <a:tabLst>
                <a:tab pos="241300" algn="l"/>
              </a:tabLst>
            </a:pPr>
            <a:r>
              <a:rPr sz="1800" b="1" dirty="0">
                <a:solidFill>
                  <a:srgbClr val="032B5F"/>
                </a:solidFill>
                <a:latin typeface="Verdana"/>
                <a:cs typeface="Verdana"/>
              </a:rPr>
              <a:t>Step 3</a:t>
            </a:r>
            <a:r>
              <a:rPr sz="1800" b="1" spc="-20" dirty="0">
                <a:solidFill>
                  <a:srgbClr val="032B5F"/>
                </a:solidFill>
                <a:latin typeface="Verdana"/>
                <a:cs typeface="Verdana"/>
              </a:rPr>
              <a:t> </a:t>
            </a:r>
            <a:r>
              <a:rPr sz="1800" b="1" spc="-5" dirty="0">
                <a:solidFill>
                  <a:srgbClr val="032B5F"/>
                </a:solidFill>
                <a:latin typeface="Verdana"/>
                <a:cs typeface="Verdana"/>
              </a:rPr>
              <a:t>(optional)</a:t>
            </a:r>
            <a:endParaRPr sz="1800">
              <a:latin typeface="Verdana"/>
              <a:cs typeface="Verdana"/>
            </a:endParaRPr>
          </a:p>
          <a:p>
            <a:pPr>
              <a:lnSpc>
                <a:spcPct val="100000"/>
              </a:lnSpc>
              <a:buClr>
                <a:srgbClr val="97C00E"/>
              </a:buClr>
              <a:buFont typeface="Wingdings"/>
              <a:buChar char=""/>
            </a:pPr>
            <a:endParaRPr sz="2200">
              <a:latin typeface="Times New Roman"/>
              <a:cs typeface="Times New Roman"/>
            </a:endParaRPr>
          </a:p>
          <a:p>
            <a:pPr marL="510540" lvl="1" indent="-260985">
              <a:lnSpc>
                <a:spcPct val="100000"/>
              </a:lnSpc>
              <a:spcBef>
                <a:spcPts val="1295"/>
              </a:spcBef>
              <a:buClr>
                <a:srgbClr val="C6E167"/>
              </a:buClr>
              <a:buFont typeface="Wingdings"/>
              <a:buChar char=""/>
              <a:tabLst>
                <a:tab pos="511175" algn="l"/>
              </a:tabLst>
            </a:pPr>
            <a:r>
              <a:rPr sz="1800" dirty="0">
                <a:solidFill>
                  <a:srgbClr val="032B5F"/>
                </a:solidFill>
                <a:latin typeface="Verdana"/>
                <a:cs typeface="Verdana"/>
              </a:rPr>
              <a:t>Visualization with</a:t>
            </a:r>
            <a:r>
              <a:rPr sz="1800" spc="-50" dirty="0">
                <a:solidFill>
                  <a:srgbClr val="032B5F"/>
                </a:solidFill>
                <a:latin typeface="Verdana"/>
                <a:cs typeface="Verdana"/>
              </a:rPr>
              <a:t> </a:t>
            </a:r>
            <a:r>
              <a:rPr sz="1800" spc="-10" dirty="0">
                <a:solidFill>
                  <a:srgbClr val="032B5F"/>
                </a:solidFill>
                <a:latin typeface="Verdana"/>
                <a:cs typeface="Verdana"/>
              </a:rPr>
              <a:t>Touch-Panel</a:t>
            </a:r>
            <a:endParaRPr sz="1800">
              <a:latin typeface="Verdana"/>
              <a:cs typeface="Verdana"/>
            </a:endParaRPr>
          </a:p>
          <a:p>
            <a:pPr lvl="1">
              <a:lnSpc>
                <a:spcPct val="100000"/>
              </a:lnSpc>
              <a:spcBef>
                <a:spcPts val="40"/>
              </a:spcBef>
              <a:buClr>
                <a:srgbClr val="C6E167"/>
              </a:buClr>
              <a:buFont typeface="Wingdings"/>
              <a:buChar char=""/>
            </a:pPr>
            <a:endParaRPr sz="2950">
              <a:latin typeface="Times New Roman"/>
              <a:cs typeface="Times New Roman"/>
            </a:endParaRPr>
          </a:p>
          <a:p>
            <a:pPr marL="510540" lvl="1" indent="-260985">
              <a:lnSpc>
                <a:spcPct val="100000"/>
              </a:lnSpc>
              <a:buClr>
                <a:srgbClr val="C6E167"/>
              </a:buClr>
              <a:buFont typeface="Wingdings"/>
              <a:buChar char=""/>
              <a:tabLst>
                <a:tab pos="511175" algn="l"/>
              </a:tabLst>
            </a:pPr>
            <a:r>
              <a:rPr sz="1800" spc="-5" dirty="0">
                <a:solidFill>
                  <a:srgbClr val="032B5F"/>
                </a:solidFill>
                <a:latin typeface="Verdana"/>
                <a:cs typeface="Verdana"/>
              </a:rPr>
              <a:t>Connecting video cameras</a:t>
            </a:r>
            <a:endParaRPr sz="1800">
              <a:latin typeface="Verdana"/>
              <a:cs typeface="Verdana"/>
            </a:endParaRPr>
          </a:p>
          <a:p>
            <a:pPr lvl="1">
              <a:lnSpc>
                <a:spcPct val="100000"/>
              </a:lnSpc>
              <a:spcBef>
                <a:spcPts val="40"/>
              </a:spcBef>
              <a:buClr>
                <a:srgbClr val="C6E167"/>
              </a:buClr>
              <a:buFont typeface="Wingdings"/>
              <a:buChar char=""/>
            </a:pPr>
            <a:endParaRPr sz="2950">
              <a:latin typeface="Times New Roman"/>
              <a:cs typeface="Times New Roman"/>
            </a:endParaRPr>
          </a:p>
          <a:p>
            <a:pPr marL="510540" lvl="1" indent="-260985">
              <a:lnSpc>
                <a:spcPct val="100000"/>
              </a:lnSpc>
              <a:buClr>
                <a:srgbClr val="C6E167"/>
              </a:buClr>
              <a:buFont typeface="Wingdings"/>
              <a:buChar char=""/>
              <a:tabLst>
                <a:tab pos="511175" algn="l"/>
              </a:tabLst>
            </a:pPr>
            <a:r>
              <a:rPr sz="1800" spc="-5" dirty="0">
                <a:solidFill>
                  <a:srgbClr val="032B5F"/>
                </a:solidFill>
                <a:latin typeface="Verdana"/>
                <a:cs typeface="Verdana"/>
              </a:rPr>
              <a:t>Connection to the internet (Smart</a:t>
            </a:r>
            <a:r>
              <a:rPr sz="1800" spc="20" dirty="0">
                <a:solidFill>
                  <a:srgbClr val="032B5F"/>
                </a:solidFill>
                <a:latin typeface="Verdana"/>
                <a:cs typeface="Verdana"/>
              </a:rPr>
              <a:t> </a:t>
            </a:r>
            <a:r>
              <a:rPr sz="1800" spc="-5" dirty="0">
                <a:solidFill>
                  <a:srgbClr val="032B5F"/>
                </a:solidFill>
                <a:latin typeface="Verdana"/>
                <a:cs typeface="Verdana"/>
              </a:rPr>
              <a:t>phone/PDA/Tablet)</a:t>
            </a:r>
            <a:endParaRPr sz="1800">
              <a:latin typeface="Verdana"/>
              <a:cs typeface="Verdana"/>
            </a:endParaRPr>
          </a:p>
        </p:txBody>
      </p:sp>
      <p:sp>
        <p:nvSpPr>
          <p:cNvPr id="6" name="object 6"/>
          <p:cNvSpPr/>
          <p:nvPr/>
        </p:nvSpPr>
        <p:spPr>
          <a:xfrm>
            <a:off x="6588124" y="4705349"/>
            <a:ext cx="1897025" cy="15208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22887" y="1484312"/>
            <a:ext cx="2268474" cy="147794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689776" y="1528051"/>
            <a:ext cx="2273185" cy="2079538"/>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003800" y="4597400"/>
            <a:ext cx="1262037" cy="1627187"/>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1" name="object 1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Advantages for your</a:t>
            </a:r>
            <a:r>
              <a:rPr spc="40" dirty="0"/>
              <a:t> </a:t>
            </a:r>
            <a:r>
              <a:rPr spc="-5" dirty="0"/>
              <a:t>clients</a:t>
            </a:r>
          </a:p>
        </p:txBody>
      </p:sp>
      <p:sp>
        <p:nvSpPr>
          <p:cNvPr id="4" name="object 4"/>
          <p:cNvSpPr txBox="1"/>
          <p:nvPr/>
        </p:nvSpPr>
        <p:spPr>
          <a:xfrm>
            <a:off x="598487" y="1373500"/>
            <a:ext cx="4994910" cy="4813935"/>
          </a:xfrm>
          <a:prstGeom prst="rect">
            <a:avLst/>
          </a:prstGeom>
        </p:spPr>
        <p:txBody>
          <a:bodyPr vert="horz" wrap="square" lIns="0" tIns="103505" rIns="0" bIns="0" rtlCol="0">
            <a:spAutoFit/>
          </a:bodyPr>
          <a:lstStyle/>
          <a:p>
            <a:pPr marL="299085" indent="-287020">
              <a:lnSpc>
                <a:spcPct val="100000"/>
              </a:lnSpc>
              <a:spcBef>
                <a:spcPts val="815"/>
              </a:spcBef>
              <a:buClr>
                <a:srgbClr val="97C00E"/>
              </a:buClr>
              <a:buFont typeface="Wingdings"/>
              <a:buChar char=""/>
              <a:tabLst>
                <a:tab pos="299720" algn="l"/>
              </a:tabLst>
            </a:pPr>
            <a:r>
              <a:rPr sz="2000" b="1" dirty="0">
                <a:solidFill>
                  <a:srgbClr val="032B5F"/>
                </a:solidFill>
                <a:latin typeface="Verdana"/>
                <a:cs typeface="Verdana"/>
              </a:rPr>
              <a:t>More</a:t>
            </a:r>
            <a:r>
              <a:rPr sz="2000" b="1" spc="-20" dirty="0">
                <a:solidFill>
                  <a:srgbClr val="032B5F"/>
                </a:solidFill>
                <a:latin typeface="Verdana"/>
                <a:cs typeface="Verdana"/>
              </a:rPr>
              <a:t> </a:t>
            </a:r>
            <a:r>
              <a:rPr sz="2000" b="1" dirty="0">
                <a:solidFill>
                  <a:srgbClr val="032B5F"/>
                </a:solidFill>
                <a:latin typeface="Verdana"/>
                <a:cs typeface="Verdana"/>
              </a:rPr>
              <a:t>comfort</a:t>
            </a:r>
            <a:endParaRPr sz="2000">
              <a:latin typeface="Verdana"/>
              <a:cs typeface="Verdana"/>
            </a:endParaRPr>
          </a:p>
          <a:p>
            <a:pPr marL="481965" lvl="1" indent="-232410">
              <a:lnSpc>
                <a:spcPct val="100000"/>
              </a:lnSpc>
              <a:spcBef>
                <a:spcPts val="505"/>
              </a:spcBef>
              <a:buClr>
                <a:srgbClr val="C6E167"/>
              </a:buClr>
              <a:buFont typeface="Wingdings"/>
              <a:buChar char=""/>
              <a:tabLst>
                <a:tab pos="482600" algn="l"/>
              </a:tabLst>
            </a:pPr>
            <a:r>
              <a:rPr sz="1400" spc="-5" dirty="0">
                <a:solidFill>
                  <a:srgbClr val="032B5F"/>
                </a:solidFill>
                <a:latin typeface="Verdana"/>
                <a:cs typeface="Verdana"/>
              </a:rPr>
              <a:t>Central</a:t>
            </a:r>
            <a:r>
              <a:rPr sz="1400" spc="-30" dirty="0">
                <a:solidFill>
                  <a:srgbClr val="032B5F"/>
                </a:solidFill>
                <a:latin typeface="Verdana"/>
                <a:cs typeface="Verdana"/>
              </a:rPr>
              <a:t> </a:t>
            </a:r>
            <a:r>
              <a:rPr sz="1400" dirty="0">
                <a:solidFill>
                  <a:srgbClr val="032B5F"/>
                </a:solidFill>
                <a:latin typeface="Verdana"/>
                <a:cs typeface="Verdana"/>
              </a:rPr>
              <a:t>functions</a:t>
            </a:r>
            <a:endParaRPr sz="1400">
              <a:latin typeface="Verdana"/>
              <a:cs typeface="Verdana"/>
            </a:endParaRPr>
          </a:p>
          <a:p>
            <a:pPr marL="481965" lvl="1" indent="-232410">
              <a:lnSpc>
                <a:spcPct val="100000"/>
              </a:lnSpc>
              <a:spcBef>
                <a:spcPts val="445"/>
              </a:spcBef>
              <a:buClr>
                <a:srgbClr val="C6E167"/>
              </a:buClr>
              <a:buFont typeface="Wingdings"/>
              <a:buChar char=""/>
              <a:tabLst>
                <a:tab pos="482600" algn="l"/>
              </a:tabLst>
            </a:pPr>
            <a:r>
              <a:rPr sz="1400" dirty="0">
                <a:solidFill>
                  <a:srgbClr val="032B5F"/>
                </a:solidFill>
                <a:latin typeface="Verdana"/>
                <a:cs typeface="Verdana"/>
              </a:rPr>
              <a:t>Scenes</a:t>
            </a:r>
            <a:endParaRPr sz="1400">
              <a:latin typeface="Verdana"/>
              <a:cs typeface="Verdana"/>
            </a:endParaRPr>
          </a:p>
          <a:p>
            <a:pPr marL="481965" lvl="1" indent="-232410">
              <a:lnSpc>
                <a:spcPct val="100000"/>
              </a:lnSpc>
              <a:spcBef>
                <a:spcPts val="430"/>
              </a:spcBef>
              <a:buClr>
                <a:srgbClr val="C6E167"/>
              </a:buClr>
              <a:buFont typeface="Wingdings"/>
              <a:buChar char=""/>
              <a:tabLst>
                <a:tab pos="482600" algn="l"/>
              </a:tabLst>
            </a:pPr>
            <a:r>
              <a:rPr sz="1400" dirty="0">
                <a:solidFill>
                  <a:srgbClr val="032B5F"/>
                </a:solidFill>
                <a:latin typeface="Verdana"/>
                <a:cs typeface="Verdana"/>
              </a:rPr>
              <a:t>Automation</a:t>
            </a:r>
            <a:endParaRPr sz="1400">
              <a:latin typeface="Verdana"/>
              <a:cs typeface="Verdana"/>
            </a:endParaRPr>
          </a:p>
          <a:p>
            <a:pPr marL="481965" lvl="1" indent="-232410">
              <a:lnSpc>
                <a:spcPct val="100000"/>
              </a:lnSpc>
              <a:spcBef>
                <a:spcPts val="430"/>
              </a:spcBef>
              <a:buClr>
                <a:srgbClr val="C6E167"/>
              </a:buClr>
              <a:buFont typeface="Wingdings"/>
              <a:buChar char=""/>
              <a:tabLst>
                <a:tab pos="482600" algn="l"/>
              </a:tabLst>
            </a:pPr>
            <a:r>
              <a:rPr sz="1400" dirty="0">
                <a:solidFill>
                  <a:srgbClr val="032B5F"/>
                </a:solidFill>
                <a:latin typeface="Verdana"/>
                <a:cs typeface="Verdana"/>
              </a:rPr>
              <a:t>Visualization/Touch-Panel</a:t>
            </a:r>
            <a:endParaRPr sz="1400">
              <a:latin typeface="Verdana"/>
              <a:cs typeface="Verdana"/>
            </a:endParaRPr>
          </a:p>
          <a:p>
            <a:pPr lvl="1">
              <a:lnSpc>
                <a:spcPct val="100000"/>
              </a:lnSpc>
              <a:spcBef>
                <a:spcPts val="5"/>
              </a:spcBef>
              <a:buClr>
                <a:srgbClr val="C6E167"/>
              </a:buClr>
              <a:buFont typeface="Wingdings"/>
              <a:buChar char=""/>
            </a:pPr>
            <a:endParaRPr sz="2200">
              <a:latin typeface="Times New Roman"/>
              <a:cs typeface="Times New Roman"/>
            </a:endParaRPr>
          </a:p>
          <a:p>
            <a:pPr marL="299085" indent="-287020">
              <a:lnSpc>
                <a:spcPct val="100000"/>
              </a:lnSpc>
              <a:buClr>
                <a:srgbClr val="97C00E"/>
              </a:buClr>
              <a:buFont typeface="Wingdings"/>
              <a:buChar char=""/>
              <a:tabLst>
                <a:tab pos="299720" algn="l"/>
              </a:tabLst>
            </a:pPr>
            <a:r>
              <a:rPr sz="2000" b="1" dirty="0">
                <a:solidFill>
                  <a:srgbClr val="032B5F"/>
                </a:solidFill>
                <a:latin typeface="Verdana"/>
                <a:cs typeface="Verdana"/>
              </a:rPr>
              <a:t>More</a:t>
            </a:r>
            <a:r>
              <a:rPr sz="2000" b="1" spc="-20" dirty="0">
                <a:solidFill>
                  <a:srgbClr val="032B5F"/>
                </a:solidFill>
                <a:latin typeface="Verdana"/>
                <a:cs typeface="Verdana"/>
              </a:rPr>
              <a:t> </a:t>
            </a:r>
            <a:r>
              <a:rPr sz="2000" b="1" dirty="0">
                <a:solidFill>
                  <a:srgbClr val="032B5F"/>
                </a:solidFill>
                <a:latin typeface="Verdana"/>
                <a:cs typeface="Verdana"/>
              </a:rPr>
              <a:t>security</a:t>
            </a:r>
            <a:endParaRPr sz="2000">
              <a:latin typeface="Verdana"/>
              <a:cs typeface="Verdana"/>
            </a:endParaRPr>
          </a:p>
          <a:p>
            <a:pPr marL="481965" lvl="1" indent="-232410">
              <a:lnSpc>
                <a:spcPct val="100000"/>
              </a:lnSpc>
              <a:spcBef>
                <a:spcPts val="505"/>
              </a:spcBef>
              <a:buClr>
                <a:srgbClr val="C6E167"/>
              </a:buClr>
              <a:buFont typeface="Wingdings"/>
              <a:buChar char=""/>
              <a:tabLst>
                <a:tab pos="482600" algn="l"/>
              </a:tabLst>
            </a:pPr>
            <a:r>
              <a:rPr sz="1400" dirty="0">
                <a:solidFill>
                  <a:srgbClr val="032B5F"/>
                </a:solidFill>
                <a:latin typeface="Verdana"/>
                <a:cs typeface="Verdana"/>
              </a:rPr>
              <a:t>Window</a:t>
            </a:r>
            <a:r>
              <a:rPr sz="1400" spc="-40" dirty="0">
                <a:solidFill>
                  <a:srgbClr val="032B5F"/>
                </a:solidFill>
                <a:latin typeface="Verdana"/>
                <a:cs typeface="Verdana"/>
              </a:rPr>
              <a:t> </a:t>
            </a:r>
            <a:r>
              <a:rPr sz="1400" dirty="0">
                <a:solidFill>
                  <a:srgbClr val="032B5F"/>
                </a:solidFill>
                <a:latin typeface="Verdana"/>
                <a:cs typeface="Verdana"/>
              </a:rPr>
              <a:t>monitoring</a:t>
            </a:r>
            <a:endParaRPr sz="1400">
              <a:latin typeface="Verdana"/>
              <a:cs typeface="Verdana"/>
            </a:endParaRPr>
          </a:p>
          <a:p>
            <a:pPr marL="481965" lvl="1" indent="-232410">
              <a:lnSpc>
                <a:spcPct val="100000"/>
              </a:lnSpc>
              <a:spcBef>
                <a:spcPts val="445"/>
              </a:spcBef>
              <a:buClr>
                <a:srgbClr val="C6E167"/>
              </a:buClr>
              <a:buFont typeface="Wingdings"/>
              <a:buChar char=""/>
              <a:tabLst>
                <a:tab pos="482600" algn="l"/>
              </a:tabLst>
            </a:pPr>
            <a:r>
              <a:rPr sz="1400" dirty="0">
                <a:solidFill>
                  <a:srgbClr val="032B5F"/>
                </a:solidFill>
                <a:latin typeface="Verdana"/>
                <a:cs typeface="Verdana"/>
              </a:rPr>
              <a:t>Panic</a:t>
            </a:r>
            <a:r>
              <a:rPr sz="1400" spc="-45" dirty="0">
                <a:solidFill>
                  <a:srgbClr val="032B5F"/>
                </a:solidFill>
                <a:latin typeface="Verdana"/>
                <a:cs typeface="Verdana"/>
              </a:rPr>
              <a:t> </a:t>
            </a:r>
            <a:r>
              <a:rPr sz="1400" spc="-5" dirty="0">
                <a:solidFill>
                  <a:srgbClr val="032B5F"/>
                </a:solidFill>
                <a:latin typeface="Verdana"/>
                <a:cs typeface="Verdana"/>
              </a:rPr>
              <a:t>button</a:t>
            </a:r>
            <a:endParaRPr sz="1400">
              <a:latin typeface="Verdana"/>
              <a:cs typeface="Verdana"/>
            </a:endParaRPr>
          </a:p>
          <a:p>
            <a:pPr marL="481965" lvl="1" indent="-232410">
              <a:lnSpc>
                <a:spcPct val="100000"/>
              </a:lnSpc>
              <a:spcBef>
                <a:spcPts val="430"/>
              </a:spcBef>
              <a:buClr>
                <a:srgbClr val="C6E167"/>
              </a:buClr>
              <a:buFont typeface="Wingdings"/>
              <a:buChar char=""/>
              <a:tabLst>
                <a:tab pos="482600" algn="l"/>
              </a:tabLst>
            </a:pPr>
            <a:r>
              <a:rPr sz="1400" dirty="0">
                <a:solidFill>
                  <a:srgbClr val="032B5F"/>
                </a:solidFill>
                <a:latin typeface="Verdana"/>
                <a:cs typeface="Verdana"/>
              </a:rPr>
              <a:t>Presence</a:t>
            </a:r>
            <a:r>
              <a:rPr sz="1400" spc="-40" dirty="0">
                <a:solidFill>
                  <a:srgbClr val="032B5F"/>
                </a:solidFill>
                <a:latin typeface="Verdana"/>
                <a:cs typeface="Verdana"/>
              </a:rPr>
              <a:t> </a:t>
            </a:r>
            <a:r>
              <a:rPr sz="1400" dirty="0">
                <a:solidFill>
                  <a:srgbClr val="032B5F"/>
                </a:solidFill>
                <a:latin typeface="Verdana"/>
                <a:cs typeface="Verdana"/>
              </a:rPr>
              <a:t>simulation</a:t>
            </a:r>
            <a:endParaRPr sz="1400">
              <a:latin typeface="Verdana"/>
              <a:cs typeface="Verdana"/>
            </a:endParaRPr>
          </a:p>
          <a:p>
            <a:pPr lvl="1">
              <a:lnSpc>
                <a:spcPct val="100000"/>
              </a:lnSpc>
              <a:buClr>
                <a:srgbClr val="C6E167"/>
              </a:buClr>
              <a:buFont typeface="Wingdings"/>
              <a:buChar char=""/>
            </a:pPr>
            <a:endParaRPr sz="2200">
              <a:latin typeface="Times New Roman"/>
              <a:cs typeface="Times New Roman"/>
            </a:endParaRPr>
          </a:p>
          <a:p>
            <a:pPr marL="299085" indent="-287020">
              <a:lnSpc>
                <a:spcPct val="100000"/>
              </a:lnSpc>
              <a:buClr>
                <a:srgbClr val="97C00E"/>
              </a:buClr>
              <a:buFont typeface="Wingdings"/>
              <a:buChar char=""/>
              <a:tabLst>
                <a:tab pos="299720" algn="l"/>
              </a:tabLst>
            </a:pPr>
            <a:r>
              <a:rPr sz="2000" b="1" dirty="0">
                <a:solidFill>
                  <a:srgbClr val="032B5F"/>
                </a:solidFill>
                <a:latin typeface="Verdana"/>
                <a:cs typeface="Verdana"/>
              </a:rPr>
              <a:t>More energy</a:t>
            </a:r>
            <a:r>
              <a:rPr sz="2000" b="1" spc="-50" dirty="0">
                <a:solidFill>
                  <a:srgbClr val="032B5F"/>
                </a:solidFill>
                <a:latin typeface="Verdana"/>
                <a:cs typeface="Verdana"/>
              </a:rPr>
              <a:t> </a:t>
            </a:r>
            <a:r>
              <a:rPr sz="2000" b="1" dirty="0">
                <a:solidFill>
                  <a:srgbClr val="032B5F"/>
                </a:solidFill>
                <a:latin typeface="Verdana"/>
                <a:cs typeface="Verdana"/>
              </a:rPr>
              <a:t>efficiency</a:t>
            </a:r>
            <a:endParaRPr sz="2000">
              <a:latin typeface="Verdana"/>
              <a:cs typeface="Verdana"/>
            </a:endParaRPr>
          </a:p>
          <a:p>
            <a:pPr marL="481965" lvl="1" indent="-232410">
              <a:lnSpc>
                <a:spcPct val="100000"/>
              </a:lnSpc>
              <a:spcBef>
                <a:spcPts val="505"/>
              </a:spcBef>
              <a:buClr>
                <a:srgbClr val="C6E167"/>
              </a:buClr>
              <a:buFont typeface="Wingdings"/>
              <a:buChar char=""/>
              <a:tabLst>
                <a:tab pos="482600" algn="l"/>
              </a:tabLst>
            </a:pPr>
            <a:r>
              <a:rPr sz="1400" dirty="0">
                <a:solidFill>
                  <a:srgbClr val="032B5F"/>
                </a:solidFill>
                <a:latin typeface="Verdana"/>
                <a:cs typeface="Verdana"/>
              </a:rPr>
              <a:t>Heating control combined with window</a:t>
            </a:r>
            <a:r>
              <a:rPr sz="1400" spc="-135" dirty="0">
                <a:solidFill>
                  <a:srgbClr val="032B5F"/>
                </a:solidFill>
                <a:latin typeface="Verdana"/>
                <a:cs typeface="Verdana"/>
              </a:rPr>
              <a:t> </a:t>
            </a:r>
            <a:r>
              <a:rPr sz="1400" dirty="0">
                <a:solidFill>
                  <a:srgbClr val="032B5F"/>
                </a:solidFill>
                <a:latin typeface="Verdana"/>
                <a:cs typeface="Verdana"/>
              </a:rPr>
              <a:t>monitoring</a:t>
            </a:r>
            <a:endParaRPr sz="1400">
              <a:latin typeface="Verdana"/>
              <a:cs typeface="Verdana"/>
            </a:endParaRPr>
          </a:p>
          <a:p>
            <a:pPr marL="481965" lvl="1" indent="-232410">
              <a:lnSpc>
                <a:spcPct val="100000"/>
              </a:lnSpc>
              <a:spcBef>
                <a:spcPts val="445"/>
              </a:spcBef>
              <a:buClr>
                <a:srgbClr val="C6E167"/>
              </a:buClr>
              <a:buFont typeface="Wingdings"/>
              <a:buChar char=""/>
              <a:tabLst>
                <a:tab pos="482600" algn="l"/>
              </a:tabLst>
            </a:pPr>
            <a:r>
              <a:rPr sz="1400" dirty="0">
                <a:solidFill>
                  <a:srgbClr val="032B5F"/>
                </a:solidFill>
                <a:latin typeface="Verdana"/>
                <a:cs typeface="Verdana"/>
              </a:rPr>
              <a:t>Individual </a:t>
            </a:r>
            <a:r>
              <a:rPr sz="1400" spc="-5" dirty="0">
                <a:solidFill>
                  <a:srgbClr val="032B5F"/>
                </a:solidFill>
                <a:latin typeface="Verdana"/>
                <a:cs typeface="Verdana"/>
              </a:rPr>
              <a:t>zone </a:t>
            </a:r>
            <a:r>
              <a:rPr sz="1400" dirty="0">
                <a:solidFill>
                  <a:srgbClr val="032B5F"/>
                </a:solidFill>
                <a:latin typeface="Verdana"/>
                <a:cs typeface="Verdana"/>
              </a:rPr>
              <a:t>regulation/individual room</a:t>
            </a:r>
            <a:r>
              <a:rPr sz="1400" spc="-140" dirty="0">
                <a:solidFill>
                  <a:srgbClr val="032B5F"/>
                </a:solidFill>
                <a:latin typeface="Verdana"/>
                <a:cs typeface="Verdana"/>
              </a:rPr>
              <a:t> </a:t>
            </a:r>
            <a:r>
              <a:rPr sz="1400" dirty="0">
                <a:solidFill>
                  <a:srgbClr val="032B5F"/>
                </a:solidFill>
                <a:latin typeface="Verdana"/>
                <a:cs typeface="Verdana"/>
              </a:rPr>
              <a:t>control</a:t>
            </a:r>
            <a:endParaRPr sz="1400">
              <a:latin typeface="Verdana"/>
              <a:cs typeface="Verdana"/>
            </a:endParaRPr>
          </a:p>
          <a:p>
            <a:pPr>
              <a:lnSpc>
                <a:spcPct val="100000"/>
              </a:lnSpc>
            </a:pPr>
            <a:endParaRPr sz="1700">
              <a:latin typeface="Times New Roman"/>
              <a:cs typeface="Times New Roman"/>
            </a:endParaRPr>
          </a:p>
          <a:p>
            <a:pPr marL="922655">
              <a:lnSpc>
                <a:spcPct val="100000"/>
              </a:lnSpc>
              <a:spcBef>
                <a:spcPts val="1105"/>
              </a:spcBef>
            </a:pPr>
            <a:r>
              <a:rPr sz="2000" b="1" dirty="0">
                <a:solidFill>
                  <a:srgbClr val="032B5F"/>
                </a:solidFill>
                <a:latin typeface="Arial"/>
                <a:cs typeface="Arial"/>
              </a:rPr>
              <a:t>…with user-friendy</a:t>
            </a:r>
            <a:r>
              <a:rPr sz="2000" b="1" spc="-125" dirty="0">
                <a:solidFill>
                  <a:srgbClr val="032B5F"/>
                </a:solidFill>
                <a:latin typeface="Arial"/>
                <a:cs typeface="Arial"/>
              </a:rPr>
              <a:t> </a:t>
            </a:r>
            <a:r>
              <a:rPr sz="2000" b="1" spc="-5" dirty="0">
                <a:solidFill>
                  <a:srgbClr val="032B5F"/>
                </a:solidFill>
                <a:latin typeface="Arial"/>
                <a:cs typeface="Arial"/>
              </a:rPr>
              <a:t>technology!</a:t>
            </a:r>
            <a:endParaRPr sz="2000">
              <a:latin typeface="Arial"/>
              <a:cs typeface="Arial"/>
            </a:endParaRPr>
          </a:p>
        </p:txBody>
      </p:sp>
      <p:sp>
        <p:nvSpPr>
          <p:cNvPr id="5" name="object 5"/>
          <p:cNvSpPr/>
          <p:nvPr/>
        </p:nvSpPr>
        <p:spPr>
          <a:xfrm>
            <a:off x="7020270" y="4293120"/>
            <a:ext cx="1512160" cy="211290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140200" y="1557337"/>
            <a:ext cx="4476750" cy="2517774"/>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Advantages for the user:</a:t>
            </a:r>
            <a:r>
              <a:rPr spc="55" dirty="0"/>
              <a:t> </a:t>
            </a:r>
            <a:r>
              <a:rPr spc="-10" dirty="0"/>
              <a:t>flexibility</a:t>
            </a:r>
          </a:p>
        </p:txBody>
      </p:sp>
      <p:sp>
        <p:nvSpPr>
          <p:cNvPr id="4" name="object 4"/>
          <p:cNvSpPr txBox="1"/>
          <p:nvPr/>
        </p:nvSpPr>
        <p:spPr>
          <a:xfrm>
            <a:off x="598487" y="1467040"/>
            <a:ext cx="7299959" cy="453136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32B5F"/>
                </a:solidFill>
                <a:latin typeface="Verdana"/>
                <a:cs typeface="Verdana"/>
              </a:rPr>
              <a:t>Changes </a:t>
            </a:r>
            <a:r>
              <a:rPr sz="1800" b="1" spc="-5" dirty="0">
                <a:solidFill>
                  <a:srgbClr val="032B5F"/>
                </a:solidFill>
                <a:latin typeface="Verdana"/>
                <a:cs typeface="Verdana"/>
              </a:rPr>
              <a:t>in the house – position switches in any</a:t>
            </a:r>
            <a:r>
              <a:rPr sz="1800" b="1" spc="45" dirty="0">
                <a:solidFill>
                  <a:srgbClr val="032B5F"/>
                </a:solidFill>
                <a:latin typeface="Verdana"/>
                <a:cs typeface="Verdana"/>
              </a:rPr>
              <a:t> </a:t>
            </a:r>
            <a:r>
              <a:rPr sz="1800" b="1" spc="-5" dirty="0">
                <a:solidFill>
                  <a:srgbClr val="032B5F"/>
                </a:solidFill>
                <a:latin typeface="Verdana"/>
                <a:cs typeface="Verdana"/>
              </a:rPr>
              <a:t>location</a:t>
            </a:r>
            <a:endParaRPr sz="1800">
              <a:latin typeface="Verdana"/>
              <a:cs typeface="Verdana"/>
            </a:endParaRPr>
          </a:p>
          <a:p>
            <a:pPr>
              <a:lnSpc>
                <a:spcPct val="100000"/>
              </a:lnSpc>
              <a:spcBef>
                <a:spcPts val="40"/>
              </a:spcBef>
            </a:pPr>
            <a:endParaRPr sz="2000">
              <a:latin typeface="Times New Roman"/>
              <a:cs typeface="Times New Roman"/>
            </a:endParaRPr>
          </a:p>
          <a:p>
            <a:pPr marL="260350" indent="-248285">
              <a:lnSpc>
                <a:spcPct val="100000"/>
              </a:lnSpc>
              <a:buClr>
                <a:srgbClr val="97C00E"/>
              </a:buClr>
              <a:buFont typeface="Wingdings"/>
              <a:buChar char=""/>
              <a:tabLst>
                <a:tab pos="260985" algn="l"/>
              </a:tabLst>
            </a:pPr>
            <a:r>
              <a:rPr sz="1800" b="1" spc="-5" dirty="0">
                <a:solidFill>
                  <a:srgbClr val="032B5F"/>
                </a:solidFill>
                <a:latin typeface="Verdana"/>
                <a:cs typeface="Verdana"/>
              </a:rPr>
              <a:t>In case of changes in</a:t>
            </a:r>
            <a:r>
              <a:rPr sz="1800" b="1" spc="30" dirty="0">
                <a:solidFill>
                  <a:srgbClr val="032B5F"/>
                </a:solidFill>
                <a:latin typeface="Verdana"/>
                <a:cs typeface="Verdana"/>
              </a:rPr>
              <a:t> </a:t>
            </a:r>
            <a:r>
              <a:rPr sz="1800" b="1" spc="-5" dirty="0">
                <a:solidFill>
                  <a:srgbClr val="032B5F"/>
                </a:solidFill>
                <a:latin typeface="Verdana"/>
                <a:cs typeface="Verdana"/>
              </a:rPr>
              <a:t>furnishing</a:t>
            </a:r>
            <a:endParaRPr sz="1800">
              <a:latin typeface="Verdana"/>
              <a:cs typeface="Verdana"/>
            </a:endParaRPr>
          </a:p>
          <a:p>
            <a:pPr marL="481965" lvl="1" indent="-232410">
              <a:lnSpc>
                <a:spcPct val="100000"/>
              </a:lnSpc>
              <a:spcBef>
                <a:spcPts val="284"/>
              </a:spcBef>
              <a:buClr>
                <a:srgbClr val="C6E167"/>
              </a:buClr>
              <a:buFont typeface="Wingdings"/>
              <a:buChar char=""/>
              <a:tabLst>
                <a:tab pos="482600" algn="l"/>
              </a:tabLst>
            </a:pPr>
            <a:r>
              <a:rPr sz="1600" spc="-10" dirty="0">
                <a:solidFill>
                  <a:srgbClr val="032B5F"/>
                </a:solidFill>
                <a:latin typeface="Verdana"/>
                <a:cs typeface="Verdana"/>
              </a:rPr>
              <a:t>New</a:t>
            </a:r>
            <a:r>
              <a:rPr sz="1600" spc="-5" dirty="0">
                <a:solidFill>
                  <a:srgbClr val="032B5F"/>
                </a:solidFill>
                <a:latin typeface="Verdana"/>
                <a:cs typeface="Verdana"/>
              </a:rPr>
              <a:t> furniture</a:t>
            </a:r>
            <a:endParaRPr sz="1600">
              <a:latin typeface="Verdana"/>
              <a:cs typeface="Verdana"/>
            </a:endParaRPr>
          </a:p>
          <a:p>
            <a:pPr marL="481965" lvl="1" indent="-232410">
              <a:lnSpc>
                <a:spcPct val="100000"/>
              </a:lnSpc>
              <a:spcBef>
                <a:spcPts val="285"/>
              </a:spcBef>
              <a:buClr>
                <a:srgbClr val="C6E167"/>
              </a:buClr>
              <a:buFont typeface="Wingdings"/>
              <a:buChar char=""/>
              <a:tabLst>
                <a:tab pos="482600" algn="l"/>
              </a:tabLst>
            </a:pPr>
            <a:r>
              <a:rPr sz="1600" spc="-10" dirty="0">
                <a:solidFill>
                  <a:srgbClr val="032B5F"/>
                </a:solidFill>
                <a:latin typeface="Verdana"/>
                <a:cs typeface="Verdana"/>
              </a:rPr>
              <a:t>New </a:t>
            </a:r>
            <a:r>
              <a:rPr sz="1600" spc="-5" dirty="0">
                <a:solidFill>
                  <a:srgbClr val="032B5F"/>
                </a:solidFill>
                <a:latin typeface="Verdana"/>
                <a:cs typeface="Verdana"/>
              </a:rPr>
              <a:t>room</a:t>
            </a:r>
            <a:r>
              <a:rPr sz="1600" spc="25" dirty="0">
                <a:solidFill>
                  <a:srgbClr val="032B5F"/>
                </a:solidFill>
                <a:latin typeface="Verdana"/>
                <a:cs typeface="Verdana"/>
              </a:rPr>
              <a:t> </a:t>
            </a:r>
            <a:r>
              <a:rPr sz="1600" spc="-5" dirty="0">
                <a:solidFill>
                  <a:srgbClr val="032B5F"/>
                </a:solidFill>
                <a:latin typeface="Verdana"/>
                <a:cs typeface="Verdana"/>
              </a:rPr>
              <a:t>layout</a:t>
            </a:r>
            <a:endParaRPr sz="1600">
              <a:latin typeface="Verdana"/>
              <a:cs typeface="Verdana"/>
            </a:endParaRPr>
          </a:p>
          <a:p>
            <a:pPr lvl="1">
              <a:lnSpc>
                <a:spcPct val="100000"/>
              </a:lnSpc>
              <a:spcBef>
                <a:spcPts val="30"/>
              </a:spcBef>
              <a:buClr>
                <a:srgbClr val="C6E167"/>
              </a:buClr>
              <a:buFont typeface="Wingdings"/>
              <a:buChar char=""/>
            </a:pPr>
            <a:endParaRPr sz="2000">
              <a:latin typeface="Times New Roman"/>
              <a:cs typeface="Times New Roman"/>
            </a:endParaRPr>
          </a:p>
          <a:p>
            <a:pPr marL="260350" marR="5596890" indent="-260985" algn="r">
              <a:lnSpc>
                <a:spcPct val="100000"/>
              </a:lnSpc>
              <a:spcBef>
                <a:spcPts val="5"/>
              </a:spcBef>
              <a:buClr>
                <a:srgbClr val="97C00E"/>
              </a:buClr>
              <a:buFont typeface="Wingdings"/>
              <a:buChar char=""/>
              <a:tabLst>
                <a:tab pos="260985" algn="l"/>
              </a:tabLst>
            </a:pPr>
            <a:r>
              <a:rPr sz="1800" b="1" spc="5" dirty="0">
                <a:solidFill>
                  <a:srgbClr val="032B5F"/>
                </a:solidFill>
                <a:latin typeface="Verdana"/>
                <a:cs typeface="Verdana"/>
              </a:rPr>
              <a:t>C</a:t>
            </a:r>
            <a:r>
              <a:rPr sz="1800" b="1" spc="-5" dirty="0">
                <a:solidFill>
                  <a:srgbClr val="032B5F"/>
                </a:solidFill>
                <a:latin typeface="Verdana"/>
                <a:cs typeface="Verdana"/>
              </a:rPr>
              <a:t>on</a:t>
            </a:r>
            <a:r>
              <a:rPr sz="1800" b="1" spc="-10" dirty="0">
                <a:solidFill>
                  <a:srgbClr val="032B5F"/>
                </a:solidFill>
                <a:latin typeface="Verdana"/>
                <a:cs typeface="Verdana"/>
              </a:rPr>
              <a:t>v</a:t>
            </a:r>
            <a:r>
              <a:rPr sz="1800" b="1" spc="5" dirty="0">
                <a:solidFill>
                  <a:srgbClr val="032B5F"/>
                </a:solidFill>
                <a:latin typeface="Verdana"/>
                <a:cs typeface="Verdana"/>
              </a:rPr>
              <a:t>e</a:t>
            </a:r>
            <a:r>
              <a:rPr sz="1800" b="1" dirty="0">
                <a:solidFill>
                  <a:srgbClr val="032B5F"/>
                </a:solidFill>
                <a:latin typeface="Verdana"/>
                <a:cs typeface="Verdana"/>
              </a:rPr>
              <a:t>r</a:t>
            </a:r>
            <a:r>
              <a:rPr sz="1800" b="1" spc="-5" dirty="0">
                <a:solidFill>
                  <a:srgbClr val="032B5F"/>
                </a:solidFill>
                <a:latin typeface="Verdana"/>
                <a:cs typeface="Verdana"/>
              </a:rPr>
              <a:t>s</a:t>
            </a:r>
            <a:r>
              <a:rPr sz="1800" b="1" spc="-10" dirty="0">
                <a:solidFill>
                  <a:srgbClr val="032B5F"/>
                </a:solidFill>
                <a:latin typeface="Verdana"/>
                <a:cs typeface="Verdana"/>
              </a:rPr>
              <a:t>i</a:t>
            </a:r>
            <a:r>
              <a:rPr sz="1800" b="1" spc="-5" dirty="0">
                <a:solidFill>
                  <a:srgbClr val="032B5F"/>
                </a:solidFill>
                <a:latin typeface="Verdana"/>
                <a:cs typeface="Verdana"/>
              </a:rPr>
              <a:t>on</a:t>
            </a:r>
            <a:endParaRPr sz="1800">
              <a:latin typeface="Verdana"/>
              <a:cs typeface="Verdana"/>
            </a:endParaRPr>
          </a:p>
          <a:p>
            <a:pPr marL="231775" marR="5623560" lvl="1" indent="-231775" algn="r">
              <a:lnSpc>
                <a:spcPct val="100000"/>
              </a:lnSpc>
              <a:spcBef>
                <a:spcPts val="280"/>
              </a:spcBef>
              <a:buClr>
                <a:srgbClr val="C6E167"/>
              </a:buClr>
              <a:buFont typeface="Wingdings"/>
              <a:buChar char=""/>
              <a:tabLst>
                <a:tab pos="231775" algn="l"/>
              </a:tabLst>
            </a:pPr>
            <a:r>
              <a:rPr sz="1600" spc="-5" dirty="0">
                <a:solidFill>
                  <a:srgbClr val="032B5F"/>
                </a:solidFill>
                <a:latin typeface="Verdana"/>
                <a:cs typeface="Verdana"/>
              </a:rPr>
              <a:t>Office</a:t>
            </a:r>
            <a:r>
              <a:rPr sz="1600" spc="-90" dirty="0">
                <a:solidFill>
                  <a:srgbClr val="032B5F"/>
                </a:solidFill>
                <a:latin typeface="Verdana"/>
                <a:cs typeface="Verdana"/>
              </a:rPr>
              <a:t> </a:t>
            </a:r>
            <a:r>
              <a:rPr sz="1600" spc="-5" dirty="0">
                <a:solidFill>
                  <a:srgbClr val="032B5F"/>
                </a:solidFill>
                <a:latin typeface="Verdana"/>
                <a:cs typeface="Verdana"/>
              </a:rPr>
              <a:t>room</a:t>
            </a:r>
            <a:endParaRPr sz="1600">
              <a:latin typeface="Verdana"/>
              <a:cs typeface="Verdana"/>
            </a:endParaRPr>
          </a:p>
          <a:p>
            <a:pPr marL="481965" lvl="1" indent="-232410">
              <a:lnSpc>
                <a:spcPct val="100000"/>
              </a:lnSpc>
              <a:spcBef>
                <a:spcPts val="280"/>
              </a:spcBef>
              <a:buClr>
                <a:srgbClr val="C6E167"/>
              </a:buClr>
              <a:buFont typeface="Wingdings"/>
              <a:buChar char=""/>
              <a:tabLst>
                <a:tab pos="482600" algn="l"/>
              </a:tabLst>
            </a:pPr>
            <a:r>
              <a:rPr sz="1600" spc="-10" dirty="0">
                <a:solidFill>
                  <a:srgbClr val="032B5F"/>
                </a:solidFill>
                <a:latin typeface="Verdana"/>
                <a:cs typeface="Verdana"/>
              </a:rPr>
              <a:t>Nursery</a:t>
            </a:r>
            <a:endParaRPr sz="1600">
              <a:latin typeface="Verdana"/>
              <a:cs typeface="Verdana"/>
            </a:endParaRPr>
          </a:p>
          <a:p>
            <a:pPr marL="481965" lvl="1" indent="-232410">
              <a:lnSpc>
                <a:spcPct val="100000"/>
              </a:lnSpc>
              <a:spcBef>
                <a:spcPts val="285"/>
              </a:spcBef>
              <a:buClr>
                <a:srgbClr val="C6E167"/>
              </a:buClr>
              <a:buFont typeface="Wingdings"/>
              <a:buChar char=""/>
              <a:tabLst>
                <a:tab pos="482600" algn="l"/>
              </a:tabLst>
            </a:pPr>
            <a:r>
              <a:rPr sz="1600" spc="-10" dirty="0">
                <a:solidFill>
                  <a:srgbClr val="032B5F"/>
                </a:solidFill>
                <a:latin typeface="Verdana"/>
                <a:cs typeface="Verdana"/>
              </a:rPr>
              <a:t>Nursing</a:t>
            </a:r>
            <a:r>
              <a:rPr sz="1600" spc="20" dirty="0">
                <a:solidFill>
                  <a:srgbClr val="032B5F"/>
                </a:solidFill>
                <a:latin typeface="Verdana"/>
                <a:cs typeface="Verdana"/>
              </a:rPr>
              <a:t> </a:t>
            </a:r>
            <a:r>
              <a:rPr sz="1600" spc="-5" dirty="0">
                <a:solidFill>
                  <a:srgbClr val="032B5F"/>
                </a:solidFill>
                <a:latin typeface="Verdana"/>
                <a:cs typeface="Verdana"/>
              </a:rPr>
              <a:t>care</a:t>
            </a:r>
            <a:endParaRPr sz="1600">
              <a:latin typeface="Verdana"/>
              <a:cs typeface="Verdana"/>
            </a:endParaRPr>
          </a:p>
          <a:p>
            <a:pPr lvl="1">
              <a:lnSpc>
                <a:spcPct val="100000"/>
              </a:lnSpc>
              <a:spcBef>
                <a:spcPts val="45"/>
              </a:spcBef>
              <a:buClr>
                <a:srgbClr val="C6E167"/>
              </a:buClr>
              <a:buFont typeface="Wingdings"/>
              <a:buChar char=""/>
            </a:pPr>
            <a:endParaRPr sz="2000">
              <a:latin typeface="Times New Roman"/>
              <a:cs typeface="Times New Roman"/>
            </a:endParaRPr>
          </a:p>
          <a:p>
            <a:pPr marL="260350" marR="5162550" indent="-260985" algn="r">
              <a:lnSpc>
                <a:spcPct val="100000"/>
              </a:lnSpc>
              <a:buClr>
                <a:srgbClr val="97C00E"/>
              </a:buClr>
              <a:buFont typeface="Wingdings"/>
              <a:buChar char=""/>
              <a:tabLst>
                <a:tab pos="260985" algn="l"/>
              </a:tabLst>
            </a:pPr>
            <a:r>
              <a:rPr sz="1800" b="1" spc="-5" dirty="0">
                <a:solidFill>
                  <a:srgbClr val="032B5F"/>
                </a:solidFill>
                <a:latin typeface="Verdana"/>
                <a:cs typeface="Verdana"/>
              </a:rPr>
              <a:t>Simple</a:t>
            </a:r>
            <a:r>
              <a:rPr sz="1800" b="1" spc="-60" dirty="0">
                <a:solidFill>
                  <a:srgbClr val="032B5F"/>
                </a:solidFill>
                <a:latin typeface="Verdana"/>
                <a:cs typeface="Verdana"/>
              </a:rPr>
              <a:t> </a:t>
            </a:r>
            <a:r>
              <a:rPr sz="1800" b="1" spc="-5" dirty="0">
                <a:solidFill>
                  <a:srgbClr val="032B5F"/>
                </a:solidFill>
                <a:latin typeface="Verdana"/>
                <a:cs typeface="Verdana"/>
              </a:rPr>
              <a:t>retrofit</a:t>
            </a:r>
            <a:endParaRPr sz="1800">
              <a:latin typeface="Verdana"/>
              <a:cs typeface="Verdana"/>
            </a:endParaRPr>
          </a:p>
          <a:p>
            <a:pPr marL="231775" marR="5139690" lvl="1" indent="-231775" algn="r">
              <a:lnSpc>
                <a:spcPct val="100000"/>
              </a:lnSpc>
              <a:spcBef>
                <a:spcPts val="270"/>
              </a:spcBef>
              <a:buClr>
                <a:srgbClr val="C6E167"/>
              </a:buClr>
              <a:buFont typeface="Wingdings"/>
              <a:buChar char=""/>
              <a:tabLst>
                <a:tab pos="231775" algn="l"/>
              </a:tabLst>
            </a:pPr>
            <a:r>
              <a:rPr sz="1600" spc="-10" dirty="0">
                <a:solidFill>
                  <a:srgbClr val="032B5F"/>
                </a:solidFill>
                <a:latin typeface="Verdana"/>
                <a:cs typeface="Verdana"/>
              </a:rPr>
              <a:t>Handheld</a:t>
            </a:r>
            <a:r>
              <a:rPr sz="1600" spc="-20" dirty="0">
                <a:solidFill>
                  <a:srgbClr val="032B5F"/>
                </a:solidFill>
                <a:latin typeface="Verdana"/>
                <a:cs typeface="Verdana"/>
              </a:rPr>
              <a:t> </a:t>
            </a:r>
            <a:r>
              <a:rPr sz="1600" spc="-10" dirty="0">
                <a:solidFill>
                  <a:srgbClr val="032B5F"/>
                </a:solidFill>
                <a:latin typeface="Verdana"/>
                <a:cs typeface="Verdana"/>
              </a:rPr>
              <a:t>switch</a:t>
            </a:r>
            <a:endParaRPr sz="1600">
              <a:latin typeface="Verdana"/>
              <a:cs typeface="Verdana"/>
            </a:endParaRPr>
          </a:p>
          <a:p>
            <a:pPr marL="481965" lvl="1" indent="-232410">
              <a:lnSpc>
                <a:spcPct val="100000"/>
              </a:lnSpc>
              <a:spcBef>
                <a:spcPts val="290"/>
              </a:spcBef>
              <a:buClr>
                <a:srgbClr val="C6E167"/>
              </a:buClr>
              <a:buFont typeface="Wingdings"/>
              <a:buChar char=""/>
              <a:tabLst>
                <a:tab pos="482600" algn="l"/>
              </a:tabLst>
            </a:pPr>
            <a:r>
              <a:rPr sz="1600" spc="-5" dirty="0">
                <a:solidFill>
                  <a:srgbClr val="032B5F"/>
                </a:solidFill>
                <a:latin typeface="Verdana"/>
                <a:cs typeface="Verdana"/>
              </a:rPr>
              <a:t>Additional</a:t>
            </a:r>
            <a:r>
              <a:rPr sz="1600" spc="15" dirty="0">
                <a:solidFill>
                  <a:srgbClr val="032B5F"/>
                </a:solidFill>
                <a:latin typeface="Verdana"/>
                <a:cs typeface="Verdana"/>
              </a:rPr>
              <a:t> </a:t>
            </a:r>
            <a:r>
              <a:rPr sz="1600" spc="-10" dirty="0">
                <a:solidFill>
                  <a:srgbClr val="032B5F"/>
                </a:solidFill>
                <a:latin typeface="Verdana"/>
                <a:cs typeface="Verdana"/>
              </a:rPr>
              <a:t>switches</a:t>
            </a:r>
            <a:endParaRPr sz="1600">
              <a:latin typeface="Verdana"/>
              <a:cs typeface="Verdana"/>
            </a:endParaRPr>
          </a:p>
          <a:p>
            <a:pPr marL="481965" lvl="1" indent="-232410">
              <a:lnSpc>
                <a:spcPct val="100000"/>
              </a:lnSpc>
              <a:spcBef>
                <a:spcPts val="275"/>
              </a:spcBef>
              <a:buClr>
                <a:srgbClr val="C6E167"/>
              </a:buClr>
              <a:buFont typeface="Wingdings"/>
              <a:buChar char=""/>
              <a:tabLst>
                <a:tab pos="482600" algn="l"/>
              </a:tabLst>
            </a:pPr>
            <a:r>
              <a:rPr sz="1600" spc="-10" dirty="0">
                <a:solidFill>
                  <a:srgbClr val="032B5F"/>
                </a:solidFill>
                <a:latin typeface="Verdana"/>
                <a:cs typeface="Verdana"/>
              </a:rPr>
              <a:t>Connection </a:t>
            </a:r>
            <a:r>
              <a:rPr sz="1600" spc="-5" dirty="0">
                <a:solidFill>
                  <a:srgbClr val="032B5F"/>
                </a:solidFill>
                <a:latin typeface="Verdana"/>
                <a:cs typeface="Verdana"/>
              </a:rPr>
              <a:t>to exterior</a:t>
            </a:r>
            <a:r>
              <a:rPr sz="1600" spc="55" dirty="0">
                <a:solidFill>
                  <a:srgbClr val="032B5F"/>
                </a:solidFill>
                <a:latin typeface="Verdana"/>
                <a:cs typeface="Verdana"/>
              </a:rPr>
              <a:t> </a:t>
            </a:r>
            <a:r>
              <a:rPr sz="1600" spc="-10" dirty="0">
                <a:solidFill>
                  <a:srgbClr val="032B5F"/>
                </a:solidFill>
                <a:latin typeface="Verdana"/>
                <a:cs typeface="Verdana"/>
              </a:rPr>
              <a:t>lighting</a:t>
            </a:r>
            <a:endParaRPr sz="1600">
              <a:latin typeface="Verdana"/>
              <a:cs typeface="Verdana"/>
            </a:endParaRPr>
          </a:p>
          <a:p>
            <a:pPr marL="481965" lvl="1" indent="-232410">
              <a:lnSpc>
                <a:spcPct val="100000"/>
              </a:lnSpc>
              <a:spcBef>
                <a:spcPts val="290"/>
              </a:spcBef>
              <a:buClr>
                <a:srgbClr val="C6E167"/>
              </a:buClr>
              <a:buFont typeface="Wingdings"/>
              <a:buChar char=""/>
              <a:tabLst>
                <a:tab pos="482600" algn="l"/>
              </a:tabLst>
            </a:pPr>
            <a:r>
              <a:rPr sz="1600" spc="-10" dirty="0">
                <a:solidFill>
                  <a:srgbClr val="032B5F"/>
                </a:solidFill>
                <a:latin typeface="Verdana"/>
                <a:cs typeface="Verdana"/>
              </a:rPr>
              <a:t>Pump </a:t>
            </a:r>
            <a:r>
              <a:rPr sz="1600" spc="-5" dirty="0">
                <a:solidFill>
                  <a:srgbClr val="032B5F"/>
                </a:solidFill>
                <a:latin typeface="Verdana"/>
                <a:cs typeface="Verdana"/>
              </a:rPr>
              <a:t>in </a:t>
            </a:r>
            <a:r>
              <a:rPr sz="1600" spc="-10" dirty="0">
                <a:solidFill>
                  <a:srgbClr val="032B5F"/>
                </a:solidFill>
                <a:latin typeface="Verdana"/>
                <a:cs typeface="Verdana"/>
              </a:rPr>
              <a:t>the </a:t>
            </a:r>
            <a:r>
              <a:rPr sz="1600" spc="-5" dirty="0">
                <a:solidFill>
                  <a:srgbClr val="032B5F"/>
                </a:solidFill>
                <a:latin typeface="Verdana"/>
                <a:cs typeface="Verdana"/>
              </a:rPr>
              <a:t>garden</a:t>
            </a:r>
            <a:r>
              <a:rPr sz="1600" spc="60" dirty="0">
                <a:solidFill>
                  <a:srgbClr val="032B5F"/>
                </a:solidFill>
                <a:latin typeface="Verdana"/>
                <a:cs typeface="Verdana"/>
              </a:rPr>
              <a:t> </a:t>
            </a:r>
            <a:r>
              <a:rPr sz="1600" spc="-10" dirty="0">
                <a:solidFill>
                  <a:srgbClr val="032B5F"/>
                </a:solidFill>
                <a:latin typeface="Verdana"/>
                <a:cs typeface="Verdana"/>
              </a:rPr>
              <a:t>pond</a:t>
            </a:r>
            <a:endParaRPr sz="1600">
              <a:latin typeface="Verdana"/>
              <a:cs typeface="Verdana"/>
            </a:endParaRPr>
          </a:p>
        </p:txBody>
      </p:sp>
      <p:sp>
        <p:nvSpPr>
          <p:cNvPr id="5" name="object 5"/>
          <p:cNvSpPr/>
          <p:nvPr/>
        </p:nvSpPr>
        <p:spPr>
          <a:xfrm>
            <a:off x="6084887" y="4005262"/>
            <a:ext cx="1933575" cy="244792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795962" y="2133625"/>
            <a:ext cx="2400300" cy="166367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938837" y="1916113"/>
            <a:ext cx="2233930" cy="2089150"/>
          </a:xfrm>
          <a:custGeom>
            <a:avLst/>
            <a:gdLst/>
            <a:ahLst/>
            <a:cxnLst/>
            <a:rect l="l" t="t" r="r" b="b"/>
            <a:pathLst>
              <a:path w="2233929" h="2089150">
                <a:moveTo>
                  <a:pt x="2233612" y="0"/>
                </a:moveTo>
                <a:lnTo>
                  <a:pt x="0" y="2089150"/>
                </a:lnTo>
              </a:path>
            </a:pathLst>
          </a:custGeom>
          <a:ln w="38100">
            <a:solidFill>
              <a:srgbClr val="FF3300"/>
            </a:solidFill>
          </a:ln>
        </p:spPr>
        <p:txBody>
          <a:bodyPr wrap="square" lIns="0" tIns="0" rIns="0" bIns="0" rtlCol="0"/>
          <a:lstStyle/>
          <a:p>
            <a:endParaRPr/>
          </a:p>
        </p:txBody>
      </p:sp>
      <p:sp>
        <p:nvSpPr>
          <p:cNvPr id="8" name="object 8"/>
          <p:cNvSpPr/>
          <p:nvPr/>
        </p:nvSpPr>
        <p:spPr>
          <a:xfrm>
            <a:off x="6011863" y="2060575"/>
            <a:ext cx="2087880" cy="1871980"/>
          </a:xfrm>
          <a:custGeom>
            <a:avLst/>
            <a:gdLst/>
            <a:ahLst/>
            <a:cxnLst/>
            <a:rect l="l" t="t" r="r" b="b"/>
            <a:pathLst>
              <a:path w="2087879" h="1871979">
                <a:moveTo>
                  <a:pt x="0" y="0"/>
                </a:moveTo>
                <a:lnTo>
                  <a:pt x="2087562" y="1871662"/>
                </a:lnTo>
              </a:path>
            </a:pathLst>
          </a:custGeom>
          <a:ln w="38100">
            <a:solidFill>
              <a:srgbClr val="FF3300"/>
            </a:solidFill>
          </a:ln>
        </p:spPr>
        <p:txBody>
          <a:bodyPr wrap="square" lIns="0" tIns="0" rIns="0" bIns="0" rtlCol="0"/>
          <a:lstStyle/>
          <a:p>
            <a:endParaRPr/>
          </a:p>
        </p:txBody>
      </p:sp>
      <p:sp>
        <p:nvSpPr>
          <p:cNvPr id="9" name="object 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35</a:t>
            </a:fld>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2125" y="4219600"/>
            <a:ext cx="644524" cy="9080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Freely </a:t>
            </a:r>
            <a:r>
              <a:rPr spc="-10" dirty="0"/>
              <a:t>positionable</a:t>
            </a:r>
            <a:r>
              <a:rPr spc="40" dirty="0"/>
              <a:t> </a:t>
            </a:r>
            <a:r>
              <a:rPr spc="-5" dirty="0"/>
              <a:t>switches</a:t>
            </a:r>
          </a:p>
        </p:txBody>
      </p:sp>
      <p:sp>
        <p:nvSpPr>
          <p:cNvPr id="5" name="object 5"/>
          <p:cNvSpPr/>
          <p:nvPr/>
        </p:nvSpPr>
        <p:spPr>
          <a:xfrm>
            <a:off x="2350575" y="3821865"/>
            <a:ext cx="420370" cy="582295"/>
          </a:xfrm>
          <a:custGeom>
            <a:avLst/>
            <a:gdLst/>
            <a:ahLst/>
            <a:cxnLst/>
            <a:rect l="l" t="t" r="r" b="b"/>
            <a:pathLst>
              <a:path w="420369" h="582295">
                <a:moveTo>
                  <a:pt x="0" y="19613"/>
                </a:moveTo>
                <a:lnTo>
                  <a:pt x="39792" y="6202"/>
                </a:lnTo>
                <a:lnTo>
                  <a:pt x="80862" y="0"/>
                </a:lnTo>
                <a:lnTo>
                  <a:pt x="122524" y="720"/>
                </a:lnTo>
                <a:lnTo>
                  <a:pt x="164097" y="8077"/>
                </a:lnTo>
                <a:lnTo>
                  <a:pt x="204897" y="21787"/>
                </a:lnTo>
                <a:lnTo>
                  <a:pt x="244239" y="41562"/>
                </a:lnTo>
                <a:lnTo>
                  <a:pt x="281442" y="67117"/>
                </a:lnTo>
                <a:lnTo>
                  <a:pt x="315822" y="98167"/>
                </a:lnTo>
                <a:lnTo>
                  <a:pt x="346696" y="134425"/>
                </a:lnTo>
                <a:lnTo>
                  <a:pt x="373380" y="175607"/>
                </a:lnTo>
                <a:lnTo>
                  <a:pt x="395068" y="221287"/>
                </a:lnTo>
                <a:lnTo>
                  <a:pt x="409960" y="267952"/>
                </a:lnTo>
                <a:lnTo>
                  <a:pt x="418193" y="314811"/>
                </a:lnTo>
                <a:lnTo>
                  <a:pt x="419910" y="361072"/>
                </a:lnTo>
                <a:lnTo>
                  <a:pt x="415250" y="405944"/>
                </a:lnTo>
                <a:lnTo>
                  <a:pt x="404353" y="448636"/>
                </a:lnTo>
                <a:lnTo>
                  <a:pt x="387360" y="488357"/>
                </a:lnTo>
                <a:lnTo>
                  <a:pt x="364411" y="524315"/>
                </a:lnTo>
                <a:lnTo>
                  <a:pt x="335646" y="555720"/>
                </a:lnTo>
                <a:lnTo>
                  <a:pt x="301205" y="581779"/>
                </a:lnTo>
              </a:path>
            </a:pathLst>
          </a:custGeom>
          <a:ln w="38100">
            <a:solidFill>
              <a:srgbClr val="032B5F"/>
            </a:solidFill>
          </a:ln>
        </p:spPr>
        <p:txBody>
          <a:bodyPr wrap="square" lIns="0" tIns="0" rIns="0" bIns="0" rtlCol="0"/>
          <a:lstStyle/>
          <a:p>
            <a:endParaRPr/>
          </a:p>
        </p:txBody>
      </p:sp>
      <p:sp>
        <p:nvSpPr>
          <p:cNvPr id="6" name="object 6"/>
          <p:cNvSpPr/>
          <p:nvPr/>
        </p:nvSpPr>
        <p:spPr>
          <a:xfrm>
            <a:off x="2306293" y="3916966"/>
            <a:ext cx="336550" cy="462280"/>
          </a:xfrm>
          <a:custGeom>
            <a:avLst/>
            <a:gdLst/>
            <a:ahLst/>
            <a:cxnLst/>
            <a:rect l="l" t="t" r="r" b="b"/>
            <a:pathLst>
              <a:path w="336550" h="462279">
                <a:moveTo>
                  <a:pt x="0" y="19575"/>
                </a:moveTo>
                <a:lnTo>
                  <a:pt x="36892" y="4891"/>
                </a:lnTo>
                <a:lnTo>
                  <a:pt x="76169" y="0"/>
                </a:lnTo>
                <a:lnTo>
                  <a:pt x="116642" y="4386"/>
                </a:lnTo>
                <a:lnTo>
                  <a:pt x="157125" y="17536"/>
                </a:lnTo>
                <a:lnTo>
                  <a:pt x="196430" y="38938"/>
                </a:lnTo>
                <a:lnTo>
                  <a:pt x="233370" y="68077"/>
                </a:lnTo>
                <a:lnTo>
                  <a:pt x="266756" y="104440"/>
                </a:lnTo>
                <a:lnTo>
                  <a:pt x="295402" y="147514"/>
                </a:lnTo>
                <a:lnTo>
                  <a:pt x="316638" y="193184"/>
                </a:lnTo>
                <a:lnTo>
                  <a:pt x="330118" y="239442"/>
                </a:lnTo>
                <a:lnTo>
                  <a:pt x="335988" y="285090"/>
                </a:lnTo>
                <a:lnTo>
                  <a:pt x="334398" y="328931"/>
                </a:lnTo>
                <a:lnTo>
                  <a:pt x="325496" y="369768"/>
                </a:lnTo>
                <a:lnTo>
                  <a:pt x="309430" y="406404"/>
                </a:lnTo>
                <a:lnTo>
                  <a:pt x="286348" y="437642"/>
                </a:lnTo>
                <a:lnTo>
                  <a:pt x="256400" y="462284"/>
                </a:lnTo>
              </a:path>
            </a:pathLst>
          </a:custGeom>
          <a:ln w="38100">
            <a:solidFill>
              <a:srgbClr val="032B5F"/>
            </a:solidFill>
          </a:ln>
        </p:spPr>
        <p:txBody>
          <a:bodyPr wrap="square" lIns="0" tIns="0" rIns="0" bIns="0" rtlCol="0"/>
          <a:lstStyle/>
          <a:p>
            <a:endParaRPr/>
          </a:p>
        </p:txBody>
      </p:sp>
      <p:sp>
        <p:nvSpPr>
          <p:cNvPr id="7" name="object 7"/>
          <p:cNvSpPr/>
          <p:nvPr/>
        </p:nvSpPr>
        <p:spPr>
          <a:xfrm>
            <a:off x="2235127" y="4024165"/>
            <a:ext cx="288925" cy="356870"/>
          </a:xfrm>
          <a:custGeom>
            <a:avLst/>
            <a:gdLst/>
            <a:ahLst/>
            <a:cxnLst/>
            <a:rect l="l" t="t" r="r" b="b"/>
            <a:pathLst>
              <a:path w="288925" h="356870">
                <a:moveTo>
                  <a:pt x="0" y="24903"/>
                </a:moveTo>
                <a:lnTo>
                  <a:pt x="41562" y="7463"/>
                </a:lnTo>
                <a:lnTo>
                  <a:pt x="84497" y="0"/>
                </a:lnTo>
                <a:lnTo>
                  <a:pt x="127217" y="2078"/>
                </a:lnTo>
                <a:lnTo>
                  <a:pt x="168139" y="13267"/>
                </a:lnTo>
                <a:lnTo>
                  <a:pt x="205675" y="33133"/>
                </a:lnTo>
                <a:lnTo>
                  <a:pt x="238240" y="61244"/>
                </a:lnTo>
                <a:lnTo>
                  <a:pt x="264248" y="97166"/>
                </a:lnTo>
                <a:lnTo>
                  <a:pt x="282766" y="143829"/>
                </a:lnTo>
                <a:lnTo>
                  <a:pt x="288359" y="192219"/>
                </a:lnTo>
                <a:lnTo>
                  <a:pt x="281660" y="240000"/>
                </a:lnTo>
                <a:lnTo>
                  <a:pt x="263303" y="284836"/>
                </a:lnTo>
                <a:lnTo>
                  <a:pt x="233920" y="324393"/>
                </a:lnTo>
                <a:lnTo>
                  <a:pt x="194144" y="356335"/>
                </a:lnTo>
              </a:path>
            </a:pathLst>
          </a:custGeom>
          <a:ln w="38100">
            <a:solidFill>
              <a:srgbClr val="032B5F"/>
            </a:solidFill>
          </a:ln>
        </p:spPr>
        <p:txBody>
          <a:bodyPr wrap="square" lIns="0" tIns="0" rIns="0" bIns="0" rtlCol="0"/>
          <a:lstStyle/>
          <a:p>
            <a:endParaRPr/>
          </a:p>
        </p:txBody>
      </p:sp>
      <p:sp>
        <p:nvSpPr>
          <p:cNvPr id="8" name="object 8"/>
          <p:cNvSpPr/>
          <p:nvPr/>
        </p:nvSpPr>
        <p:spPr>
          <a:xfrm>
            <a:off x="684212" y="4421187"/>
            <a:ext cx="1708124" cy="1812911"/>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757487" y="5643752"/>
            <a:ext cx="5636895" cy="513080"/>
          </a:xfrm>
          <a:prstGeom prst="rect">
            <a:avLst/>
          </a:prstGeom>
        </p:spPr>
        <p:txBody>
          <a:bodyPr vert="horz" wrap="square" lIns="0" tIns="12065" rIns="0" bIns="0" rtlCol="0">
            <a:spAutoFit/>
          </a:bodyPr>
          <a:lstStyle/>
          <a:p>
            <a:pPr marL="12700" marR="5080">
              <a:lnSpc>
                <a:spcPct val="100000"/>
              </a:lnSpc>
              <a:spcBef>
                <a:spcPts val="95"/>
              </a:spcBef>
            </a:pPr>
            <a:r>
              <a:rPr sz="1600" spc="-5" dirty="0">
                <a:solidFill>
                  <a:srgbClr val="032B5F"/>
                </a:solidFill>
                <a:latin typeface="Arial"/>
                <a:cs typeface="Arial"/>
              </a:rPr>
              <a:t>Nursery – the switch is glued directly next to the bed – </a:t>
            </a:r>
            <a:r>
              <a:rPr sz="1600" spc="-10" dirty="0">
                <a:solidFill>
                  <a:srgbClr val="032B5F"/>
                </a:solidFill>
                <a:latin typeface="Arial"/>
                <a:cs typeface="Arial"/>
              </a:rPr>
              <a:t>it’s </a:t>
            </a:r>
            <a:r>
              <a:rPr sz="1600" spc="-5" dirty="0">
                <a:solidFill>
                  <a:srgbClr val="032B5F"/>
                </a:solidFill>
                <a:latin typeface="Arial"/>
                <a:cs typeface="Arial"/>
              </a:rPr>
              <a:t>safe  as well as there </a:t>
            </a:r>
            <a:r>
              <a:rPr sz="1600" dirty="0">
                <a:solidFill>
                  <a:srgbClr val="032B5F"/>
                </a:solidFill>
                <a:latin typeface="Arial"/>
                <a:cs typeface="Arial"/>
              </a:rPr>
              <a:t>is </a:t>
            </a:r>
            <a:r>
              <a:rPr sz="1600" spc="-5" dirty="0">
                <a:solidFill>
                  <a:srgbClr val="032B5F"/>
                </a:solidFill>
                <a:latin typeface="Arial"/>
                <a:cs typeface="Arial"/>
              </a:rPr>
              <a:t>no direct electrical</a:t>
            </a:r>
            <a:r>
              <a:rPr sz="1600" spc="25" dirty="0">
                <a:solidFill>
                  <a:srgbClr val="032B5F"/>
                </a:solidFill>
                <a:latin typeface="Arial"/>
                <a:cs typeface="Arial"/>
              </a:rPr>
              <a:t> </a:t>
            </a:r>
            <a:r>
              <a:rPr sz="1600" spc="-5" dirty="0">
                <a:solidFill>
                  <a:srgbClr val="032B5F"/>
                </a:solidFill>
                <a:latin typeface="Arial"/>
                <a:cs typeface="Arial"/>
              </a:rPr>
              <a:t>connection</a:t>
            </a:r>
            <a:endParaRPr sz="1600">
              <a:latin typeface="Arial"/>
              <a:cs typeface="Arial"/>
            </a:endParaRPr>
          </a:p>
        </p:txBody>
      </p:sp>
      <p:sp>
        <p:nvSpPr>
          <p:cNvPr id="10" name="object 10"/>
          <p:cNvSpPr/>
          <p:nvPr/>
        </p:nvSpPr>
        <p:spPr>
          <a:xfrm>
            <a:off x="500063" y="1419225"/>
            <a:ext cx="1152525" cy="115252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906725" y="1560513"/>
            <a:ext cx="5713399" cy="3811574"/>
          </a:xfrm>
          <a:prstGeom prst="rect">
            <a:avLst/>
          </a:prstGeom>
          <a:blipFill>
            <a:blip r:embed="rId5" cstate="print"/>
            <a:stretch>
              <a:fillRect/>
            </a:stretch>
          </a:blip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3" name="object 13"/>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Freely </a:t>
            </a:r>
            <a:r>
              <a:rPr spc="-10" dirty="0"/>
              <a:t>positionable </a:t>
            </a:r>
            <a:r>
              <a:rPr spc="-5" dirty="0"/>
              <a:t>switches –</a:t>
            </a:r>
            <a:r>
              <a:rPr spc="85" dirty="0"/>
              <a:t> </a:t>
            </a:r>
            <a:r>
              <a:rPr spc="-5" dirty="0"/>
              <a:t>furniture</a:t>
            </a:r>
          </a:p>
        </p:txBody>
      </p:sp>
      <p:sp>
        <p:nvSpPr>
          <p:cNvPr id="4" name="object 4"/>
          <p:cNvSpPr txBox="1"/>
          <p:nvPr/>
        </p:nvSpPr>
        <p:spPr>
          <a:xfrm>
            <a:off x="3117850" y="5499290"/>
            <a:ext cx="304101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Bedroom – switch next to the</a:t>
            </a:r>
            <a:r>
              <a:rPr sz="1600" spc="25" dirty="0">
                <a:solidFill>
                  <a:srgbClr val="032B5F"/>
                </a:solidFill>
                <a:latin typeface="Arial"/>
                <a:cs typeface="Arial"/>
              </a:rPr>
              <a:t> </a:t>
            </a:r>
            <a:r>
              <a:rPr sz="1600" spc="-5" dirty="0">
                <a:solidFill>
                  <a:srgbClr val="032B5F"/>
                </a:solidFill>
                <a:latin typeface="Arial"/>
                <a:cs typeface="Arial"/>
              </a:rPr>
              <a:t>bed</a:t>
            </a:r>
            <a:endParaRPr sz="1600">
              <a:latin typeface="Arial"/>
              <a:cs typeface="Arial"/>
            </a:endParaRPr>
          </a:p>
        </p:txBody>
      </p:sp>
      <p:sp>
        <p:nvSpPr>
          <p:cNvPr id="5" name="object 5"/>
          <p:cNvSpPr/>
          <p:nvPr/>
        </p:nvSpPr>
        <p:spPr>
          <a:xfrm>
            <a:off x="500063" y="1419225"/>
            <a:ext cx="1152525" cy="115252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122613" y="1558950"/>
            <a:ext cx="5495924" cy="366868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762125" y="4219600"/>
            <a:ext cx="644524" cy="90802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350575" y="3821865"/>
            <a:ext cx="420370" cy="582295"/>
          </a:xfrm>
          <a:custGeom>
            <a:avLst/>
            <a:gdLst/>
            <a:ahLst/>
            <a:cxnLst/>
            <a:rect l="l" t="t" r="r" b="b"/>
            <a:pathLst>
              <a:path w="420369" h="582295">
                <a:moveTo>
                  <a:pt x="0" y="19613"/>
                </a:moveTo>
                <a:lnTo>
                  <a:pt x="39792" y="6202"/>
                </a:lnTo>
                <a:lnTo>
                  <a:pt x="80862" y="0"/>
                </a:lnTo>
                <a:lnTo>
                  <a:pt x="122524" y="720"/>
                </a:lnTo>
                <a:lnTo>
                  <a:pt x="164097" y="8077"/>
                </a:lnTo>
                <a:lnTo>
                  <a:pt x="204897" y="21787"/>
                </a:lnTo>
                <a:lnTo>
                  <a:pt x="244239" y="41562"/>
                </a:lnTo>
                <a:lnTo>
                  <a:pt x="281442" y="67117"/>
                </a:lnTo>
                <a:lnTo>
                  <a:pt x="315822" y="98167"/>
                </a:lnTo>
                <a:lnTo>
                  <a:pt x="346696" y="134425"/>
                </a:lnTo>
                <a:lnTo>
                  <a:pt x="373380" y="175607"/>
                </a:lnTo>
                <a:lnTo>
                  <a:pt x="395068" y="221287"/>
                </a:lnTo>
                <a:lnTo>
                  <a:pt x="409960" y="267952"/>
                </a:lnTo>
                <a:lnTo>
                  <a:pt x="418193" y="314811"/>
                </a:lnTo>
                <a:lnTo>
                  <a:pt x="419910" y="361072"/>
                </a:lnTo>
                <a:lnTo>
                  <a:pt x="415250" y="405944"/>
                </a:lnTo>
                <a:lnTo>
                  <a:pt x="404353" y="448636"/>
                </a:lnTo>
                <a:lnTo>
                  <a:pt x="387360" y="488357"/>
                </a:lnTo>
                <a:lnTo>
                  <a:pt x="364411" y="524315"/>
                </a:lnTo>
                <a:lnTo>
                  <a:pt x="335646" y="555720"/>
                </a:lnTo>
                <a:lnTo>
                  <a:pt x="301205" y="581779"/>
                </a:lnTo>
              </a:path>
            </a:pathLst>
          </a:custGeom>
          <a:ln w="38100">
            <a:solidFill>
              <a:srgbClr val="032B5F"/>
            </a:solidFill>
          </a:ln>
        </p:spPr>
        <p:txBody>
          <a:bodyPr wrap="square" lIns="0" tIns="0" rIns="0" bIns="0" rtlCol="0"/>
          <a:lstStyle/>
          <a:p>
            <a:endParaRPr/>
          </a:p>
        </p:txBody>
      </p:sp>
      <p:sp>
        <p:nvSpPr>
          <p:cNvPr id="9" name="object 9"/>
          <p:cNvSpPr/>
          <p:nvPr/>
        </p:nvSpPr>
        <p:spPr>
          <a:xfrm>
            <a:off x="2306293" y="3916966"/>
            <a:ext cx="336550" cy="462280"/>
          </a:xfrm>
          <a:custGeom>
            <a:avLst/>
            <a:gdLst/>
            <a:ahLst/>
            <a:cxnLst/>
            <a:rect l="l" t="t" r="r" b="b"/>
            <a:pathLst>
              <a:path w="336550" h="462279">
                <a:moveTo>
                  <a:pt x="0" y="19575"/>
                </a:moveTo>
                <a:lnTo>
                  <a:pt x="36892" y="4891"/>
                </a:lnTo>
                <a:lnTo>
                  <a:pt x="76169" y="0"/>
                </a:lnTo>
                <a:lnTo>
                  <a:pt x="116642" y="4386"/>
                </a:lnTo>
                <a:lnTo>
                  <a:pt x="157125" y="17536"/>
                </a:lnTo>
                <a:lnTo>
                  <a:pt x="196430" y="38938"/>
                </a:lnTo>
                <a:lnTo>
                  <a:pt x="233370" y="68077"/>
                </a:lnTo>
                <a:lnTo>
                  <a:pt x="266756" y="104440"/>
                </a:lnTo>
                <a:lnTo>
                  <a:pt x="295402" y="147514"/>
                </a:lnTo>
                <a:lnTo>
                  <a:pt x="316638" y="193184"/>
                </a:lnTo>
                <a:lnTo>
                  <a:pt x="330118" y="239442"/>
                </a:lnTo>
                <a:lnTo>
                  <a:pt x="335988" y="285090"/>
                </a:lnTo>
                <a:lnTo>
                  <a:pt x="334398" y="328931"/>
                </a:lnTo>
                <a:lnTo>
                  <a:pt x="325496" y="369768"/>
                </a:lnTo>
                <a:lnTo>
                  <a:pt x="309430" y="406404"/>
                </a:lnTo>
                <a:lnTo>
                  <a:pt x="286348" y="437642"/>
                </a:lnTo>
                <a:lnTo>
                  <a:pt x="256400" y="462284"/>
                </a:lnTo>
              </a:path>
            </a:pathLst>
          </a:custGeom>
          <a:ln w="38100">
            <a:solidFill>
              <a:srgbClr val="032B5F"/>
            </a:solidFill>
          </a:ln>
        </p:spPr>
        <p:txBody>
          <a:bodyPr wrap="square" lIns="0" tIns="0" rIns="0" bIns="0" rtlCol="0"/>
          <a:lstStyle/>
          <a:p>
            <a:endParaRPr/>
          </a:p>
        </p:txBody>
      </p:sp>
      <p:sp>
        <p:nvSpPr>
          <p:cNvPr id="10" name="object 10"/>
          <p:cNvSpPr/>
          <p:nvPr/>
        </p:nvSpPr>
        <p:spPr>
          <a:xfrm>
            <a:off x="2235127" y="4024165"/>
            <a:ext cx="288925" cy="356870"/>
          </a:xfrm>
          <a:custGeom>
            <a:avLst/>
            <a:gdLst/>
            <a:ahLst/>
            <a:cxnLst/>
            <a:rect l="l" t="t" r="r" b="b"/>
            <a:pathLst>
              <a:path w="288925" h="356870">
                <a:moveTo>
                  <a:pt x="0" y="24903"/>
                </a:moveTo>
                <a:lnTo>
                  <a:pt x="41562" y="7463"/>
                </a:lnTo>
                <a:lnTo>
                  <a:pt x="84497" y="0"/>
                </a:lnTo>
                <a:lnTo>
                  <a:pt x="127217" y="2078"/>
                </a:lnTo>
                <a:lnTo>
                  <a:pt x="168139" y="13267"/>
                </a:lnTo>
                <a:lnTo>
                  <a:pt x="205675" y="33133"/>
                </a:lnTo>
                <a:lnTo>
                  <a:pt x="238240" y="61244"/>
                </a:lnTo>
                <a:lnTo>
                  <a:pt x="264248" y="97166"/>
                </a:lnTo>
                <a:lnTo>
                  <a:pt x="282766" y="143829"/>
                </a:lnTo>
                <a:lnTo>
                  <a:pt x="288359" y="192219"/>
                </a:lnTo>
                <a:lnTo>
                  <a:pt x="281660" y="240000"/>
                </a:lnTo>
                <a:lnTo>
                  <a:pt x="263303" y="284836"/>
                </a:lnTo>
                <a:lnTo>
                  <a:pt x="233920" y="324393"/>
                </a:lnTo>
                <a:lnTo>
                  <a:pt x="194144" y="356335"/>
                </a:lnTo>
              </a:path>
            </a:pathLst>
          </a:custGeom>
          <a:ln w="38100">
            <a:solidFill>
              <a:srgbClr val="032B5F"/>
            </a:solidFill>
          </a:ln>
        </p:spPr>
        <p:txBody>
          <a:bodyPr wrap="square" lIns="0" tIns="0" rIns="0" bIns="0" rtlCol="0"/>
          <a:lstStyle/>
          <a:p>
            <a:endParaRPr/>
          </a:p>
        </p:txBody>
      </p:sp>
      <p:sp>
        <p:nvSpPr>
          <p:cNvPr id="11" name="object 11"/>
          <p:cNvSpPr/>
          <p:nvPr/>
        </p:nvSpPr>
        <p:spPr>
          <a:xfrm>
            <a:off x="684212" y="4421187"/>
            <a:ext cx="1708124" cy="1812911"/>
          </a:xfrm>
          <a:prstGeom prst="rect">
            <a:avLst/>
          </a:prstGeom>
          <a:blipFill>
            <a:blip r:embed="rId5" cstate="print"/>
            <a:stretch>
              <a:fillRect/>
            </a:stretch>
          </a:blipFill>
        </p:spPr>
        <p:txBody>
          <a:bodyPr wrap="square" lIns="0" tIns="0" rIns="0" bIns="0" rtlCol="0"/>
          <a:lstStyle/>
          <a:p>
            <a:endParaRPr/>
          </a:p>
        </p:txBody>
      </p:sp>
      <p:sp>
        <p:nvSpPr>
          <p:cNvPr id="12" name="object 1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3" name="object 13"/>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35162" y="4292625"/>
            <a:ext cx="642925" cy="9080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Freely </a:t>
            </a:r>
            <a:r>
              <a:rPr spc="-10" dirty="0"/>
              <a:t>positionable </a:t>
            </a:r>
            <a:r>
              <a:rPr spc="-5" dirty="0"/>
              <a:t>switches –</a:t>
            </a:r>
            <a:r>
              <a:rPr spc="85" dirty="0"/>
              <a:t> </a:t>
            </a:r>
            <a:r>
              <a:rPr spc="-10" dirty="0"/>
              <a:t>glass</a:t>
            </a:r>
          </a:p>
        </p:txBody>
      </p:sp>
      <p:sp>
        <p:nvSpPr>
          <p:cNvPr id="5" name="object 5"/>
          <p:cNvSpPr txBox="1"/>
          <p:nvPr/>
        </p:nvSpPr>
        <p:spPr>
          <a:xfrm>
            <a:off x="3218498" y="5797421"/>
            <a:ext cx="511175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Bathroom – the switch can be next to the bath or</a:t>
            </a:r>
            <a:r>
              <a:rPr sz="1600" spc="140" dirty="0">
                <a:solidFill>
                  <a:srgbClr val="032B5F"/>
                </a:solidFill>
                <a:latin typeface="Arial"/>
                <a:cs typeface="Arial"/>
              </a:rPr>
              <a:t> </a:t>
            </a:r>
            <a:r>
              <a:rPr sz="1600" spc="-5" dirty="0">
                <a:solidFill>
                  <a:srgbClr val="032B5F"/>
                </a:solidFill>
                <a:latin typeface="Arial"/>
                <a:cs typeface="Arial"/>
              </a:rPr>
              <a:t>shower</a:t>
            </a:r>
            <a:endParaRPr sz="1600">
              <a:latin typeface="Arial"/>
              <a:cs typeface="Arial"/>
            </a:endParaRPr>
          </a:p>
        </p:txBody>
      </p:sp>
      <p:sp>
        <p:nvSpPr>
          <p:cNvPr id="6" name="object 6"/>
          <p:cNvSpPr/>
          <p:nvPr/>
        </p:nvSpPr>
        <p:spPr>
          <a:xfrm>
            <a:off x="2604574" y="4109201"/>
            <a:ext cx="420370" cy="582295"/>
          </a:xfrm>
          <a:custGeom>
            <a:avLst/>
            <a:gdLst/>
            <a:ahLst/>
            <a:cxnLst/>
            <a:rect l="l" t="t" r="r" b="b"/>
            <a:pathLst>
              <a:path w="420369" h="582295">
                <a:moveTo>
                  <a:pt x="0" y="19613"/>
                </a:moveTo>
                <a:lnTo>
                  <a:pt x="39792" y="6202"/>
                </a:lnTo>
                <a:lnTo>
                  <a:pt x="80862" y="0"/>
                </a:lnTo>
                <a:lnTo>
                  <a:pt x="122524" y="720"/>
                </a:lnTo>
                <a:lnTo>
                  <a:pt x="164097" y="8077"/>
                </a:lnTo>
                <a:lnTo>
                  <a:pt x="204897" y="21787"/>
                </a:lnTo>
                <a:lnTo>
                  <a:pt x="244239" y="41562"/>
                </a:lnTo>
                <a:lnTo>
                  <a:pt x="281442" y="67117"/>
                </a:lnTo>
                <a:lnTo>
                  <a:pt x="315822" y="98167"/>
                </a:lnTo>
                <a:lnTo>
                  <a:pt x="346696" y="134425"/>
                </a:lnTo>
                <a:lnTo>
                  <a:pt x="373380" y="175607"/>
                </a:lnTo>
                <a:lnTo>
                  <a:pt x="395068" y="221287"/>
                </a:lnTo>
                <a:lnTo>
                  <a:pt x="409960" y="267952"/>
                </a:lnTo>
                <a:lnTo>
                  <a:pt x="418193" y="314811"/>
                </a:lnTo>
                <a:lnTo>
                  <a:pt x="419910" y="361073"/>
                </a:lnTo>
                <a:lnTo>
                  <a:pt x="415250" y="405946"/>
                </a:lnTo>
                <a:lnTo>
                  <a:pt x="404353" y="448639"/>
                </a:lnTo>
                <a:lnTo>
                  <a:pt x="387360" y="488361"/>
                </a:lnTo>
                <a:lnTo>
                  <a:pt x="364411" y="524322"/>
                </a:lnTo>
                <a:lnTo>
                  <a:pt x="335646" y="555729"/>
                </a:lnTo>
                <a:lnTo>
                  <a:pt x="301205" y="581791"/>
                </a:lnTo>
              </a:path>
            </a:pathLst>
          </a:custGeom>
          <a:ln w="38100">
            <a:solidFill>
              <a:srgbClr val="032B5F"/>
            </a:solidFill>
          </a:ln>
        </p:spPr>
        <p:txBody>
          <a:bodyPr wrap="square" lIns="0" tIns="0" rIns="0" bIns="0" rtlCol="0"/>
          <a:lstStyle/>
          <a:p>
            <a:endParaRPr/>
          </a:p>
        </p:txBody>
      </p:sp>
      <p:sp>
        <p:nvSpPr>
          <p:cNvPr id="7" name="object 7"/>
          <p:cNvSpPr/>
          <p:nvPr/>
        </p:nvSpPr>
        <p:spPr>
          <a:xfrm>
            <a:off x="2560293" y="4204302"/>
            <a:ext cx="336550" cy="462280"/>
          </a:xfrm>
          <a:custGeom>
            <a:avLst/>
            <a:gdLst/>
            <a:ahLst/>
            <a:cxnLst/>
            <a:rect l="l" t="t" r="r" b="b"/>
            <a:pathLst>
              <a:path w="336550" h="462279">
                <a:moveTo>
                  <a:pt x="0" y="19575"/>
                </a:moveTo>
                <a:lnTo>
                  <a:pt x="36892" y="4891"/>
                </a:lnTo>
                <a:lnTo>
                  <a:pt x="76169" y="0"/>
                </a:lnTo>
                <a:lnTo>
                  <a:pt x="116642" y="4386"/>
                </a:lnTo>
                <a:lnTo>
                  <a:pt x="157125" y="17536"/>
                </a:lnTo>
                <a:lnTo>
                  <a:pt x="196430" y="38938"/>
                </a:lnTo>
                <a:lnTo>
                  <a:pt x="233370" y="68077"/>
                </a:lnTo>
                <a:lnTo>
                  <a:pt x="266756" y="104440"/>
                </a:lnTo>
                <a:lnTo>
                  <a:pt x="295402" y="147514"/>
                </a:lnTo>
                <a:lnTo>
                  <a:pt x="316638" y="193184"/>
                </a:lnTo>
                <a:lnTo>
                  <a:pt x="330118" y="239442"/>
                </a:lnTo>
                <a:lnTo>
                  <a:pt x="335988" y="285090"/>
                </a:lnTo>
                <a:lnTo>
                  <a:pt x="334398" y="328931"/>
                </a:lnTo>
                <a:lnTo>
                  <a:pt x="325496" y="369768"/>
                </a:lnTo>
                <a:lnTo>
                  <a:pt x="309430" y="406404"/>
                </a:lnTo>
                <a:lnTo>
                  <a:pt x="286348" y="437642"/>
                </a:lnTo>
                <a:lnTo>
                  <a:pt x="256400" y="462284"/>
                </a:lnTo>
              </a:path>
            </a:pathLst>
          </a:custGeom>
          <a:ln w="38100">
            <a:solidFill>
              <a:srgbClr val="032B5F"/>
            </a:solidFill>
          </a:ln>
        </p:spPr>
        <p:txBody>
          <a:bodyPr wrap="square" lIns="0" tIns="0" rIns="0" bIns="0" rtlCol="0"/>
          <a:lstStyle/>
          <a:p>
            <a:endParaRPr/>
          </a:p>
        </p:txBody>
      </p:sp>
      <p:sp>
        <p:nvSpPr>
          <p:cNvPr id="8" name="object 8"/>
          <p:cNvSpPr/>
          <p:nvPr/>
        </p:nvSpPr>
        <p:spPr>
          <a:xfrm>
            <a:off x="2489127" y="4311503"/>
            <a:ext cx="288925" cy="356870"/>
          </a:xfrm>
          <a:custGeom>
            <a:avLst/>
            <a:gdLst/>
            <a:ahLst/>
            <a:cxnLst/>
            <a:rect l="l" t="t" r="r" b="b"/>
            <a:pathLst>
              <a:path w="288925" h="356870">
                <a:moveTo>
                  <a:pt x="0" y="24903"/>
                </a:moveTo>
                <a:lnTo>
                  <a:pt x="41562" y="7463"/>
                </a:lnTo>
                <a:lnTo>
                  <a:pt x="84497" y="0"/>
                </a:lnTo>
                <a:lnTo>
                  <a:pt x="127217" y="2078"/>
                </a:lnTo>
                <a:lnTo>
                  <a:pt x="168139" y="13267"/>
                </a:lnTo>
                <a:lnTo>
                  <a:pt x="205675" y="33133"/>
                </a:lnTo>
                <a:lnTo>
                  <a:pt x="238240" y="61244"/>
                </a:lnTo>
                <a:lnTo>
                  <a:pt x="264248" y="97166"/>
                </a:lnTo>
                <a:lnTo>
                  <a:pt x="282766" y="143829"/>
                </a:lnTo>
                <a:lnTo>
                  <a:pt x="288359" y="192219"/>
                </a:lnTo>
                <a:lnTo>
                  <a:pt x="281660" y="240000"/>
                </a:lnTo>
                <a:lnTo>
                  <a:pt x="263303" y="284836"/>
                </a:lnTo>
                <a:lnTo>
                  <a:pt x="233920" y="324393"/>
                </a:lnTo>
                <a:lnTo>
                  <a:pt x="194144" y="356335"/>
                </a:lnTo>
              </a:path>
            </a:pathLst>
          </a:custGeom>
          <a:ln w="38100">
            <a:solidFill>
              <a:srgbClr val="032B5F"/>
            </a:solidFill>
          </a:ln>
        </p:spPr>
        <p:txBody>
          <a:bodyPr wrap="square" lIns="0" tIns="0" rIns="0" bIns="0" rtlCol="0"/>
          <a:lstStyle/>
          <a:p>
            <a:endParaRPr/>
          </a:p>
        </p:txBody>
      </p:sp>
      <p:sp>
        <p:nvSpPr>
          <p:cNvPr id="9" name="object 9"/>
          <p:cNvSpPr/>
          <p:nvPr/>
        </p:nvSpPr>
        <p:spPr>
          <a:xfrm>
            <a:off x="758825" y="4410100"/>
            <a:ext cx="1706549" cy="181607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836673" y="2852762"/>
            <a:ext cx="1217428" cy="1296961"/>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172775" y="3101140"/>
            <a:ext cx="420370" cy="582295"/>
          </a:xfrm>
          <a:custGeom>
            <a:avLst/>
            <a:gdLst/>
            <a:ahLst/>
            <a:cxnLst/>
            <a:rect l="l" t="t" r="r" b="b"/>
            <a:pathLst>
              <a:path w="420369" h="582295">
                <a:moveTo>
                  <a:pt x="0" y="19613"/>
                </a:moveTo>
                <a:lnTo>
                  <a:pt x="39792" y="6202"/>
                </a:lnTo>
                <a:lnTo>
                  <a:pt x="80862" y="0"/>
                </a:lnTo>
                <a:lnTo>
                  <a:pt x="122524" y="720"/>
                </a:lnTo>
                <a:lnTo>
                  <a:pt x="164097" y="8077"/>
                </a:lnTo>
                <a:lnTo>
                  <a:pt x="204897" y="21787"/>
                </a:lnTo>
                <a:lnTo>
                  <a:pt x="244239" y="41562"/>
                </a:lnTo>
                <a:lnTo>
                  <a:pt x="281442" y="67117"/>
                </a:lnTo>
                <a:lnTo>
                  <a:pt x="315822" y="98167"/>
                </a:lnTo>
                <a:lnTo>
                  <a:pt x="346696" y="134425"/>
                </a:lnTo>
                <a:lnTo>
                  <a:pt x="373380" y="175607"/>
                </a:lnTo>
                <a:lnTo>
                  <a:pt x="395068" y="221287"/>
                </a:lnTo>
                <a:lnTo>
                  <a:pt x="409960" y="267952"/>
                </a:lnTo>
                <a:lnTo>
                  <a:pt x="418193" y="314811"/>
                </a:lnTo>
                <a:lnTo>
                  <a:pt x="419910" y="361072"/>
                </a:lnTo>
                <a:lnTo>
                  <a:pt x="415250" y="405944"/>
                </a:lnTo>
                <a:lnTo>
                  <a:pt x="404353" y="448636"/>
                </a:lnTo>
                <a:lnTo>
                  <a:pt x="387360" y="488357"/>
                </a:lnTo>
                <a:lnTo>
                  <a:pt x="364411" y="524315"/>
                </a:lnTo>
                <a:lnTo>
                  <a:pt x="335646" y="555720"/>
                </a:lnTo>
                <a:lnTo>
                  <a:pt x="301205" y="581779"/>
                </a:lnTo>
              </a:path>
            </a:pathLst>
          </a:custGeom>
          <a:ln w="38100">
            <a:solidFill>
              <a:srgbClr val="032B5F"/>
            </a:solidFill>
          </a:ln>
        </p:spPr>
        <p:txBody>
          <a:bodyPr wrap="square" lIns="0" tIns="0" rIns="0" bIns="0" rtlCol="0"/>
          <a:lstStyle/>
          <a:p>
            <a:endParaRPr/>
          </a:p>
        </p:txBody>
      </p:sp>
      <p:sp>
        <p:nvSpPr>
          <p:cNvPr id="12" name="object 12"/>
          <p:cNvSpPr/>
          <p:nvPr/>
        </p:nvSpPr>
        <p:spPr>
          <a:xfrm>
            <a:off x="2128493" y="3196241"/>
            <a:ext cx="336550" cy="462280"/>
          </a:xfrm>
          <a:custGeom>
            <a:avLst/>
            <a:gdLst/>
            <a:ahLst/>
            <a:cxnLst/>
            <a:rect l="l" t="t" r="r" b="b"/>
            <a:pathLst>
              <a:path w="336550" h="462279">
                <a:moveTo>
                  <a:pt x="0" y="19575"/>
                </a:moveTo>
                <a:lnTo>
                  <a:pt x="36892" y="4891"/>
                </a:lnTo>
                <a:lnTo>
                  <a:pt x="76169" y="0"/>
                </a:lnTo>
                <a:lnTo>
                  <a:pt x="116642" y="4386"/>
                </a:lnTo>
                <a:lnTo>
                  <a:pt x="157125" y="17536"/>
                </a:lnTo>
                <a:lnTo>
                  <a:pt x="196430" y="38938"/>
                </a:lnTo>
                <a:lnTo>
                  <a:pt x="233370" y="68077"/>
                </a:lnTo>
                <a:lnTo>
                  <a:pt x="266756" y="104440"/>
                </a:lnTo>
                <a:lnTo>
                  <a:pt x="295402" y="147514"/>
                </a:lnTo>
                <a:lnTo>
                  <a:pt x="316638" y="193184"/>
                </a:lnTo>
                <a:lnTo>
                  <a:pt x="330118" y="239442"/>
                </a:lnTo>
                <a:lnTo>
                  <a:pt x="335988" y="285090"/>
                </a:lnTo>
                <a:lnTo>
                  <a:pt x="334398" y="328931"/>
                </a:lnTo>
                <a:lnTo>
                  <a:pt x="325496" y="369768"/>
                </a:lnTo>
                <a:lnTo>
                  <a:pt x="309430" y="406404"/>
                </a:lnTo>
                <a:lnTo>
                  <a:pt x="286348" y="437642"/>
                </a:lnTo>
                <a:lnTo>
                  <a:pt x="256400" y="462284"/>
                </a:lnTo>
              </a:path>
            </a:pathLst>
          </a:custGeom>
          <a:ln w="38100">
            <a:solidFill>
              <a:srgbClr val="032B5F"/>
            </a:solidFill>
          </a:ln>
        </p:spPr>
        <p:txBody>
          <a:bodyPr wrap="square" lIns="0" tIns="0" rIns="0" bIns="0" rtlCol="0"/>
          <a:lstStyle/>
          <a:p>
            <a:endParaRPr/>
          </a:p>
        </p:txBody>
      </p:sp>
      <p:sp>
        <p:nvSpPr>
          <p:cNvPr id="13" name="object 13"/>
          <p:cNvSpPr/>
          <p:nvPr/>
        </p:nvSpPr>
        <p:spPr>
          <a:xfrm>
            <a:off x="2057327" y="3303440"/>
            <a:ext cx="288925" cy="356870"/>
          </a:xfrm>
          <a:custGeom>
            <a:avLst/>
            <a:gdLst/>
            <a:ahLst/>
            <a:cxnLst/>
            <a:rect l="l" t="t" r="r" b="b"/>
            <a:pathLst>
              <a:path w="288925" h="356870">
                <a:moveTo>
                  <a:pt x="0" y="24903"/>
                </a:moveTo>
                <a:lnTo>
                  <a:pt x="41562" y="7463"/>
                </a:lnTo>
                <a:lnTo>
                  <a:pt x="84497" y="0"/>
                </a:lnTo>
                <a:lnTo>
                  <a:pt x="127217" y="2078"/>
                </a:lnTo>
                <a:lnTo>
                  <a:pt x="168139" y="13267"/>
                </a:lnTo>
                <a:lnTo>
                  <a:pt x="205675" y="33133"/>
                </a:lnTo>
                <a:lnTo>
                  <a:pt x="238240" y="61244"/>
                </a:lnTo>
                <a:lnTo>
                  <a:pt x="264248" y="97166"/>
                </a:lnTo>
                <a:lnTo>
                  <a:pt x="282766" y="143829"/>
                </a:lnTo>
                <a:lnTo>
                  <a:pt x="288359" y="192219"/>
                </a:lnTo>
                <a:lnTo>
                  <a:pt x="281660" y="240000"/>
                </a:lnTo>
                <a:lnTo>
                  <a:pt x="263303" y="284836"/>
                </a:lnTo>
                <a:lnTo>
                  <a:pt x="233920" y="324393"/>
                </a:lnTo>
                <a:lnTo>
                  <a:pt x="194144" y="356335"/>
                </a:lnTo>
              </a:path>
            </a:pathLst>
          </a:custGeom>
          <a:ln w="38100">
            <a:solidFill>
              <a:srgbClr val="032B5F"/>
            </a:solidFill>
          </a:ln>
        </p:spPr>
        <p:txBody>
          <a:bodyPr wrap="square" lIns="0" tIns="0" rIns="0" bIns="0" rtlCol="0"/>
          <a:lstStyle/>
          <a:p>
            <a:endParaRPr/>
          </a:p>
        </p:txBody>
      </p:sp>
      <p:sp>
        <p:nvSpPr>
          <p:cNvPr id="14" name="object 14"/>
          <p:cNvSpPr/>
          <p:nvPr/>
        </p:nvSpPr>
        <p:spPr>
          <a:xfrm>
            <a:off x="500063" y="1419225"/>
            <a:ext cx="1152524" cy="1152525"/>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3094050" y="1620837"/>
            <a:ext cx="5727687" cy="3824286"/>
          </a:xfrm>
          <a:prstGeom prst="rect">
            <a:avLst/>
          </a:prstGeom>
          <a:blipFill>
            <a:blip r:embed="rId6" cstate="print"/>
            <a:stretch>
              <a:fillRect/>
            </a:stretch>
          </a:blipFill>
        </p:spPr>
        <p:txBody>
          <a:bodyPr wrap="square" lIns="0" tIns="0" rIns="0" bIns="0" rtlCol="0"/>
          <a:lstStyle/>
          <a:p>
            <a:endParaRPr/>
          </a:p>
        </p:txBody>
      </p:sp>
      <p:sp>
        <p:nvSpPr>
          <p:cNvPr id="16" name="object 1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7" name="object 1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4724" y="3494697"/>
            <a:ext cx="2654609" cy="318709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452493" y="5618034"/>
            <a:ext cx="336296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Control blinds, dim </a:t>
            </a:r>
            <a:r>
              <a:rPr sz="1600" dirty="0">
                <a:solidFill>
                  <a:srgbClr val="032B5F"/>
                </a:solidFill>
                <a:latin typeface="Arial"/>
                <a:cs typeface="Arial"/>
              </a:rPr>
              <a:t>lights, </a:t>
            </a:r>
            <a:r>
              <a:rPr sz="1600" spc="-5" dirty="0">
                <a:solidFill>
                  <a:srgbClr val="032B5F"/>
                </a:solidFill>
                <a:latin typeface="Arial"/>
                <a:cs typeface="Arial"/>
              </a:rPr>
              <a:t>open</a:t>
            </a:r>
            <a:r>
              <a:rPr sz="1600" spc="-35" dirty="0">
                <a:solidFill>
                  <a:srgbClr val="032B5F"/>
                </a:solidFill>
                <a:latin typeface="Arial"/>
                <a:cs typeface="Arial"/>
              </a:rPr>
              <a:t> </a:t>
            </a:r>
            <a:r>
              <a:rPr sz="1600" spc="-5" dirty="0">
                <a:solidFill>
                  <a:srgbClr val="032B5F"/>
                </a:solidFill>
                <a:latin typeface="Arial"/>
                <a:cs typeface="Arial"/>
              </a:rPr>
              <a:t>doors</a:t>
            </a:r>
            <a:endParaRPr sz="1600">
              <a:latin typeface="Arial"/>
              <a:cs typeface="Arial"/>
            </a:endParaRPr>
          </a:p>
        </p:txBody>
      </p:sp>
      <p:sp>
        <p:nvSpPr>
          <p:cNvPr id="4" name="object 4"/>
          <p:cNvSpPr/>
          <p:nvPr/>
        </p:nvSpPr>
        <p:spPr>
          <a:xfrm>
            <a:off x="3422649" y="2127250"/>
            <a:ext cx="4802137" cy="301307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149384" y="3416953"/>
            <a:ext cx="667385" cy="871219"/>
          </a:xfrm>
          <a:custGeom>
            <a:avLst/>
            <a:gdLst/>
            <a:ahLst/>
            <a:cxnLst/>
            <a:rect l="l" t="t" r="r" b="b"/>
            <a:pathLst>
              <a:path w="667385" h="871220">
                <a:moveTo>
                  <a:pt x="0" y="37417"/>
                </a:moveTo>
                <a:lnTo>
                  <a:pt x="40923" y="19806"/>
                </a:lnTo>
                <a:lnTo>
                  <a:pt x="83412" y="7794"/>
                </a:lnTo>
                <a:lnTo>
                  <a:pt x="127082" y="1239"/>
                </a:lnTo>
                <a:lnTo>
                  <a:pt x="171549" y="0"/>
                </a:lnTo>
                <a:lnTo>
                  <a:pt x="216430" y="3935"/>
                </a:lnTo>
                <a:lnTo>
                  <a:pt x="261341" y="12905"/>
                </a:lnTo>
                <a:lnTo>
                  <a:pt x="305898" y="26768"/>
                </a:lnTo>
                <a:lnTo>
                  <a:pt x="349717" y="45382"/>
                </a:lnTo>
                <a:lnTo>
                  <a:pt x="392414" y="68607"/>
                </a:lnTo>
                <a:lnTo>
                  <a:pt x="433606" y="96301"/>
                </a:lnTo>
                <a:lnTo>
                  <a:pt x="472908" y="128323"/>
                </a:lnTo>
                <a:lnTo>
                  <a:pt x="509937" y="164532"/>
                </a:lnTo>
                <a:lnTo>
                  <a:pt x="544309" y="204788"/>
                </a:lnTo>
                <a:lnTo>
                  <a:pt x="575640" y="248948"/>
                </a:lnTo>
                <a:lnTo>
                  <a:pt x="601970" y="293947"/>
                </a:lnTo>
                <a:lnTo>
                  <a:pt x="623830" y="339996"/>
                </a:lnTo>
                <a:lnTo>
                  <a:pt x="641252" y="386737"/>
                </a:lnTo>
                <a:lnTo>
                  <a:pt x="654270" y="433811"/>
                </a:lnTo>
                <a:lnTo>
                  <a:pt x="662920" y="480858"/>
                </a:lnTo>
                <a:lnTo>
                  <a:pt x="667234" y="527520"/>
                </a:lnTo>
                <a:lnTo>
                  <a:pt x="667247" y="573437"/>
                </a:lnTo>
                <a:lnTo>
                  <a:pt x="662992" y="618250"/>
                </a:lnTo>
                <a:lnTo>
                  <a:pt x="654505" y="661601"/>
                </a:lnTo>
                <a:lnTo>
                  <a:pt x="641818" y="703130"/>
                </a:lnTo>
                <a:lnTo>
                  <a:pt x="624966" y="742478"/>
                </a:lnTo>
                <a:lnTo>
                  <a:pt x="603982" y="779286"/>
                </a:lnTo>
                <a:lnTo>
                  <a:pt x="578902" y="813195"/>
                </a:lnTo>
                <a:lnTo>
                  <a:pt x="549758" y="843846"/>
                </a:lnTo>
                <a:lnTo>
                  <a:pt x="516585" y="870880"/>
                </a:lnTo>
              </a:path>
            </a:pathLst>
          </a:custGeom>
          <a:ln w="38100">
            <a:solidFill>
              <a:srgbClr val="032B5F"/>
            </a:solidFill>
          </a:ln>
        </p:spPr>
        <p:txBody>
          <a:bodyPr wrap="square" lIns="0" tIns="0" rIns="0" bIns="0" rtlCol="0"/>
          <a:lstStyle/>
          <a:p>
            <a:endParaRPr/>
          </a:p>
        </p:txBody>
      </p:sp>
      <p:sp>
        <p:nvSpPr>
          <p:cNvPr id="6" name="object 6"/>
          <p:cNvSpPr/>
          <p:nvPr/>
        </p:nvSpPr>
        <p:spPr>
          <a:xfrm>
            <a:off x="3094705" y="3566774"/>
            <a:ext cx="536575" cy="690245"/>
          </a:xfrm>
          <a:custGeom>
            <a:avLst/>
            <a:gdLst/>
            <a:ahLst/>
            <a:cxnLst/>
            <a:rect l="l" t="t" r="r" b="b"/>
            <a:pathLst>
              <a:path w="536575" h="690245">
                <a:moveTo>
                  <a:pt x="0" y="34925"/>
                </a:moveTo>
                <a:lnTo>
                  <a:pt x="34898" y="16709"/>
                </a:lnTo>
                <a:lnTo>
                  <a:pt x="72170" y="5137"/>
                </a:lnTo>
                <a:lnTo>
                  <a:pt x="111272" y="0"/>
                </a:lnTo>
                <a:lnTo>
                  <a:pt x="151661" y="1090"/>
                </a:lnTo>
                <a:lnTo>
                  <a:pt x="192795" y="8202"/>
                </a:lnTo>
                <a:lnTo>
                  <a:pt x="234129" y="21128"/>
                </a:lnTo>
                <a:lnTo>
                  <a:pt x="275121" y="39659"/>
                </a:lnTo>
                <a:lnTo>
                  <a:pt x="315228" y="63590"/>
                </a:lnTo>
                <a:lnTo>
                  <a:pt x="353906" y="92712"/>
                </a:lnTo>
                <a:lnTo>
                  <a:pt x="390614" y="126819"/>
                </a:lnTo>
                <a:lnTo>
                  <a:pt x="424807" y="165703"/>
                </a:lnTo>
                <a:lnTo>
                  <a:pt x="455942" y="209156"/>
                </a:lnTo>
                <a:lnTo>
                  <a:pt x="484100" y="258344"/>
                </a:lnTo>
                <a:lnTo>
                  <a:pt x="506163" y="308546"/>
                </a:lnTo>
                <a:lnTo>
                  <a:pt x="522163" y="359060"/>
                </a:lnTo>
                <a:lnTo>
                  <a:pt x="532129" y="409181"/>
                </a:lnTo>
                <a:lnTo>
                  <a:pt x="536091" y="458207"/>
                </a:lnTo>
                <a:lnTo>
                  <a:pt x="534079" y="505435"/>
                </a:lnTo>
                <a:lnTo>
                  <a:pt x="526123" y="550161"/>
                </a:lnTo>
                <a:lnTo>
                  <a:pt x="512253" y="591681"/>
                </a:lnTo>
                <a:lnTo>
                  <a:pt x="492499" y="629293"/>
                </a:lnTo>
                <a:lnTo>
                  <a:pt x="466890" y="662293"/>
                </a:lnTo>
                <a:lnTo>
                  <a:pt x="435457" y="689978"/>
                </a:lnTo>
              </a:path>
            </a:pathLst>
          </a:custGeom>
          <a:ln w="38100">
            <a:solidFill>
              <a:srgbClr val="032B5F"/>
            </a:solidFill>
          </a:ln>
        </p:spPr>
        <p:txBody>
          <a:bodyPr wrap="square" lIns="0" tIns="0" rIns="0" bIns="0" rtlCol="0"/>
          <a:lstStyle/>
          <a:p>
            <a:endParaRPr/>
          </a:p>
        </p:txBody>
      </p:sp>
      <p:sp>
        <p:nvSpPr>
          <p:cNvPr id="7" name="object 7"/>
          <p:cNvSpPr/>
          <p:nvPr/>
        </p:nvSpPr>
        <p:spPr>
          <a:xfrm>
            <a:off x="3002017" y="3732857"/>
            <a:ext cx="450850" cy="535305"/>
          </a:xfrm>
          <a:custGeom>
            <a:avLst/>
            <a:gdLst/>
            <a:ahLst/>
            <a:cxnLst/>
            <a:rect l="l" t="t" r="r" b="b"/>
            <a:pathLst>
              <a:path w="450850" h="535304">
                <a:moveTo>
                  <a:pt x="0" y="44522"/>
                </a:moveTo>
                <a:lnTo>
                  <a:pt x="41485" y="22388"/>
                </a:lnTo>
                <a:lnTo>
                  <a:pt x="84913" y="7716"/>
                </a:lnTo>
                <a:lnTo>
                  <a:pt x="129456" y="316"/>
                </a:lnTo>
                <a:lnTo>
                  <a:pt x="174284" y="0"/>
                </a:lnTo>
                <a:lnTo>
                  <a:pt x="218568" y="6579"/>
                </a:lnTo>
                <a:lnTo>
                  <a:pt x="261479" y="19865"/>
                </a:lnTo>
                <a:lnTo>
                  <a:pt x="302189" y="39669"/>
                </a:lnTo>
                <a:lnTo>
                  <a:pt x="339868" y="65803"/>
                </a:lnTo>
                <a:lnTo>
                  <a:pt x="373687" y="98077"/>
                </a:lnTo>
                <a:lnTo>
                  <a:pt x="402818" y="136305"/>
                </a:lnTo>
                <a:lnTo>
                  <a:pt x="425065" y="177457"/>
                </a:lnTo>
                <a:lnTo>
                  <a:pt x="440352" y="220387"/>
                </a:lnTo>
                <a:lnTo>
                  <a:pt x="448822" y="264320"/>
                </a:lnTo>
                <a:lnTo>
                  <a:pt x="450618" y="308480"/>
                </a:lnTo>
                <a:lnTo>
                  <a:pt x="445884" y="352090"/>
                </a:lnTo>
                <a:lnTo>
                  <a:pt x="434763" y="394377"/>
                </a:lnTo>
                <a:lnTo>
                  <a:pt x="417398" y="434563"/>
                </a:lnTo>
                <a:lnTo>
                  <a:pt x="393932" y="471874"/>
                </a:lnTo>
                <a:lnTo>
                  <a:pt x="364509" y="505534"/>
                </a:lnTo>
                <a:lnTo>
                  <a:pt x="329272" y="534767"/>
                </a:lnTo>
              </a:path>
            </a:pathLst>
          </a:custGeom>
          <a:ln w="38100">
            <a:solidFill>
              <a:srgbClr val="032B5F"/>
            </a:solidFill>
          </a:ln>
        </p:spPr>
        <p:txBody>
          <a:bodyPr wrap="square" lIns="0" tIns="0" rIns="0" bIns="0" rtlCol="0"/>
          <a:lstStyle/>
          <a:p>
            <a:endParaRPr/>
          </a:p>
        </p:txBody>
      </p:sp>
      <p:sp>
        <p:nvSpPr>
          <p:cNvPr id="8" name="object 8"/>
          <p:cNvSpPr/>
          <p:nvPr/>
        </p:nvSpPr>
        <p:spPr>
          <a:xfrm>
            <a:off x="2976636" y="1780925"/>
            <a:ext cx="525145" cy="948690"/>
          </a:xfrm>
          <a:custGeom>
            <a:avLst/>
            <a:gdLst/>
            <a:ahLst/>
            <a:cxnLst/>
            <a:rect l="l" t="t" r="r" b="b"/>
            <a:pathLst>
              <a:path w="525145" h="948689">
                <a:moveTo>
                  <a:pt x="276961" y="0"/>
                </a:moveTo>
                <a:lnTo>
                  <a:pt x="317391" y="18773"/>
                </a:lnTo>
                <a:lnTo>
                  <a:pt x="354689" y="42444"/>
                </a:lnTo>
                <a:lnTo>
                  <a:pt x="388706" y="70632"/>
                </a:lnTo>
                <a:lnTo>
                  <a:pt x="419289" y="102957"/>
                </a:lnTo>
                <a:lnTo>
                  <a:pt x="446289" y="139039"/>
                </a:lnTo>
                <a:lnTo>
                  <a:pt x="469555" y="178497"/>
                </a:lnTo>
                <a:lnTo>
                  <a:pt x="488935" y="220953"/>
                </a:lnTo>
                <a:lnTo>
                  <a:pt x="504280" y="266024"/>
                </a:lnTo>
                <a:lnTo>
                  <a:pt x="515439" y="313331"/>
                </a:lnTo>
                <a:lnTo>
                  <a:pt x="522260" y="362495"/>
                </a:lnTo>
                <a:lnTo>
                  <a:pt x="524594" y="413133"/>
                </a:lnTo>
                <a:lnTo>
                  <a:pt x="522289" y="464868"/>
                </a:lnTo>
                <a:lnTo>
                  <a:pt x="515195" y="517318"/>
                </a:lnTo>
                <a:lnTo>
                  <a:pt x="503161" y="570103"/>
                </a:lnTo>
                <a:lnTo>
                  <a:pt x="487168" y="619721"/>
                </a:lnTo>
                <a:lnTo>
                  <a:pt x="467410" y="666705"/>
                </a:lnTo>
                <a:lnTo>
                  <a:pt x="444176" y="710843"/>
                </a:lnTo>
                <a:lnTo>
                  <a:pt x="417758" y="751919"/>
                </a:lnTo>
                <a:lnTo>
                  <a:pt x="388445" y="789720"/>
                </a:lnTo>
                <a:lnTo>
                  <a:pt x="356529" y="824032"/>
                </a:lnTo>
                <a:lnTo>
                  <a:pt x="322298" y="854640"/>
                </a:lnTo>
                <a:lnTo>
                  <a:pt x="286044" y="881332"/>
                </a:lnTo>
                <a:lnTo>
                  <a:pt x="248057" y="903892"/>
                </a:lnTo>
                <a:lnTo>
                  <a:pt x="208627" y="922108"/>
                </a:lnTo>
                <a:lnTo>
                  <a:pt x="168045" y="935765"/>
                </a:lnTo>
                <a:lnTo>
                  <a:pt x="126601" y="944648"/>
                </a:lnTo>
                <a:lnTo>
                  <a:pt x="84585" y="948546"/>
                </a:lnTo>
                <a:lnTo>
                  <a:pt x="42288" y="947242"/>
                </a:lnTo>
                <a:lnTo>
                  <a:pt x="0" y="940523"/>
                </a:lnTo>
              </a:path>
            </a:pathLst>
          </a:custGeom>
          <a:ln w="38100">
            <a:solidFill>
              <a:srgbClr val="032B5F"/>
            </a:solidFill>
          </a:ln>
        </p:spPr>
        <p:txBody>
          <a:bodyPr wrap="square" lIns="0" tIns="0" rIns="0" bIns="0" rtlCol="0"/>
          <a:lstStyle/>
          <a:p>
            <a:endParaRPr/>
          </a:p>
        </p:txBody>
      </p:sp>
      <p:sp>
        <p:nvSpPr>
          <p:cNvPr id="9" name="object 9"/>
          <p:cNvSpPr/>
          <p:nvPr/>
        </p:nvSpPr>
        <p:spPr>
          <a:xfrm>
            <a:off x="2909210" y="1838401"/>
            <a:ext cx="391160" cy="766445"/>
          </a:xfrm>
          <a:custGeom>
            <a:avLst/>
            <a:gdLst/>
            <a:ahLst/>
            <a:cxnLst/>
            <a:rect l="l" t="t" r="r" b="b"/>
            <a:pathLst>
              <a:path w="391160" h="766444">
                <a:moveTo>
                  <a:pt x="198031" y="0"/>
                </a:moveTo>
                <a:lnTo>
                  <a:pt x="234892" y="13880"/>
                </a:lnTo>
                <a:lnTo>
                  <a:pt x="268384" y="33955"/>
                </a:lnTo>
                <a:lnTo>
                  <a:pt x="298297" y="59683"/>
                </a:lnTo>
                <a:lnTo>
                  <a:pt x="324424" y="90521"/>
                </a:lnTo>
                <a:lnTo>
                  <a:pt x="346558" y="125925"/>
                </a:lnTo>
                <a:lnTo>
                  <a:pt x="364491" y="165353"/>
                </a:lnTo>
                <a:lnTo>
                  <a:pt x="378015" y="208263"/>
                </a:lnTo>
                <a:lnTo>
                  <a:pt x="386923" y="254110"/>
                </a:lnTo>
                <a:lnTo>
                  <a:pt x="391007" y="302352"/>
                </a:lnTo>
                <a:lnTo>
                  <a:pt x="390058" y="352446"/>
                </a:lnTo>
                <a:lnTo>
                  <a:pt x="383871" y="403849"/>
                </a:lnTo>
                <a:lnTo>
                  <a:pt x="372236" y="456018"/>
                </a:lnTo>
                <a:lnTo>
                  <a:pt x="354338" y="509787"/>
                </a:lnTo>
                <a:lnTo>
                  <a:pt x="331618" y="559689"/>
                </a:lnTo>
                <a:lnTo>
                  <a:pt x="304620" y="605279"/>
                </a:lnTo>
                <a:lnTo>
                  <a:pt x="273889" y="646109"/>
                </a:lnTo>
                <a:lnTo>
                  <a:pt x="239969" y="681733"/>
                </a:lnTo>
                <a:lnTo>
                  <a:pt x="203407" y="711705"/>
                </a:lnTo>
                <a:lnTo>
                  <a:pt x="164745" y="735579"/>
                </a:lnTo>
                <a:lnTo>
                  <a:pt x="124528" y="752908"/>
                </a:lnTo>
                <a:lnTo>
                  <a:pt x="83302" y="763245"/>
                </a:lnTo>
                <a:lnTo>
                  <a:pt x="41611" y="766145"/>
                </a:lnTo>
                <a:lnTo>
                  <a:pt x="0" y="761161"/>
                </a:lnTo>
              </a:path>
            </a:pathLst>
          </a:custGeom>
          <a:ln w="38100">
            <a:solidFill>
              <a:srgbClr val="032B5F"/>
            </a:solidFill>
          </a:ln>
        </p:spPr>
        <p:txBody>
          <a:bodyPr wrap="square" lIns="0" tIns="0" rIns="0" bIns="0" rtlCol="0"/>
          <a:lstStyle/>
          <a:p>
            <a:endParaRPr/>
          </a:p>
        </p:txBody>
      </p:sp>
      <p:sp>
        <p:nvSpPr>
          <p:cNvPr id="10" name="object 10"/>
          <p:cNvSpPr/>
          <p:nvPr/>
        </p:nvSpPr>
        <p:spPr>
          <a:xfrm>
            <a:off x="2768436" y="1886440"/>
            <a:ext cx="356870" cy="579120"/>
          </a:xfrm>
          <a:custGeom>
            <a:avLst/>
            <a:gdLst/>
            <a:ahLst/>
            <a:cxnLst/>
            <a:rect l="l" t="t" r="r" b="b"/>
            <a:pathLst>
              <a:path w="356869" h="579119">
                <a:moveTo>
                  <a:pt x="145948" y="0"/>
                </a:moveTo>
                <a:lnTo>
                  <a:pt x="190125" y="16179"/>
                </a:lnTo>
                <a:lnTo>
                  <a:pt x="230036" y="38780"/>
                </a:lnTo>
                <a:lnTo>
                  <a:pt x="265267" y="67057"/>
                </a:lnTo>
                <a:lnTo>
                  <a:pt x="295407" y="100268"/>
                </a:lnTo>
                <a:lnTo>
                  <a:pt x="320041" y="137668"/>
                </a:lnTo>
                <a:lnTo>
                  <a:pt x="338758" y="178513"/>
                </a:lnTo>
                <a:lnTo>
                  <a:pt x="351146" y="222061"/>
                </a:lnTo>
                <a:lnTo>
                  <a:pt x="356790" y="267567"/>
                </a:lnTo>
                <a:lnTo>
                  <a:pt x="355280" y="314288"/>
                </a:lnTo>
                <a:lnTo>
                  <a:pt x="346201" y="361480"/>
                </a:lnTo>
                <a:lnTo>
                  <a:pt x="330354" y="405486"/>
                </a:lnTo>
                <a:lnTo>
                  <a:pt x="308537" y="445489"/>
                </a:lnTo>
                <a:lnTo>
                  <a:pt x="281425" y="481077"/>
                </a:lnTo>
                <a:lnTo>
                  <a:pt x="249691" y="511842"/>
                </a:lnTo>
                <a:lnTo>
                  <a:pt x="214010" y="537371"/>
                </a:lnTo>
                <a:lnTo>
                  <a:pt x="175057" y="557257"/>
                </a:lnTo>
                <a:lnTo>
                  <a:pt x="133505" y="571089"/>
                </a:lnTo>
                <a:lnTo>
                  <a:pt x="90028" y="578457"/>
                </a:lnTo>
                <a:lnTo>
                  <a:pt x="45302" y="578950"/>
                </a:lnTo>
                <a:lnTo>
                  <a:pt x="0" y="572160"/>
                </a:lnTo>
              </a:path>
            </a:pathLst>
          </a:custGeom>
          <a:ln w="38099">
            <a:solidFill>
              <a:srgbClr val="032B5F"/>
            </a:solidFill>
          </a:ln>
        </p:spPr>
        <p:txBody>
          <a:bodyPr wrap="square" lIns="0" tIns="0" rIns="0" bIns="0" rtlCol="0"/>
          <a:lstStyle/>
          <a:p>
            <a:endParaRPr/>
          </a:p>
        </p:txBody>
      </p:sp>
      <p:sp>
        <p:nvSpPr>
          <p:cNvPr id="11" name="object 11"/>
          <p:cNvSpPr/>
          <p:nvPr/>
        </p:nvSpPr>
        <p:spPr>
          <a:xfrm>
            <a:off x="500063" y="1419225"/>
            <a:ext cx="1152524" cy="115252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592325" y="2024405"/>
            <a:ext cx="1323871" cy="165668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14" name="object 14"/>
          <p:cNvSpPr txBox="1">
            <a:spLocks noGrp="1"/>
          </p:cNvSpPr>
          <p:nvPr>
            <p:ph type="title"/>
          </p:nvPr>
        </p:nvSpPr>
        <p:spPr>
          <a:prstGeom prst="rect">
            <a:avLst/>
          </a:prstGeom>
        </p:spPr>
        <p:txBody>
          <a:bodyPr vert="horz" wrap="square" lIns="0" tIns="195580" rIns="0" bIns="0" rtlCol="0">
            <a:spAutoFit/>
          </a:bodyPr>
          <a:lstStyle/>
          <a:p>
            <a:pPr marL="525145">
              <a:lnSpc>
                <a:spcPct val="100000"/>
              </a:lnSpc>
              <a:spcBef>
                <a:spcPts val="100"/>
              </a:spcBef>
            </a:pPr>
            <a:r>
              <a:rPr sz="2400" spc="-5" dirty="0"/>
              <a:t>Remote control </a:t>
            </a:r>
            <a:r>
              <a:rPr sz="2400" dirty="0"/>
              <a:t>–</a:t>
            </a:r>
            <a:r>
              <a:rPr sz="2400" spc="50" dirty="0"/>
              <a:t> </a:t>
            </a:r>
            <a:r>
              <a:rPr sz="2400" spc="-5" dirty="0"/>
              <a:t>scenes</a:t>
            </a:r>
            <a:endParaRPr sz="2400"/>
          </a:p>
        </p:txBody>
      </p:sp>
      <p:sp>
        <p:nvSpPr>
          <p:cNvPr id="16" name="object 1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7" name="object 1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39</a:t>
            </a:fld>
            <a:endParaRPr dirty="0"/>
          </a:p>
        </p:txBody>
      </p:sp>
      <p:sp>
        <p:nvSpPr>
          <p:cNvPr id="15" name="object 15"/>
          <p:cNvSpPr txBox="1"/>
          <p:nvPr/>
        </p:nvSpPr>
        <p:spPr>
          <a:xfrm>
            <a:off x="8493316" y="6252019"/>
            <a:ext cx="13843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666666"/>
                </a:solidFill>
                <a:latin typeface="Arial"/>
                <a:cs typeface="Arial"/>
              </a:rPr>
              <a:t>37</a:t>
            </a:r>
            <a:endParaRPr sz="8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Current</a:t>
            </a:r>
            <a:r>
              <a:rPr spc="-25" dirty="0"/>
              <a:t> </a:t>
            </a:r>
            <a:r>
              <a:rPr spc="-5" dirty="0"/>
              <a:t>state</a:t>
            </a:r>
          </a:p>
        </p:txBody>
      </p:sp>
      <p:sp>
        <p:nvSpPr>
          <p:cNvPr id="4" name="object 4"/>
          <p:cNvSpPr/>
          <p:nvPr/>
        </p:nvSpPr>
        <p:spPr>
          <a:xfrm>
            <a:off x="1624013" y="1560537"/>
            <a:ext cx="5611786" cy="4665636"/>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4</a:t>
            </a:fld>
            <a:endParaRPr sz="800">
              <a:latin typeface="Verdana"/>
              <a:cs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95580" rIns="0" bIns="0" rtlCol="0">
            <a:spAutoFit/>
          </a:bodyPr>
          <a:lstStyle/>
          <a:p>
            <a:pPr marL="525145">
              <a:lnSpc>
                <a:spcPct val="100000"/>
              </a:lnSpc>
              <a:spcBef>
                <a:spcPts val="100"/>
              </a:spcBef>
            </a:pPr>
            <a:r>
              <a:rPr sz="2400" spc="-5" dirty="0"/>
              <a:t>Remote control </a:t>
            </a:r>
            <a:r>
              <a:rPr sz="2400" dirty="0"/>
              <a:t>– </a:t>
            </a:r>
            <a:r>
              <a:rPr sz="2400" spc="-5" dirty="0"/>
              <a:t>garage</a:t>
            </a:r>
            <a:r>
              <a:rPr sz="2400" spc="55" dirty="0"/>
              <a:t> </a:t>
            </a:r>
            <a:r>
              <a:rPr sz="2400" spc="-5" dirty="0"/>
              <a:t>door</a:t>
            </a:r>
            <a:endParaRPr sz="2400"/>
          </a:p>
        </p:txBody>
      </p:sp>
      <p:sp>
        <p:nvSpPr>
          <p:cNvPr id="4" name="object 4"/>
          <p:cNvSpPr/>
          <p:nvPr/>
        </p:nvSpPr>
        <p:spPr>
          <a:xfrm>
            <a:off x="1835175" y="1872992"/>
            <a:ext cx="996084" cy="103456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241459" y="3343928"/>
            <a:ext cx="667385" cy="871219"/>
          </a:xfrm>
          <a:custGeom>
            <a:avLst/>
            <a:gdLst/>
            <a:ahLst/>
            <a:cxnLst/>
            <a:rect l="l" t="t" r="r" b="b"/>
            <a:pathLst>
              <a:path w="667385" h="871220">
                <a:moveTo>
                  <a:pt x="0" y="37417"/>
                </a:moveTo>
                <a:lnTo>
                  <a:pt x="40923" y="19806"/>
                </a:lnTo>
                <a:lnTo>
                  <a:pt x="83412" y="7794"/>
                </a:lnTo>
                <a:lnTo>
                  <a:pt x="127082" y="1239"/>
                </a:lnTo>
                <a:lnTo>
                  <a:pt x="171549" y="0"/>
                </a:lnTo>
                <a:lnTo>
                  <a:pt x="216430" y="3935"/>
                </a:lnTo>
                <a:lnTo>
                  <a:pt x="261341" y="12905"/>
                </a:lnTo>
                <a:lnTo>
                  <a:pt x="305898" y="26768"/>
                </a:lnTo>
                <a:lnTo>
                  <a:pt x="349717" y="45382"/>
                </a:lnTo>
                <a:lnTo>
                  <a:pt x="392414" y="68607"/>
                </a:lnTo>
                <a:lnTo>
                  <a:pt x="433606" y="96301"/>
                </a:lnTo>
                <a:lnTo>
                  <a:pt x="472908" y="128323"/>
                </a:lnTo>
                <a:lnTo>
                  <a:pt x="509937" y="164532"/>
                </a:lnTo>
                <a:lnTo>
                  <a:pt x="544309" y="204788"/>
                </a:lnTo>
                <a:lnTo>
                  <a:pt x="575640" y="248948"/>
                </a:lnTo>
                <a:lnTo>
                  <a:pt x="601970" y="293947"/>
                </a:lnTo>
                <a:lnTo>
                  <a:pt x="623830" y="339996"/>
                </a:lnTo>
                <a:lnTo>
                  <a:pt x="641252" y="386737"/>
                </a:lnTo>
                <a:lnTo>
                  <a:pt x="654270" y="433811"/>
                </a:lnTo>
                <a:lnTo>
                  <a:pt x="662920" y="480858"/>
                </a:lnTo>
                <a:lnTo>
                  <a:pt x="667234" y="527520"/>
                </a:lnTo>
                <a:lnTo>
                  <a:pt x="667247" y="573437"/>
                </a:lnTo>
                <a:lnTo>
                  <a:pt x="662992" y="618250"/>
                </a:lnTo>
                <a:lnTo>
                  <a:pt x="654505" y="661601"/>
                </a:lnTo>
                <a:lnTo>
                  <a:pt x="641818" y="703130"/>
                </a:lnTo>
                <a:lnTo>
                  <a:pt x="624966" y="742478"/>
                </a:lnTo>
                <a:lnTo>
                  <a:pt x="603982" y="779286"/>
                </a:lnTo>
                <a:lnTo>
                  <a:pt x="578902" y="813195"/>
                </a:lnTo>
                <a:lnTo>
                  <a:pt x="549758" y="843846"/>
                </a:lnTo>
                <a:lnTo>
                  <a:pt x="516585" y="870880"/>
                </a:lnTo>
              </a:path>
            </a:pathLst>
          </a:custGeom>
          <a:ln w="38100">
            <a:solidFill>
              <a:srgbClr val="032B5F"/>
            </a:solidFill>
          </a:ln>
        </p:spPr>
        <p:txBody>
          <a:bodyPr wrap="square" lIns="0" tIns="0" rIns="0" bIns="0" rtlCol="0"/>
          <a:lstStyle/>
          <a:p>
            <a:endParaRPr/>
          </a:p>
        </p:txBody>
      </p:sp>
      <p:sp>
        <p:nvSpPr>
          <p:cNvPr id="6" name="object 6"/>
          <p:cNvSpPr/>
          <p:nvPr/>
        </p:nvSpPr>
        <p:spPr>
          <a:xfrm>
            <a:off x="3186780" y="3493749"/>
            <a:ext cx="536575" cy="690245"/>
          </a:xfrm>
          <a:custGeom>
            <a:avLst/>
            <a:gdLst/>
            <a:ahLst/>
            <a:cxnLst/>
            <a:rect l="l" t="t" r="r" b="b"/>
            <a:pathLst>
              <a:path w="536575" h="690245">
                <a:moveTo>
                  <a:pt x="0" y="34925"/>
                </a:moveTo>
                <a:lnTo>
                  <a:pt x="34898" y="16709"/>
                </a:lnTo>
                <a:lnTo>
                  <a:pt x="72170" y="5137"/>
                </a:lnTo>
                <a:lnTo>
                  <a:pt x="111272" y="0"/>
                </a:lnTo>
                <a:lnTo>
                  <a:pt x="151661" y="1090"/>
                </a:lnTo>
                <a:lnTo>
                  <a:pt x="192795" y="8202"/>
                </a:lnTo>
                <a:lnTo>
                  <a:pt x="234129" y="21128"/>
                </a:lnTo>
                <a:lnTo>
                  <a:pt x="275121" y="39659"/>
                </a:lnTo>
                <a:lnTo>
                  <a:pt x="315228" y="63590"/>
                </a:lnTo>
                <a:lnTo>
                  <a:pt x="353906" y="92712"/>
                </a:lnTo>
                <a:lnTo>
                  <a:pt x="390614" y="126819"/>
                </a:lnTo>
                <a:lnTo>
                  <a:pt x="424807" y="165703"/>
                </a:lnTo>
                <a:lnTo>
                  <a:pt x="455942" y="209156"/>
                </a:lnTo>
                <a:lnTo>
                  <a:pt x="484100" y="258344"/>
                </a:lnTo>
                <a:lnTo>
                  <a:pt x="506163" y="308546"/>
                </a:lnTo>
                <a:lnTo>
                  <a:pt x="522163" y="359060"/>
                </a:lnTo>
                <a:lnTo>
                  <a:pt x="532129" y="409181"/>
                </a:lnTo>
                <a:lnTo>
                  <a:pt x="536091" y="458207"/>
                </a:lnTo>
                <a:lnTo>
                  <a:pt x="534079" y="505435"/>
                </a:lnTo>
                <a:lnTo>
                  <a:pt x="526123" y="550161"/>
                </a:lnTo>
                <a:lnTo>
                  <a:pt x="512253" y="591681"/>
                </a:lnTo>
                <a:lnTo>
                  <a:pt x="492499" y="629293"/>
                </a:lnTo>
                <a:lnTo>
                  <a:pt x="466890" y="662293"/>
                </a:lnTo>
                <a:lnTo>
                  <a:pt x="435457" y="689978"/>
                </a:lnTo>
              </a:path>
            </a:pathLst>
          </a:custGeom>
          <a:ln w="38100">
            <a:solidFill>
              <a:srgbClr val="032B5F"/>
            </a:solidFill>
          </a:ln>
        </p:spPr>
        <p:txBody>
          <a:bodyPr wrap="square" lIns="0" tIns="0" rIns="0" bIns="0" rtlCol="0"/>
          <a:lstStyle/>
          <a:p>
            <a:endParaRPr/>
          </a:p>
        </p:txBody>
      </p:sp>
      <p:sp>
        <p:nvSpPr>
          <p:cNvPr id="7" name="object 7"/>
          <p:cNvSpPr/>
          <p:nvPr/>
        </p:nvSpPr>
        <p:spPr>
          <a:xfrm>
            <a:off x="3094092" y="3659832"/>
            <a:ext cx="450850" cy="535305"/>
          </a:xfrm>
          <a:custGeom>
            <a:avLst/>
            <a:gdLst/>
            <a:ahLst/>
            <a:cxnLst/>
            <a:rect l="l" t="t" r="r" b="b"/>
            <a:pathLst>
              <a:path w="450850" h="535304">
                <a:moveTo>
                  <a:pt x="0" y="44522"/>
                </a:moveTo>
                <a:lnTo>
                  <a:pt x="41485" y="22388"/>
                </a:lnTo>
                <a:lnTo>
                  <a:pt x="84913" y="7716"/>
                </a:lnTo>
                <a:lnTo>
                  <a:pt x="129456" y="316"/>
                </a:lnTo>
                <a:lnTo>
                  <a:pt x="174284" y="0"/>
                </a:lnTo>
                <a:lnTo>
                  <a:pt x="218568" y="6579"/>
                </a:lnTo>
                <a:lnTo>
                  <a:pt x="261479" y="19865"/>
                </a:lnTo>
                <a:lnTo>
                  <a:pt x="302189" y="39669"/>
                </a:lnTo>
                <a:lnTo>
                  <a:pt x="339868" y="65803"/>
                </a:lnTo>
                <a:lnTo>
                  <a:pt x="373687" y="98077"/>
                </a:lnTo>
                <a:lnTo>
                  <a:pt x="402818" y="136305"/>
                </a:lnTo>
                <a:lnTo>
                  <a:pt x="425065" y="177457"/>
                </a:lnTo>
                <a:lnTo>
                  <a:pt x="440352" y="220387"/>
                </a:lnTo>
                <a:lnTo>
                  <a:pt x="448822" y="264320"/>
                </a:lnTo>
                <a:lnTo>
                  <a:pt x="450618" y="308480"/>
                </a:lnTo>
                <a:lnTo>
                  <a:pt x="445884" y="352090"/>
                </a:lnTo>
                <a:lnTo>
                  <a:pt x="434763" y="394377"/>
                </a:lnTo>
                <a:lnTo>
                  <a:pt x="417398" y="434563"/>
                </a:lnTo>
                <a:lnTo>
                  <a:pt x="393932" y="471874"/>
                </a:lnTo>
                <a:lnTo>
                  <a:pt x="364509" y="505534"/>
                </a:lnTo>
                <a:lnTo>
                  <a:pt x="329272" y="534767"/>
                </a:lnTo>
              </a:path>
            </a:pathLst>
          </a:custGeom>
          <a:ln w="38100">
            <a:solidFill>
              <a:srgbClr val="032B5F"/>
            </a:solidFill>
          </a:ln>
        </p:spPr>
        <p:txBody>
          <a:bodyPr wrap="square" lIns="0" tIns="0" rIns="0" bIns="0" rtlCol="0"/>
          <a:lstStyle/>
          <a:p>
            <a:endParaRPr/>
          </a:p>
        </p:txBody>
      </p:sp>
      <p:sp>
        <p:nvSpPr>
          <p:cNvPr id="8" name="object 8"/>
          <p:cNvSpPr/>
          <p:nvPr/>
        </p:nvSpPr>
        <p:spPr>
          <a:xfrm>
            <a:off x="3140148" y="1852363"/>
            <a:ext cx="525145" cy="948690"/>
          </a:xfrm>
          <a:custGeom>
            <a:avLst/>
            <a:gdLst/>
            <a:ahLst/>
            <a:cxnLst/>
            <a:rect l="l" t="t" r="r" b="b"/>
            <a:pathLst>
              <a:path w="525145" h="948689">
                <a:moveTo>
                  <a:pt x="276961" y="0"/>
                </a:moveTo>
                <a:lnTo>
                  <a:pt x="317391" y="18773"/>
                </a:lnTo>
                <a:lnTo>
                  <a:pt x="354690" y="42444"/>
                </a:lnTo>
                <a:lnTo>
                  <a:pt x="388707" y="70632"/>
                </a:lnTo>
                <a:lnTo>
                  <a:pt x="419292" y="102957"/>
                </a:lnTo>
                <a:lnTo>
                  <a:pt x="446293" y="139039"/>
                </a:lnTo>
                <a:lnTo>
                  <a:pt x="469560" y="178497"/>
                </a:lnTo>
                <a:lnTo>
                  <a:pt x="488942" y="220953"/>
                </a:lnTo>
                <a:lnTo>
                  <a:pt x="504288" y="266024"/>
                </a:lnTo>
                <a:lnTo>
                  <a:pt x="515448" y="313331"/>
                </a:lnTo>
                <a:lnTo>
                  <a:pt x="522270" y="362495"/>
                </a:lnTo>
                <a:lnTo>
                  <a:pt x="524605" y="413133"/>
                </a:lnTo>
                <a:lnTo>
                  <a:pt x="522301" y="464868"/>
                </a:lnTo>
                <a:lnTo>
                  <a:pt x="515207" y="517318"/>
                </a:lnTo>
                <a:lnTo>
                  <a:pt x="503173" y="570103"/>
                </a:lnTo>
                <a:lnTo>
                  <a:pt x="487181" y="619720"/>
                </a:lnTo>
                <a:lnTo>
                  <a:pt x="467422" y="666705"/>
                </a:lnTo>
                <a:lnTo>
                  <a:pt x="444188" y="710842"/>
                </a:lnTo>
                <a:lnTo>
                  <a:pt x="417769" y="751917"/>
                </a:lnTo>
                <a:lnTo>
                  <a:pt x="388455" y="789717"/>
                </a:lnTo>
                <a:lnTo>
                  <a:pt x="356537" y="824028"/>
                </a:lnTo>
                <a:lnTo>
                  <a:pt x="322305" y="854636"/>
                </a:lnTo>
                <a:lnTo>
                  <a:pt x="286050" y="881327"/>
                </a:lnTo>
                <a:lnTo>
                  <a:pt x="248061" y="903887"/>
                </a:lnTo>
                <a:lnTo>
                  <a:pt x="208630" y="922102"/>
                </a:lnTo>
                <a:lnTo>
                  <a:pt x="168047" y="935759"/>
                </a:lnTo>
                <a:lnTo>
                  <a:pt x="126602" y="944644"/>
                </a:lnTo>
                <a:lnTo>
                  <a:pt x="84585" y="948542"/>
                </a:lnTo>
                <a:lnTo>
                  <a:pt x="42288" y="947240"/>
                </a:lnTo>
                <a:lnTo>
                  <a:pt x="0" y="940523"/>
                </a:lnTo>
              </a:path>
            </a:pathLst>
          </a:custGeom>
          <a:ln w="38100">
            <a:solidFill>
              <a:srgbClr val="032B5F"/>
            </a:solidFill>
          </a:ln>
        </p:spPr>
        <p:txBody>
          <a:bodyPr wrap="square" lIns="0" tIns="0" rIns="0" bIns="0" rtlCol="0"/>
          <a:lstStyle/>
          <a:p>
            <a:endParaRPr/>
          </a:p>
        </p:txBody>
      </p:sp>
      <p:sp>
        <p:nvSpPr>
          <p:cNvPr id="9" name="object 9"/>
          <p:cNvSpPr/>
          <p:nvPr/>
        </p:nvSpPr>
        <p:spPr>
          <a:xfrm>
            <a:off x="3072721" y="1909838"/>
            <a:ext cx="391160" cy="766445"/>
          </a:xfrm>
          <a:custGeom>
            <a:avLst/>
            <a:gdLst/>
            <a:ahLst/>
            <a:cxnLst/>
            <a:rect l="l" t="t" r="r" b="b"/>
            <a:pathLst>
              <a:path w="391160" h="766444">
                <a:moveTo>
                  <a:pt x="198031" y="0"/>
                </a:moveTo>
                <a:lnTo>
                  <a:pt x="234892" y="13880"/>
                </a:lnTo>
                <a:lnTo>
                  <a:pt x="268383" y="33955"/>
                </a:lnTo>
                <a:lnTo>
                  <a:pt x="298295" y="59683"/>
                </a:lnTo>
                <a:lnTo>
                  <a:pt x="324421" y="90521"/>
                </a:lnTo>
                <a:lnTo>
                  <a:pt x="346553" y="125925"/>
                </a:lnTo>
                <a:lnTo>
                  <a:pt x="364485" y="165353"/>
                </a:lnTo>
                <a:lnTo>
                  <a:pt x="378007" y="208263"/>
                </a:lnTo>
                <a:lnTo>
                  <a:pt x="386913" y="254110"/>
                </a:lnTo>
                <a:lnTo>
                  <a:pt x="390996" y="302352"/>
                </a:lnTo>
                <a:lnTo>
                  <a:pt x="390047" y="352446"/>
                </a:lnTo>
                <a:lnTo>
                  <a:pt x="383859" y="403849"/>
                </a:lnTo>
                <a:lnTo>
                  <a:pt x="372224" y="456018"/>
                </a:lnTo>
                <a:lnTo>
                  <a:pt x="354326" y="509787"/>
                </a:lnTo>
                <a:lnTo>
                  <a:pt x="331606" y="559689"/>
                </a:lnTo>
                <a:lnTo>
                  <a:pt x="304609" y="605278"/>
                </a:lnTo>
                <a:lnTo>
                  <a:pt x="273880" y="646108"/>
                </a:lnTo>
                <a:lnTo>
                  <a:pt x="239962" y="681732"/>
                </a:lnTo>
                <a:lnTo>
                  <a:pt x="203401" y="711703"/>
                </a:lnTo>
                <a:lnTo>
                  <a:pt x="164741" y="735575"/>
                </a:lnTo>
                <a:lnTo>
                  <a:pt x="124526" y="752903"/>
                </a:lnTo>
                <a:lnTo>
                  <a:pt x="83301" y="763238"/>
                </a:lnTo>
                <a:lnTo>
                  <a:pt x="41611" y="766136"/>
                </a:lnTo>
                <a:lnTo>
                  <a:pt x="0" y="761149"/>
                </a:lnTo>
              </a:path>
            </a:pathLst>
          </a:custGeom>
          <a:ln w="38100">
            <a:solidFill>
              <a:srgbClr val="032B5F"/>
            </a:solidFill>
          </a:ln>
        </p:spPr>
        <p:txBody>
          <a:bodyPr wrap="square" lIns="0" tIns="0" rIns="0" bIns="0" rtlCol="0"/>
          <a:lstStyle/>
          <a:p>
            <a:endParaRPr/>
          </a:p>
        </p:txBody>
      </p:sp>
      <p:sp>
        <p:nvSpPr>
          <p:cNvPr id="10" name="object 10"/>
          <p:cNvSpPr/>
          <p:nvPr/>
        </p:nvSpPr>
        <p:spPr>
          <a:xfrm>
            <a:off x="2931947" y="1957877"/>
            <a:ext cx="356870" cy="579120"/>
          </a:xfrm>
          <a:custGeom>
            <a:avLst/>
            <a:gdLst/>
            <a:ahLst/>
            <a:cxnLst/>
            <a:rect l="l" t="t" r="r" b="b"/>
            <a:pathLst>
              <a:path w="356870" h="579119">
                <a:moveTo>
                  <a:pt x="145948" y="0"/>
                </a:moveTo>
                <a:lnTo>
                  <a:pt x="190125" y="16179"/>
                </a:lnTo>
                <a:lnTo>
                  <a:pt x="230035" y="38780"/>
                </a:lnTo>
                <a:lnTo>
                  <a:pt x="265265" y="67057"/>
                </a:lnTo>
                <a:lnTo>
                  <a:pt x="295402" y="100267"/>
                </a:lnTo>
                <a:lnTo>
                  <a:pt x="320035" y="137666"/>
                </a:lnTo>
                <a:lnTo>
                  <a:pt x="338750" y="178510"/>
                </a:lnTo>
                <a:lnTo>
                  <a:pt x="351136" y="222057"/>
                </a:lnTo>
                <a:lnTo>
                  <a:pt x="356779" y="267561"/>
                </a:lnTo>
                <a:lnTo>
                  <a:pt x="355267" y="314279"/>
                </a:lnTo>
                <a:lnTo>
                  <a:pt x="346189" y="361467"/>
                </a:lnTo>
                <a:lnTo>
                  <a:pt x="330342" y="405477"/>
                </a:lnTo>
                <a:lnTo>
                  <a:pt x="308526" y="445483"/>
                </a:lnTo>
                <a:lnTo>
                  <a:pt x="281415" y="481073"/>
                </a:lnTo>
                <a:lnTo>
                  <a:pt x="249683" y="511839"/>
                </a:lnTo>
                <a:lnTo>
                  <a:pt x="214004" y="537370"/>
                </a:lnTo>
                <a:lnTo>
                  <a:pt x="175052" y="557256"/>
                </a:lnTo>
                <a:lnTo>
                  <a:pt x="133502" y="571089"/>
                </a:lnTo>
                <a:lnTo>
                  <a:pt x="90027" y="578456"/>
                </a:lnTo>
                <a:lnTo>
                  <a:pt x="45302" y="578950"/>
                </a:lnTo>
                <a:lnTo>
                  <a:pt x="0" y="572160"/>
                </a:lnTo>
              </a:path>
            </a:pathLst>
          </a:custGeom>
          <a:ln w="38100">
            <a:solidFill>
              <a:srgbClr val="032B5F"/>
            </a:solidFill>
          </a:ln>
        </p:spPr>
        <p:txBody>
          <a:bodyPr wrap="square" lIns="0" tIns="0" rIns="0" bIns="0" rtlCol="0"/>
          <a:lstStyle/>
          <a:p>
            <a:endParaRPr/>
          </a:p>
        </p:txBody>
      </p:sp>
      <p:sp>
        <p:nvSpPr>
          <p:cNvPr id="11" name="object 11"/>
          <p:cNvSpPr/>
          <p:nvPr/>
        </p:nvSpPr>
        <p:spPr>
          <a:xfrm>
            <a:off x="4284662" y="1412913"/>
            <a:ext cx="3174961" cy="4537036"/>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477086" y="3433454"/>
            <a:ext cx="1522594" cy="1902386"/>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00063" y="1419225"/>
            <a:ext cx="1152525" cy="1152525"/>
          </a:xfrm>
          <a:prstGeom prst="rect">
            <a:avLst/>
          </a:prstGeom>
          <a:blipFill>
            <a:blip r:embed="rId5" cstate="print"/>
            <a:stretch>
              <a:fillRect/>
            </a:stretch>
          </a:blipFill>
        </p:spPr>
        <p:txBody>
          <a:bodyPr wrap="square" lIns="0" tIns="0" rIns="0" bIns="0" rtlCol="0"/>
          <a:lstStyle/>
          <a:p>
            <a:endParaRPr/>
          </a:p>
        </p:txBody>
      </p:sp>
      <p:sp>
        <p:nvSpPr>
          <p:cNvPr id="14" name="object 1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5" name="object 1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70637" y="4375391"/>
            <a:ext cx="1828800" cy="184124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155791" y="1331480"/>
            <a:ext cx="1836268" cy="20122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95580" rIns="0" bIns="0" rtlCol="0">
            <a:spAutoFit/>
          </a:bodyPr>
          <a:lstStyle/>
          <a:p>
            <a:pPr marL="525145">
              <a:lnSpc>
                <a:spcPct val="100000"/>
              </a:lnSpc>
              <a:spcBef>
                <a:spcPts val="100"/>
              </a:spcBef>
            </a:pPr>
            <a:r>
              <a:rPr sz="2400" spc="-5" dirty="0"/>
              <a:t>More comfort with remote</a:t>
            </a:r>
            <a:r>
              <a:rPr sz="2400" spc="75" dirty="0"/>
              <a:t> </a:t>
            </a:r>
            <a:r>
              <a:rPr sz="2400" spc="-5" dirty="0"/>
              <a:t>control</a:t>
            </a:r>
            <a:endParaRPr sz="2400"/>
          </a:p>
        </p:txBody>
      </p:sp>
      <p:sp>
        <p:nvSpPr>
          <p:cNvPr id="6" name="object 6"/>
          <p:cNvSpPr txBox="1"/>
          <p:nvPr/>
        </p:nvSpPr>
        <p:spPr>
          <a:xfrm>
            <a:off x="744537" y="1602672"/>
            <a:ext cx="2693670" cy="3932554"/>
          </a:xfrm>
          <a:prstGeom prst="rect">
            <a:avLst/>
          </a:prstGeom>
        </p:spPr>
        <p:txBody>
          <a:bodyPr vert="horz" wrap="square" lIns="0" tIns="115570" rIns="0" bIns="0" rtlCol="0">
            <a:spAutoFit/>
          </a:bodyPr>
          <a:lstStyle/>
          <a:p>
            <a:pPr marL="241300" indent="-228600">
              <a:lnSpc>
                <a:spcPct val="100000"/>
              </a:lnSpc>
              <a:spcBef>
                <a:spcPts val="910"/>
              </a:spcBef>
              <a:buClr>
                <a:srgbClr val="97C00E"/>
              </a:buClr>
              <a:buFont typeface="Wingdings"/>
              <a:buChar char=""/>
              <a:tabLst>
                <a:tab pos="241300" algn="l"/>
              </a:tabLst>
            </a:pPr>
            <a:r>
              <a:rPr sz="1800" b="1" dirty="0">
                <a:solidFill>
                  <a:srgbClr val="032B5F"/>
                </a:solidFill>
                <a:latin typeface="Verdana"/>
                <a:cs typeface="Verdana"/>
              </a:rPr>
              <a:t>Control</a:t>
            </a:r>
            <a:r>
              <a:rPr sz="1800" b="1" spc="-25" dirty="0">
                <a:solidFill>
                  <a:srgbClr val="032B5F"/>
                </a:solidFill>
                <a:latin typeface="Verdana"/>
                <a:cs typeface="Verdana"/>
              </a:rPr>
              <a:t> </a:t>
            </a:r>
            <a:r>
              <a:rPr sz="1800" b="1" spc="-5" dirty="0">
                <a:solidFill>
                  <a:srgbClr val="032B5F"/>
                </a:solidFill>
                <a:latin typeface="Verdana"/>
                <a:cs typeface="Verdana"/>
              </a:rPr>
              <a:t>Lighting</a:t>
            </a:r>
            <a:endParaRPr sz="1800">
              <a:latin typeface="Verdana"/>
              <a:cs typeface="Verdana"/>
            </a:endParaRPr>
          </a:p>
          <a:p>
            <a:pPr marL="481965" lvl="1" indent="-232410">
              <a:lnSpc>
                <a:spcPct val="100000"/>
              </a:lnSpc>
              <a:spcBef>
                <a:spcPts val="715"/>
              </a:spcBef>
              <a:buClr>
                <a:srgbClr val="C6E167"/>
              </a:buClr>
              <a:buFont typeface="Wingdings"/>
              <a:buChar char=""/>
              <a:tabLst>
                <a:tab pos="482600" algn="l"/>
              </a:tabLst>
            </a:pPr>
            <a:r>
              <a:rPr sz="1600" spc="-5" dirty="0">
                <a:solidFill>
                  <a:srgbClr val="032B5F"/>
                </a:solidFill>
                <a:latin typeface="Verdana"/>
                <a:cs typeface="Verdana"/>
              </a:rPr>
              <a:t>Central</a:t>
            </a:r>
            <a:r>
              <a:rPr sz="1600" spc="-15" dirty="0">
                <a:solidFill>
                  <a:srgbClr val="032B5F"/>
                </a:solidFill>
                <a:latin typeface="Verdana"/>
                <a:cs typeface="Verdana"/>
              </a:rPr>
              <a:t> </a:t>
            </a:r>
            <a:r>
              <a:rPr sz="1600" spc="-5" dirty="0">
                <a:solidFill>
                  <a:srgbClr val="032B5F"/>
                </a:solidFill>
                <a:latin typeface="Verdana"/>
                <a:cs typeface="Verdana"/>
              </a:rPr>
              <a:t>on/off</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10" dirty="0">
                <a:solidFill>
                  <a:srgbClr val="032B5F"/>
                </a:solidFill>
                <a:latin typeface="Verdana"/>
                <a:cs typeface="Verdana"/>
              </a:rPr>
              <a:t>Scenes</a:t>
            </a:r>
            <a:endParaRPr sz="1600">
              <a:latin typeface="Verdana"/>
              <a:cs typeface="Verdana"/>
            </a:endParaRPr>
          </a:p>
          <a:p>
            <a:pPr lvl="1">
              <a:lnSpc>
                <a:spcPct val="100000"/>
              </a:lnSpc>
              <a:buClr>
                <a:srgbClr val="C6E167"/>
              </a:buClr>
              <a:buFont typeface="Wingdings"/>
              <a:buChar char=""/>
            </a:pPr>
            <a:endParaRPr sz="1900">
              <a:latin typeface="Times New Roman"/>
              <a:cs typeface="Times New Roman"/>
            </a:endParaRPr>
          </a:p>
          <a:p>
            <a:pPr marL="241300" indent="-228600">
              <a:lnSpc>
                <a:spcPct val="100000"/>
              </a:lnSpc>
              <a:spcBef>
                <a:spcPts val="1325"/>
              </a:spcBef>
              <a:buClr>
                <a:srgbClr val="97C00E"/>
              </a:buClr>
              <a:buFont typeface="Wingdings"/>
              <a:buChar char=""/>
              <a:tabLst>
                <a:tab pos="241300" algn="l"/>
              </a:tabLst>
            </a:pPr>
            <a:r>
              <a:rPr sz="1800" b="1" dirty="0">
                <a:solidFill>
                  <a:srgbClr val="032B5F"/>
                </a:solidFill>
                <a:latin typeface="Verdana"/>
                <a:cs typeface="Verdana"/>
              </a:rPr>
              <a:t>Control</a:t>
            </a:r>
            <a:r>
              <a:rPr sz="1800" b="1" spc="-20" dirty="0">
                <a:solidFill>
                  <a:srgbClr val="032B5F"/>
                </a:solidFill>
                <a:latin typeface="Verdana"/>
                <a:cs typeface="Verdana"/>
              </a:rPr>
              <a:t> </a:t>
            </a:r>
            <a:r>
              <a:rPr sz="1800" b="1" spc="-5" dirty="0">
                <a:solidFill>
                  <a:srgbClr val="032B5F"/>
                </a:solidFill>
                <a:latin typeface="Verdana"/>
                <a:cs typeface="Verdana"/>
              </a:rPr>
              <a:t>Blinds</a:t>
            </a:r>
            <a:endParaRPr sz="1800">
              <a:latin typeface="Verdana"/>
              <a:cs typeface="Verdana"/>
            </a:endParaRPr>
          </a:p>
          <a:p>
            <a:pPr marL="481965" lvl="1" indent="-232410">
              <a:lnSpc>
                <a:spcPct val="100000"/>
              </a:lnSpc>
              <a:spcBef>
                <a:spcPts val="715"/>
              </a:spcBef>
              <a:buClr>
                <a:srgbClr val="C6E167"/>
              </a:buClr>
              <a:buFont typeface="Wingdings"/>
              <a:buChar char=""/>
              <a:tabLst>
                <a:tab pos="482600" algn="l"/>
              </a:tabLst>
            </a:pPr>
            <a:r>
              <a:rPr sz="1600" spc="-5" dirty="0">
                <a:solidFill>
                  <a:srgbClr val="032B5F"/>
                </a:solidFill>
                <a:latin typeface="Verdana"/>
                <a:cs typeface="Verdana"/>
              </a:rPr>
              <a:t>Single/groups</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5" dirty="0">
                <a:solidFill>
                  <a:srgbClr val="032B5F"/>
                </a:solidFill>
                <a:latin typeface="Verdana"/>
                <a:cs typeface="Verdana"/>
              </a:rPr>
              <a:t>Central</a:t>
            </a:r>
            <a:r>
              <a:rPr sz="1600" spc="-95" dirty="0">
                <a:solidFill>
                  <a:srgbClr val="032B5F"/>
                </a:solidFill>
                <a:latin typeface="Verdana"/>
                <a:cs typeface="Verdana"/>
              </a:rPr>
              <a:t> </a:t>
            </a:r>
            <a:r>
              <a:rPr sz="1600" spc="-5" dirty="0">
                <a:solidFill>
                  <a:srgbClr val="032B5F"/>
                </a:solidFill>
                <a:latin typeface="Verdana"/>
                <a:cs typeface="Verdana"/>
              </a:rPr>
              <a:t>on/off</a:t>
            </a:r>
            <a:endParaRPr sz="1600">
              <a:latin typeface="Verdana"/>
              <a:cs typeface="Verdana"/>
            </a:endParaRPr>
          </a:p>
          <a:p>
            <a:pPr lvl="1">
              <a:lnSpc>
                <a:spcPct val="100000"/>
              </a:lnSpc>
              <a:buClr>
                <a:srgbClr val="C6E167"/>
              </a:buClr>
              <a:buFont typeface="Wingdings"/>
              <a:buChar char=""/>
            </a:pPr>
            <a:endParaRPr sz="1900">
              <a:latin typeface="Times New Roman"/>
              <a:cs typeface="Times New Roman"/>
            </a:endParaRPr>
          </a:p>
          <a:p>
            <a:pPr marL="241300" indent="-228600">
              <a:lnSpc>
                <a:spcPct val="100000"/>
              </a:lnSpc>
              <a:spcBef>
                <a:spcPts val="1310"/>
              </a:spcBef>
              <a:buClr>
                <a:srgbClr val="97C00E"/>
              </a:buClr>
              <a:buFont typeface="Wingdings"/>
              <a:buChar char=""/>
              <a:tabLst>
                <a:tab pos="241300" algn="l"/>
              </a:tabLst>
            </a:pPr>
            <a:r>
              <a:rPr sz="1800" b="1" dirty="0">
                <a:solidFill>
                  <a:srgbClr val="032B5F"/>
                </a:solidFill>
                <a:latin typeface="Verdana"/>
                <a:cs typeface="Verdana"/>
              </a:rPr>
              <a:t>Control</a:t>
            </a:r>
            <a:r>
              <a:rPr sz="1800" b="1" spc="-75" dirty="0">
                <a:solidFill>
                  <a:srgbClr val="032B5F"/>
                </a:solidFill>
                <a:latin typeface="Verdana"/>
                <a:cs typeface="Verdana"/>
              </a:rPr>
              <a:t> </a:t>
            </a:r>
            <a:r>
              <a:rPr sz="1800" b="1" spc="-5" dirty="0">
                <a:solidFill>
                  <a:srgbClr val="032B5F"/>
                </a:solidFill>
                <a:latin typeface="Verdana"/>
                <a:cs typeface="Verdana"/>
              </a:rPr>
              <a:t>Multimedia</a:t>
            </a:r>
            <a:endParaRPr sz="1800">
              <a:latin typeface="Verdana"/>
              <a:cs typeface="Verdana"/>
            </a:endParaRPr>
          </a:p>
          <a:p>
            <a:pPr>
              <a:lnSpc>
                <a:spcPct val="100000"/>
              </a:lnSpc>
              <a:buClr>
                <a:srgbClr val="97C00E"/>
              </a:buClr>
              <a:buFont typeface="Wingdings"/>
              <a:buChar char=""/>
            </a:pPr>
            <a:endParaRPr sz="2200">
              <a:latin typeface="Times New Roman"/>
              <a:cs typeface="Times New Roman"/>
            </a:endParaRPr>
          </a:p>
          <a:p>
            <a:pPr marL="241300" indent="-228600">
              <a:lnSpc>
                <a:spcPct val="100000"/>
              </a:lnSpc>
              <a:spcBef>
                <a:spcPts val="1300"/>
              </a:spcBef>
              <a:buClr>
                <a:srgbClr val="97C00E"/>
              </a:buClr>
              <a:buFont typeface="Wingdings"/>
              <a:buChar char=""/>
              <a:tabLst>
                <a:tab pos="241300" algn="l"/>
              </a:tabLst>
            </a:pPr>
            <a:r>
              <a:rPr sz="1800" b="1" spc="-5" dirty="0">
                <a:solidFill>
                  <a:srgbClr val="032B5F"/>
                </a:solidFill>
                <a:latin typeface="Verdana"/>
                <a:cs typeface="Verdana"/>
              </a:rPr>
              <a:t>Heating</a:t>
            </a:r>
            <a:r>
              <a:rPr sz="1800" b="1" spc="-20" dirty="0">
                <a:solidFill>
                  <a:srgbClr val="032B5F"/>
                </a:solidFill>
                <a:latin typeface="Verdana"/>
                <a:cs typeface="Verdana"/>
              </a:rPr>
              <a:t> </a:t>
            </a:r>
            <a:r>
              <a:rPr sz="1800" b="1" dirty="0">
                <a:solidFill>
                  <a:srgbClr val="032B5F"/>
                </a:solidFill>
                <a:latin typeface="Verdana"/>
                <a:cs typeface="Verdana"/>
              </a:rPr>
              <a:t>Control</a:t>
            </a:r>
            <a:endParaRPr sz="1800">
              <a:latin typeface="Verdana"/>
              <a:cs typeface="Verdana"/>
            </a:endParaRPr>
          </a:p>
        </p:txBody>
      </p:sp>
      <p:sp>
        <p:nvSpPr>
          <p:cNvPr id="7" name="object 7"/>
          <p:cNvSpPr/>
          <p:nvPr/>
        </p:nvSpPr>
        <p:spPr>
          <a:xfrm>
            <a:off x="4498974" y="2708275"/>
            <a:ext cx="1582737" cy="1582737"/>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8416" y="1412874"/>
            <a:ext cx="3558146" cy="432117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097020" y="5120092"/>
            <a:ext cx="313055" cy="213360"/>
          </a:xfrm>
          <a:custGeom>
            <a:avLst/>
            <a:gdLst/>
            <a:ahLst/>
            <a:cxnLst/>
            <a:rect l="l" t="t" r="r" b="b"/>
            <a:pathLst>
              <a:path w="313054" h="213360">
                <a:moveTo>
                  <a:pt x="0" y="90448"/>
                </a:moveTo>
                <a:lnTo>
                  <a:pt x="27568" y="50241"/>
                </a:lnTo>
                <a:lnTo>
                  <a:pt x="64926" y="20986"/>
                </a:lnTo>
                <a:lnTo>
                  <a:pt x="109064" y="3850"/>
                </a:lnTo>
                <a:lnTo>
                  <a:pt x="156971" y="0"/>
                </a:lnTo>
                <a:lnTo>
                  <a:pt x="205638" y="10603"/>
                </a:lnTo>
                <a:lnTo>
                  <a:pt x="250270" y="35861"/>
                </a:lnTo>
                <a:lnTo>
                  <a:pt x="284020" y="71919"/>
                </a:lnTo>
                <a:lnTo>
                  <a:pt x="305345" y="115620"/>
                </a:lnTo>
                <a:lnTo>
                  <a:pt x="312705" y="163806"/>
                </a:lnTo>
                <a:lnTo>
                  <a:pt x="304558" y="213320"/>
                </a:lnTo>
              </a:path>
            </a:pathLst>
          </a:custGeom>
          <a:ln w="19050">
            <a:solidFill>
              <a:srgbClr val="032B5F"/>
            </a:solidFill>
          </a:ln>
        </p:spPr>
        <p:txBody>
          <a:bodyPr wrap="square" lIns="0" tIns="0" rIns="0" bIns="0" rtlCol="0"/>
          <a:lstStyle/>
          <a:p>
            <a:endParaRPr/>
          </a:p>
        </p:txBody>
      </p:sp>
      <p:sp>
        <p:nvSpPr>
          <p:cNvPr id="4" name="object 4"/>
          <p:cNvSpPr/>
          <p:nvPr/>
        </p:nvSpPr>
        <p:spPr>
          <a:xfrm>
            <a:off x="3108700" y="5197804"/>
            <a:ext cx="252729" cy="160655"/>
          </a:xfrm>
          <a:custGeom>
            <a:avLst/>
            <a:gdLst/>
            <a:ahLst/>
            <a:cxnLst/>
            <a:rect l="l" t="t" r="r" b="b"/>
            <a:pathLst>
              <a:path w="252729" h="160654">
                <a:moveTo>
                  <a:pt x="0" y="70924"/>
                </a:moveTo>
                <a:lnTo>
                  <a:pt x="25619" y="32579"/>
                </a:lnTo>
                <a:lnTo>
                  <a:pt x="65030" y="8280"/>
                </a:lnTo>
                <a:lnTo>
                  <a:pt x="112956" y="0"/>
                </a:lnTo>
                <a:lnTo>
                  <a:pt x="164122" y="9710"/>
                </a:lnTo>
                <a:lnTo>
                  <a:pt x="207848" y="35516"/>
                </a:lnTo>
                <a:lnTo>
                  <a:pt x="238078" y="72239"/>
                </a:lnTo>
                <a:lnTo>
                  <a:pt x="252267" y="115306"/>
                </a:lnTo>
                <a:lnTo>
                  <a:pt x="247865" y="160142"/>
                </a:lnTo>
              </a:path>
            </a:pathLst>
          </a:custGeom>
          <a:ln w="19050">
            <a:solidFill>
              <a:srgbClr val="032B5F"/>
            </a:solidFill>
          </a:ln>
        </p:spPr>
        <p:txBody>
          <a:bodyPr wrap="square" lIns="0" tIns="0" rIns="0" bIns="0" rtlCol="0"/>
          <a:lstStyle/>
          <a:p>
            <a:endParaRPr/>
          </a:p>
        </p:txBody>
      </p:sp>
      <p:sp>
        <p:nvSpPr>
          <p:cNvPr id="5" name="object 5"/>
          <p:cNvSpPr/>
          <p:nvPr/>
        </p:nvSpPr>
        <p:spPr>
          <a:xfrm>
            <a:off x="3105167" y="5257416"/>
            <a:ext cx="212667" cy="16301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867596" y="2813451"/>
            <a:ext cx="260350" cy="301625"/>
          </a:xfrm>
          <a:custGeom>
            <a:avLst/>
            <a:gdLst/>
            <a:ahLst/>
            <a:cxnLst/>
            <a:rect l="l" t="t" r="r" b="b"/>
            <a:pathLst>
              <a:path w="260350" h="301625">
                <a:moveTo>
                  <a:pt x="43137" y="301190"/>
                </a:moveTo>
                <a:lnTo>
                  <a:pt x="15306" y="264943"/>
                </a:lnTo>
                <a:lnTo>
                  <a:pt x="906" y="221201"/>
                </a:lnTo>
                <a:lnTo>
                  <a:pt x="0" y="173236"/>
                </a:lnTo>
                <a:lnTo>
                  <a:pt x="12650" y="124319"/>
                </a:lnTo>
                <a:lnTo>
                  <a:pt x="38921" y="77721"/>
                </a:lnTo>
                <a:lnTo>
                  <a:pt x="77363" y="38293"/>
                </a:lnTo>
                <a:lnTo>
                  <a:pt x="122107" y="12094"/>
                </a:lnTo>
                <a:lnTo>
                  <a:pt x="169710" y="0"/>
                </a:lnTo>
                <a:lnTo>
                  <a:pt x="216733" y="2885"/>
                </a:lnTo>
                <a:lnTo>
                  <a:pt x="259736" y="21625"/>
                </a:lnTo>
              </a:path>
            </a:pathLst>
          </a:custGeom>
          <a:ln w="19050">
            <a:solidFill>
              <a:srgbClr val="032B5F"/>
            </a:solidFill>
          </a:ln>
        </p:spPr>
        <p:txBody>
          <a:bodyPr wrap="square" lIns="0" tIns="0" rIns="0" bIns="0" rtlCol="0"/>
          <a:lstStyle/>
          <a:p>
            <a:endParaRPr/>
          </a:p>
        </p:txBody>
      </p:sp>
      <p:sp>
        <p:nvSpPr>
          <p:cNvPr id="7" name="object 7"/>
          <p:cNvSpPr/>
          <p:nvPr/>
        </p:nvSpPr>
        <p:spPr>
          <a:xfrm>
            <a:off x="3932570" y="2871507"/>
            <a:ext cx="202565" cy="243840"/>
          </a:xfrm>
          <a:custGeom>
            <a:avLst/>
            <a:gdLst/>
            <a:ahLst/>
            <a:cxnLst/>
            <a:rect l="l" t="t" r="r" b="b"/>
            <a:pathLst>
              <a:path w="202564" h="243839">
                <a:moveTo>
                  <a:pt x="35898" y="243796"/>
                </a:moveTo>
                <a:lnTo>
                  <a:pt x="9124" y="209906"/>
                </a:lnTo>
                <a:lnTo>
                  <a:pt x="0" y="165160"/>
                </a:lnTo>
                <a:lnTo>
                  <a:pt x="8560" y="115276"/>
                </a:lnTo>
                <a:lnTo>
                  <a:pt x="34844" y="65970"/>
                </a:lnTo>
                <a:lnTo>
                  <a:pt x="73488" y="27576"/>
                </a:lnTo>
                <a:lnTo>
                  <a:pt x="117657" y="5059"/>
                </a:lnTo>
                <a:lnTo>
                  <a:pt x="162259" y="0"/>
                </a:lnTo>
                <a:lnTo>
                  <a:pt x="202204" y="13976"/>
                </a:lnTo>
              </a:path>
            </a:pathLst>
          </a:custGeom>
          <a:ln w="19050">
            <a:solidFill>
              <a:srgbClr val="032B5F"/>
            </a:solidFill>
          </a:ln>
        </p:spPr>
        <p:txBody>
          <a:bodyPr wrap="square" lIns="0" tIns="0" rIns="0" bIns="0" rtlCol="0"/>
          <a:lstStyle/>
          <a:p>
            <a:endParaRPr/>
          </a:p>
        </p:txBody>
      </p:sp>
      <p:sp>
        <p:nvSpPr>
          <p:cNvPr id="8" name="object 8"/>
          <p:cNvSpPr/>
          <p:nvPr/>
        </p:nvSpPr>
        <p:spPr>
          <a:xfrm>
            <a:off x="3989351" y="2925258"/>
            <a:ext cx="185161" cy="20979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943363" y="5116391"/>
            <a:ext cx="293370" cy="247015"/>
          </a:xfrm>
          <a:custGeom>
            <a:avLst/>
            <a:gdLst/>
            <a:ahLst/>
            <a:cxnLst/>
            <a:rect l="l" t="t" r="r" b="b"/>
            <a:pathLst>
              <a:path w="293369" h="247014">
                <a:moveTo>
                  <a:pt x="0" y="61127"/>
                </a:moveTo>
                <a:lnTo>
                  <a:pt x="35567" y="27785"/>
                </a:lnTo>
                <a:lnTo>
                  <a:pt x="78341" y="7245"/>
                </a:lnTo>
                <a:lnTo>
                  <a:pt x="125132" y="0"/>
                </a:lnTo>
                <a:lnTo>
                  <a:pt x="172748" y="6544"/>
                </a:lnTo>
                <a:lnTo>
                  <a:pt x="217995" y="27371"/>
                </a:lnTo>
                <a:lnTo>
                  <a:pt x="256157" y="61631"/>
                </a:lnTo>
                <a:lnTo>
                  <a:pt x="281366" y="104100"/>
                </a:lnTo>
                <a:lnTo>
                  <a:pt x="292796" y="151361"/>
                </a:lnTo>
                <a:lnTo>
                  <a:pt x="289621" y="200000"/>
                </a:lnTo>
                <a:lnTo>
                  <a:pt x="271018" y="246598"/>
                </a:lnTo>
              </a:path>
            </a:pathLst>
          </a:custGeom>
          <a:ln w="19050">
            <a:solidFill>
              <a:srgbClr val="032B5F"/>
            </a:solidFill>
          </a:ln>
        </p:spPr>
        <p:txBody>
          <a:bodyPr wrap="square" lIns="0" tIns="0" rIns="0" bIns="0" rtlCol="0"/>
          <a:lstStyle/>
          <a:p>
            <a:endParaRPr/>
          </a:p>
        </p:txBody>
      </p:sp>
      <p:sp>
        <p:nvSpPr>
          <p:cNvPr id="10" name="object 10"/>
          <p:cNvSpPr/>
          <p:nvPr/>
        </p:nvSpPr>
        <p:spPr>
          <a:xfrm>
            <a:off x="942257" y="5189657"/>
            <a:ext cx="236854" cy="187960"/>
          </a:xfrm>
          <a:custGeom>
            <a:avLst/>
            <a:gdLst/>
            <a:ahLst/>
            <a:cxnLst/>
            <a:rect l="l" t="t" r="r" b="b"/>
            <a:pathLst>
              <a:path w="236855" h="187960">
                <a:moveTo>
                  <a:pt x="0" y="47201"/>
                </a:moveTo>
                <a:lnTo>
                  <a:pt x="33260" y="15257"/>
                </a:lnTo>
                <a:lnTo>
                  <a:pt x="76974" y="0"/>
                </a:lnTo>
                <a:lnTo>
                  <a:pt x="125565" y="2218"/>
                </a:lnTo>
                <a:lnTo>
                  <a:pt x="173456" y="22702"/>
                </a:lnTo>
                <a:lnTo>
                  <a:pt x="210603" y="57306"/>
                </a:lnTo>
                <a:lnTo>
                  <a:pt x="232227" y="99671"/>
                </a:lnTo>
                <a:lnTo>
                  <a:pt x="236823" y="144778"/>
                </a:lnTo>
                <a:lnTo>
                  <a:pt x="222885" y="187612"/>
                </a:lnTo>
              </a:path>
            </a:pathLst>
          </a:custGeom>
          <a:ln w="19050">
            <a:solidFill>
              <a:srgbClr val="032B5F"/>
            </a:solidFill>
          </a:ln>
        </p:spPr>
        <p:txBody>
          <a:bodyPr wrap="square" lIns="0" tIns="0" rIns="0" bIns="0" rtlCol="0"/>
          <a:lstStyle/>
          <a:p>
            <a:endParaRPr/>
          </a:p>
        </p:txBody>
      </p:sp>
      <p:sp>
        <p:nvSpPr>
          <p:cNvPr id="11" name="object 11"/>
          <p:cNvSpPr/>
          <p:nvPr/>
        </p:nvSpPr>
        <p:spPr>
          <a:xfrm>
            <a:off x="827215" y="1863641"/>
            <a:ext cx="316230" cy="206375"/>
          </a:xfrm>
          <a:custGeom>
            <a:avLst/>
            <a:gdLst/>
            <a:ahLst/>
            <a:cxnLst/>
            <a:rect l="l" t="t" r="r" b="b"/>
            <a:pathLst>
              <a:path w="316230" h="206375">
                <a:moveTo>
                  <a:pt x="315762" y="108673"/>
                </a:moveTo>
                <a:lnTo>
                  <a:pt x="290081" y="150111"/>
                </a:lnTo>
                <a:lnTo>
                  <a:pt x="254113" y="181062"/>
                </a:lnTo>
                <a:lnTo>
                  <a:pt x="210812" y="200219"/>
                </a:lnTo>
                <a:lnTo>
                  <a:pt x="163131" y="206277"/>
                </a:lnTo>
                <a:lnTo>
                  <a:pt x="114023" y="197929"/>
                </a:lnTo>
                <a:lnTo>
                  <a:pt x="68271" y="174758"/>
                </a:lnTo>
                <a:lnTo>
                  <a:pt x="32893" y="140297"/>
                </a:lnTo>
                <a:lnTo>
                  <a:pt x="9574" y="97628"/>
                </a:lnTo>
                <a:lnTo>
                  <a:pt x="0" y="49834"/>
                </a:lnTo>
                <a:lnTo>
                  <a:pt x="5857" y="0"/>
                </a:lnTo>
              </a:path>
            </a:pathLst>
          </a:custGeom>
          <a:ln w="19050">
            <a:solidFill>
              <a:srgbClr val="032B5F"/>
            </a:solidFill>
          </a:ln>
        </p:spPr>
        <p:txBody>
          <a:bodyPr wrap="square" lIns="0" tIns="0" rIns="0" bIns="0" rtlCol="0"/>
          <a:lstStyle/>
          <a:p>
            <a:endParaRPr/>
          </a:p>
        </p:txBody>
      </p:sp>
      <p:sp>
        <p:nvSpPr>
          <p:cNvPr id="12" name="object 12"/>
          <p:cNvSpPr/>
          <p:nvPr/>
        </p:nvSpPr>
        <p:spPr>
          <a:xfrm>
            <a:off x="874574" y="1837053"/>
            <a:ext cx="254635" cy="154305"/>
          </a:xfrm>
          <a:custGeom>
            <a:avLst/>
            <a:gdLst/>
            <a:ahLst/>
            <a:cxnLst/>
            <a:rect l="l" t="t" r="r" b="b"/>
            <a:pathLst>
              <a:path w="254634" h="154305">
                <a:moveTo>
                  <a:pt x="254050" y="77673"/>
                </a:moveTo>
                <a:lnTo>
                  <a:pt x="230232" y="117159"/>
                </a:lnTo>
                <a:lnTo>
                  <a:pt x="191985" y="143252"/>
                </a:lnTo>
                <a:lnTo>
                  <a:pt x="144490" y="153739"/>
                </a:lnTo>
                <a:lnTo>
                  <a:pt x="92925" y="146405"/>
                </a:lnTo>
                <a:lnTo>
                  <a:pt x="48058" y="122642"/>
                </a:lnTo>
                <a:lnTo>
                  <a:pt x="16163" y="87352"/>
                </a:lnTo>
                <a:lnTo>
                  <a:pt x="0" y="44987"/>
                </a:lnTo>
                <a:lnTo>
                  <a:pt x="2324" y="0"/>
                </a:lnTo>
              </a:path>
            </a:pathLst>
          </a:custGeom>
          <a:ln w="19050">
            <a:solidFill>
              <a:srgbClr val="032B5F"/>
            </a:solidFill>
          </a:ln>
        </p:spPr>
        <p:txBody>
          <a:bodyPr wrap="square" lIns="0" tIns="0" rIns="0" bIns="0" rtlCol="0"/>
          <a:lstStyle/>
          <a:p>
            <a:endParaRPr/>
          </a:p>
        </p:txBody>
      </p:sp>
      <p:sp>
        <p:nvSpPr>
          <p:cNvPr id="13" name="object 13"/>
          <p:cNvSpPr/>
          <p:nvPr/>
        </p:nvSpPr>
        <p:spPr>
          <a:xfrm>
            <a:off x="915158" y="1772069"/>
            <a:ext cx="213482" cy="158597"/>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526317" y="1803022"/>
            <a:ext cx="316230" cy="206375"/>
          </a:xfrm>
          <a:custGeom>
            <a:avLst/>
            <a:gdLst/>
            <a:ahLst/>
            <a:cxnLst/>
            <a:rect l="l" t="t" r="r" b="b"/>
            <a:pathLst>
              <a:path w="316229" h="206375">
                <a:moveTo>
                  <a:pt x="315762" y="108673"/>
                </a:moveTo>
                <a:lnTo>
                  <a:pt x="290081" y="150111"/>
                </a:lnTo>
                <a:lnTo>
                  <a:pt x="254113" y="181062"/>
                </a:lnTo>
                <a:lnTo>
                  <a:pt x="210812" y="200219"/>
                </a:lnTo>
                <a:lnTo>
                  <a:pt x="163131" y="206277"/>
                </a:lnTo>
                <a:lnTo>
                  <a:pt x="114023" y="197929"/>
                </a:lnTo>
                <a:lnTo>
                  <a:pt x="68271" y="174758"/>
                </a:lnTo>
                <a:lnTo>
                  <a:pt x="32893" y="140297"/>
                </a:lnTo>
                <a:lnTo>
                  <a:pt x="9574" y="97628"/>
                </a:lnTo>
                <a:lnTo>
                  <a:pt x="0" y="49834"/>
                </a:lnTo>
                <a:lnTo>
                  <a:pt x="5857" y="0"/>
                </a:lnTo>
              </a:path>
            </a:pathLst>
          </a:custGeom>
          <a:ln w="19050">
            <a:solidFill>
              <a:srgbClr val="032B5F"/>
            </a:solidFill>
          </a:ln>
        </p:spPr>
        <p:txBody>
          <a:bodyPr wrap="square" lIns="0" tIns="0" rIns="0" bIns="0" rtlCol="0"/>
          <a:lstStyle/>
          <a:p>
            <a:endParaRPr/>
          </a:p>
        </p:txBody>
      </p:sp>
      <p:sp>
        <p:nvSpPr>
          <p:cNvPr id="15" name="object 15"/>
          <p:cNvSpPr/>
          <p:nvPr/>
        </p:nvSpPr>
        <p:spPr>
          <a:xfrm>
            <a:off x="3573674" y="1776436"/>
            <a:ext cx="254635" cy="154305"/>
          </a:xfrm>
          <a:custGeom>
            <a:avLst/>
            <a:gdLst/>
            <a:ahLst/>
            <a:cxnLst/>
            <a:rect l="l" t="t" r="r" b="b"/>
            <a:pathLst>
              <a:path w="254635" h="154305">
                <a:moveTo>
                  <a:pt x="254050" y="77673"/>
                </a:moveTo>
                <a:lnTo>
                  <a:pt x="230232" y="117159"/>
                </a:lnTo>
                <a:lnTo>
                  <a:pt x="191985" y="143252"/>
                </a:lnTo>
                <a:lnTo>
                  <a:pt x="144490" y="153739"/>
                </a:lnTo>
                <a:lnTo>
                  <a:pt x="92925" y="146405"/>
                </a:lnTo>
                <a:lnTo>
                  <a:pt x="48058" y="122642"/>
                </a:lnTo>
                <a:lnTo>
                  <a:pt x="16163" y="87352"/>
                </a:lnTo>
                <a:lnTo>
                  <a:pt x="0" y="44987"/>
                </a:lnTo>
                <a:lnTo>
                  <a:pt x="2324" y="0"/>
                </a:lnTo>
              </a:path>
            </a:pathLst>
          </a:custGeom>
          <a:ln w="19050">
            <a:solidFill>
              <a:srgbClr val="032B5F"/>
            </a:solidFill>
          </a:ln>
        </p:spPr>
        <p:txBody>
          <a:bodyPr wrap="square" lIns="0" tIns="0" rIns="0" bIns="0" rtlCol="0"/>
          <a:lstStyle/>
          <a:p>
            <a:endParaRPr/>
          </a:p>
        </p:txBody>
      </p:sp>
      <p:sp>
        <p:nvSpPr>
          <p:cNvPr id="16" name="object 16"/>
          <p:cNvSpPr/>
          <p:nvPr/>
        </p:nvSpPr>
        <p:spPr>
          <a:xfrm>
            <a:off x="3614260" y="1711453"/>
            <a:ext cx="213482" cy="158597"/>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54862" y="3010749"/>
            <a:ext cx="292735" cy="247650"/>
          </a:xfrm>
          <a:custGeom>
            <a:avLst/>
            <a:gdLst/>
            <a:ahLst/>
            <a:cxnLst/>
            <a:rect l="l" t="t" r="r" b="b"/>
            <a:pathLst>
              <a:path w="292734" h="247650">
                <a:moveTo>
                  <a:pt x="270459" y="0"/>
                </a:moveTo>
                <a:lnTo>
                  <a:pt x="288794" y="45169"/>
                </a:lnTo>
                <a:lnTo>
                  <a:pt x="292594" y="92467"/>
                </a:lnTo>
                <a:lnTo>
                  <a:pt x="282545" y="138738"/>
                </a:lnTo>
                <a:lnTo>
                  <a:pt x="259334" y="180824"/>
                </a:lnTo>
                <a:lnTo>
                  <a:pt x="223647" y="215569"/>
                </a:lnTo>
                <a:lnTo>
                  <a:pt x="177965" y="238874"/>
                </a:lnTo>
                <a:lnTo>
                  <a:pt x="129274" y="247143"/>
                </a:lnTo>
                <a:lnTo>
                  <a:pt x="81059" y="240831"/>
                </a:lnTo>
                <a:lnTo>
                  <a:pt x="36805" y="220397"/>
                </a:lnTo>
                <a:lnTo>
                  <a:pt x="0" y="186296"/>
                </a:lnTo>
              </a:path>
            </a:pathLst>
          </a:custGeom>
          <a:ln w="19050">
            <a:solidFill>
              <a:srgbClr val="032B5F"/>
            </a:solidFill>
          </a:ln>
        </p:spPr>
        <p:txBody>
          <a:bodyPr wrap="square" lIns="0" tIns="0" rIns="0" bIns="0" rtlCol="0"/>
          <a:lstStyle/>
          <a:p>
            <a:endParaRPr/>
          </a:p>
        </p:txBody>
      </p:sp>
      <p:sp>
        <p:nvSpPr>
          <p:cNvPr id="18" name="object 18"/>
          <p:cNvSpPr/>
          <p:nvPr/>
        </p:nvSpPr>
        <p:spPr>
          <a:xfrm>
            <a:off x="636055" y="2941831"/>
            <a:ext cx="261659" cy="253978"/>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878592" y="3706481"/>
            <a:ext cx="151130" cy="353060"/>
          </a:xfrm>
          <a:custGeom>
            <a:avLst/>
            <a:gdLst/>
            <a:ahLst/>
            <a:cxnLst/>
            <a:rect l="l" t="t" r="r" b="b"/>
            <a:pathLst>
              <a:path w="151130" h="353060">
                <a:moveTo>
                  <a:pt x="0" y="0"/>
                </a:moveTo>
                <a:lnTo>
                  <a:pt x="44857" y="8736"/>
                </a:lnTo>
                <a:lnTo>
                  <a:pt x="84610" y="31982"/>
                </a:lnTo>
                <a:lnTo>
                  <a:pt x="117045" y="67328"/>
                </a:lnTo>
                <a:lnTo>
                  <a:pt x="139952" y="112364"/>
                </a:lnTo>
                <a:lnTo>
                  <a:pt x="151117" y="164680"/>
                </a:lnTo>
                <a:lnTo>
                  <a:pt x="148417" y="219679"/>
                </a:lnTo>
                <a:lnTo>
                  <a:pt x="132234" y="268936"/>
                </a:lnTo>
                <a:lnTo>
                  <a:pt x="104567" y="309518"/>
                </a:lnTo>
                <a:lnTo>
                  <a:pt x="67417" y="338490"/>
                </a:lnTo>
                <a:lnTo>
                  <a:pt x="22783" y="352920"/>
                </a:lnTo>
              </a:path>
            </a:pathLst>
          </a:custGeom>
          <a:ln w="19050">
            <a:solidFill>
              <a:srgbClr val="032B5F"/>
            </a:solidFill>
          </a:ln>
        </p:spPr>
        <p:txBody>
          <a:bodyPr wrap="square" lIns="0" tIns="0" rIns="0" bIns="0" rtlCol="0"/>
          <a:lstStyle/>
          <a:p>
            <a:endParaRPr/>
          </a:p>
        </p:txBody>
      </p:sp>
      <p:sp>
        <p:nvSpPr>
          <p:cNvPr id="20" name="object 20"/>
          <p:cNvSpPr/>
          <p:nvPr/>
        </p:nvSpPr>
        <p:spPr>
          <a:xfrm>
            <a:off x="834881" y="3744202"/>
            <a:ext cx="118745" cy="282575"/>
          </a:xfrm>
          <a:custGeom>
            <a:avLst/>
            <a:gdLst/>
            <a:ahLst/>
            <a:cxnLst/>
            <a:rect l="l" t="t" r="r" b="b"/>
            <a:pathLst>
              <a:path w="118744" h="282575">
                <a:moveTo>
                  <a:pt x="0" y="0"/>
                </a:moveTo>
                <a:lnTo>
                  <a:pt x="42505" y="7671"/>
                </a:lnTo>
                <a:lnTo>
                  <a:pt x="78971" y="35163"/>
                </a:lnTo>
                <a:lnTo>
                  <a:pt x="105584" y="78213"/>
                </a:lnTo>
                <a:lnTo>
                  <a:pt x="118529" y="132562"/>
                </a:lnTo>
                <a:lnTo>
                  <a:pt x="114992" y="186921"/>
                </a:lnTo>
                <a:lnTo>
                  <a:pt x="96800" y="233041"/>
                </a:lnTo>
                <a:lnTo>
                  <a:pt x="66724" y="266365"/>
                </a:lnTo>
                <a:lnTo>
                  <a:pt x="27533" y="282333"/>
                </a:lnTo>
              </a:path>
            </a:pathLst>
          </a:custGeom>
          <a:ln w="19050">
            <a:solidFill>
              <a:srgbClr val="032B5F"/>
            </a:solidFill>
          </a:ln>
        </p:spPr>
        <p:txBody>
          <a:bodyPr wrap="square" lIns="0" tIns="0" rIns="0" bIns="0" rtlCol="0"/>
          <a:lstStyle/>
          <a:p>
            <a:endParaRPr/>
          </a:p>
        </p:txBody>
      </p:sp>
      <p:sp>
        <p:nvSpPr>
          <p:cNvPr id="21" name="object 21"/>
          <p:cNvSpPr/>
          <p:nvPr/>
        </p:nvSpPr>
        <p:spPr>
          <a:xfrm>
            <a:off x="764246" y="3775012"/>
            <a:ext cx="134670" cy="230924"/>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1936110" y="3834726"/>
            <a:ext cx="436884" cy="523879"/>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2313830" y="3700690"/>
            <a:ext cx="243840" cy="314325"/>
          </a:xfrm>
          <a:custGeom>
            <a:avLst/>
            <a:gdLst/>
            <a:ahLst/>
            <a:cxnLst/>
            <a:rect l="l" t="t" r="r" b="b"/>
            <a:pathLst>
              <a:path w="243839" h="314325">
                <a:moveTo>
                  <a:pt x="0" y="13400"/>
                </a:moveTo>
                <a:lnTo>
                  <a:pt x="43690" y="0"/>
                </a:lnTo>
                <a:lnTo>
                  <a:pt x="89706" y="1807"/>
                </a:lnTo>
                <a:lnTo>
                  <a:pt x="134960" y="17735"/>
                </a:lnTo>
                <a:lnTo>
                  <a:pt x="176365" y="46697"/>
                </a:lnTo>
                <a:lnTo>
                  <a:pt x="210832" y="87606"/>
                </a:lnTo>
                <a:lnTo>
                  <a:pt x="234326" y="137405"/>
                </a:lnTo>
                <a:lnTo>
                  <a:pt x="243221" y="188484"/>
                </a:lnTo>
                <a:lnTo>
                  <a:pt x="237901" y="237311"/>
                </a:lnTo>
                <a:lnTo>
                  <a:pt x="218751" y="280355"/>
                </a:lnTo>
                <a:lnTo>
                  <a:pt x="186156" y="314085"/>
                </a:lnTo>
              </a:path>
            </a:pathLst>
          </a:custGeom>
          <a:ln w="19050">
            <a:solidFill>
              <a:srgbClr val="032B5F"/>
            </a:solidFill>
          </a:ln>
        </p:spPr>
        <p:txBody>
          <a:bodyPr wrap="square" lIns="0" tIns="0" rIns="0" bIns="0" rtlCol="0"/>
          <a:lstStyle/>
          <a:p>
            <a:endParaRPr/>
          </a:p>
        </p:txBody>
      </p:sp>
      <p:sp>
        <p:nvSpPr>
          <p:cNvPr id="24" name="object 24"/>
          <p:cNvSpPr/>
          <p:nvPr/>
        </p:nvSpPr>
        <p:spPr>
          <a:xfrm>
            <a:off x="2293009" y="3754704"/>
            <a:ext cx="195580" cy="249554"/>
          </a:xfrm>
          <a:custGeom>
            <a:avLst/>
            <a:gdLst/>
            <a:ahLst/>
            <a:cxnLst/>
            <a:rect l="l" t="t" r="r" b="b"/>
            <a:pathLst>
              <a:path w="195580" h="249554">
                <a:moveTo>
                  <a:pt x="0" y="13229"/>
                </a:moveTo>
                <a:lnTo>
                  <a:pt x="41115" y="0"/>
                </a:lnTo>
                <a:lnTo>
                  <a:pt x="86226" y="7101"/>
                </a:lnTo>
                <a:lnTo>
                  <a:pt x="129966" y="32567"/>
                </a:lnTo>
                <a:lnTo>
                  <a:pt x="166966" y="74430"/>
                </a:lnTo>
                <a:lnTo>
                  <a:pt x="189419" y="124061"/>
                </a:lnTo>
                <a:lnTo>
                  <a:pt x="195065" y="173316"/>
                </a:lnTo>
                <a:lnTo>
                  <a:pt x="184204" y="216869"/>
                </a:lnTo>
                <a:lnTo>
                  <a:pt x="157137" y="249398"/>
                </a:lnTo>
              </a:path>
            </a:pathLst>
          </a:custGeom>
          <a:ln w="19050">
            <a:solidFill>
              <a:srgbClr val="032B5F"/>
            </a:solidFill>
          </a:ln>
        </p:spPr>
        <p:txBody>
          <a:bodyPr wrap="square" lIns="0" tIns="0" rIns="0" bIns="0" rtlCol="0"/>
          <a:lstStyle/>
          <a:p>
            <a:endParaRPr/>
          </a:p>
        </p:txBody>
      </p:sp>
      <p:sp>
        <p:nvSpPr>
          <p:cNvPr id="25" name="object 25"/>
          <p:cNvSpPr/>
          <p:nvPr/>
        </p:nvSpPr>
        <p:spPr>
          <a:xfrm>
            <a:off x="2248541" y="3807181"/>
            <a:ext cx="182032" cy="211348"/>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27" name="object 27"/>
          <p:cNvSpPr txBox="1">
            <a:spLocks noGrp="1"/>
          </p:cNvSpPr>
          <p:nvPr>
            <p:ph type="title"/>
          </p:nvPr>
        </p:nvSpPr>
        <p:spPr>
          <a:prstGeom prst="rect">
            <a:avLst/>
          </a:prstGeom>
        </p:spPr>
        <p:txBody>
          <a:bodyPr vert="horz" wrap="square" lIns="0" tIns="195580" rIns="0" bIns="0" rtlCol="0">
            <a:spAutoFit/>
          </a:bodyPr>
          <a:lstStyle/>
          <a:p>
            <a:pPr marL="525145">
              <a:lnSpc>
                <a:spcPct val="100000"/>
              </a:lnSpc>
              <a:spcBef>
                <a:spcPts val="100"/>
              </a:spcBef>
            </a:pPr>
            <a:r>
              <a:rPr sz="2400" spc="-5" dirty="0"/>
              <a:t>Decentralized control </a:t>
            </a:r>
            <a:r>
              <a:rPr sz="2400" dirty="0"/>
              <a:t>–</a:t>
            </a:r>
            <a:r>
              <a:rPr sz="2400" spc="55" dirty="0"/>
              <a:t> </a:t>
            </a:r>
            <a:r>
              <a:rPr sz="2400" spc="-5" dirty="0"/>
              <a:t>Blinds</a:t>
            </a:r>
            <a:endParaRPr sz="2400"/>
          </a:p>
        </p:txBody>
      </p:sp>
      <p:sp>
        <p:nvSpPr>
          <p:cNvPr id="28" name="object 28"/>
          <p:cNvSpPr/>
          <p:nvPr/>
        </p:nvSpPr>
        <p:spPr>
          <a:xfrm>
            <a:off x="758825" y="5247132"/>
            <a:ext cx="368098" cy="269417"/>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6115050" y="5732463"/>
            <a:ext cx="615950" cy="936623"/>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7164386" y="5732463"/>
            <a:ext cx="776237" cy="936623"/>
          </a:xfrm>
          <a:prstGeom prst="rect">
            <a:avLst/>
          </a:prstGeom>
          <a:blipFill>
            <a:blip r:embed="rId13" cstate="print"/>
            <a:stretch>
              <a:fillRect/>
            </a:stretch>
          </a:blipFill>
        </p:spPr>
        <p:txBody>
          <a:bodyPr wrap="square" lIns="0" tIns="0" rIns="0" bIns="0" rtlCol="0"/>
          <a:lstStyle/>
          <a:p>
            <a:endParaRPr/>
          </a:p>
        </p:txBody>
      </p:sp>
      <p:sp>
        <p:nvSpPr>
          <p:cNvPr id="31" name="object 31"/>
          <p:cNvSpPr txBox="1"/>
          <p:nvPr/>
        </p:nvSpPr>
        <p:spPr>
          <a:xfrm>
            <a:off x="4846637" y="1541226"/>
            <a:ext cx="3336290" cy="4105275"/>
          </a:xfrm>
          <a:prstGeom prst="rect">
            <a:avLst/>
          </a:prstGeom>
        </p:spPr>
        <p:txBody>
          <a:bodyPr vert="horz" wrap="square" lIns="0" tIns="81280" rIns="0" bIns="0" rtlCol="0">
            <a:spAutoFit/>
          </a:bodyPr>
          <a:lstStyle/>
          <a:p>
            <a:pPr marL="241300" indent="-228600">
              <a:lnSpc>
                <a:spcPct val="100000"/>
              </a:lnSpc>
              <a:spcBef>
                <a:spcPts val="640"/>
              </a:spcBef>
              <a:buClr>
                <a:srgbClr val="97C00E"/>
              </a:buClr>
              <a:buFont typeface="Wingdings"/>
              <a:buChar char=""/>
              <a:tabLst>
                <a:tab pos="241300" algn="l"/>
              </a:tabLst>
            </a:pPr>
            <a:r>
              <a:rPr sz="1800" b="1" spc="-5" dirty="0">
                <a:solidFill>
                  <a:srgbClr val="032B5F"/>
                </a:solidFill>
                <a:latin typeface="Verdana"/>
                <a:cs typeface="Verdana"/>
              </a:rPr>
              <a:t>Ideal for</a:t>
            </a:r>
            <a:r>
              <a:rPr sz="1800" b="1" spc="-15" dirty="0">
                <a:solidFill>
                  <a:srgbClr val="032B5F"/>
                </a:solidFill>
                <a:latin typeface="Verdana"/>
                <a:cs typeface="Verdana"/>
              </a:rPr>
              <a:t> </a:t>
            </a:r>
            <a:r>
              <a:rPr sz="1800" b="1" spc="-5" dirty="0">
                <a:solidFill>
                  <a:srgbClr val="032B5F"/>
                </a:solidFill>
                <a:latin typeface="Verdana"/>
                <a:cs typeface="Verdana"/>
              </a:rPr>
              <a:t>retrofits</a:t>
            </a:r>
            <a:endParaRPr sz="1800">
              <a:latin typeface="Verdana"/>
              <a:cs typeface="Verdana"/>
            </a:endParaRPr>
          </a:p>
          <a:p>
            <a:pPr marL="481965" lvl="1" indent="-232410">
              <a:lnSpc>
                <a:spcPct val="100000"/>
              </a:lnSpc>
              <a:spcBef>
                <a:spcPts val="475"/>
              </a:spcBef>
              <a:buClr>
                <a:srgbClr val="C6E167"/>
              </a:buClr>
              <a:buFont typeface="Wingdings"/>
              <a:buChar char=""/>
              <a:tabLst>
                <a:tab pos="482600" algn="l"/>
              </a:tabLst>
            </a:pPr>
            <a:r>
              <a:rPr sz="1600" spc="-10" dirty="0">
                <a:solidFill>
                  <a:srgbClr val="032B5F"/>
                </a:solidFill>
                <a:latin typeface="Verdana"/>
                <a:cs typeface="Verdana"/>
              </a:rPr>
              <a:t>No</a:t>
            </a:r>
            <a:r>
              <a:rPr sz="1600" spc="-5" dirty="0">
                <a:solidFill>
                  <a:srgbClr val="032B5F"/>
                </a:solidFill>
                <a:latin typeface="Verdana"/>
                <a:cs typeface="Verdana"/>
              </a:rPr>
              <a:t> cables</a:t>
            </a:r>
            <a:endParaRPr sz="1600">
              <a:latin typeface="Verdana"/>
              <a:cs typeface="Verdana"/>
            </a:endParaRPr>
          </a:p>
          <a:p>
            <a:pPr marL="481965" lvl="1" indent="-232410">
              <a:lnSpc>
                <a:spcPct val="100000"/>
              </a:lnSpc>
              <a:spcBef>
                <a:spcPts val="455"/>
              </a:spcBef>
              <a:buClr>
                <a:srgbClr val="C6E167"/>
              </a:buClr>
              <a:buFont typeface="Wingdings"/>
              <a:buChar char=""/>
              <a:tabLst>
                <a:tab pos="482600" algn="l"/>
              </a:tabLst>
            </a:pPr>
            <a:r>
              <a:rPr sz="1600" spc="-10" dirty="0">
                <a:solidFill>
                  <a:srgbClr val="032B5F"/>
                </a:solidFill>
                <a:latin typeface="Verdana"/>
                <a:cs typeface="Verdana"/>
              </a:rPr>
              <a:t>Switches </a:t>
            </a:r>
            <a:r>
              <a:rPr sz="1600" spc="-5" dirty="0">
                <a:solidFill>
                  <a:srgbClr val="032B5F"/>
                </a:solidFill>
                <a:latin typeface="Verdana"/>
                <a:cs typeface="Verdana"/>
              </a:rPr>
              <a:t>freely</a:t>
            </a:r>
            <a:r>
              <a:rPr sz="1600" dirty="0">
                <a:solidFill>
                  <a:srgbClr val="032B5F"/>
                </a:solidFill>
                <a:latin typeface="Verdana"/>
                <a:cs typeface="Verdana"/>
              </a:rPr>
              <a:t> </a:t>
            </a:r>
            <a:r>
              <a:rPr sz="1600" spc="-5" dirty="0">
                <a:solidFill>
                  <a:srgbClr val="032B5F"/>
                </a:solidFill>
                <a:latin typeface="Verdana"/>
                <a:cs typeface="Verdana"/>
              </a:rPr>
              <a:t>positionable</a:t>
            </a:r>
            <a:endParaRPr sz="1600">
              <a:latin typeface="Verdana"/>
              <a:cs typeface="Verdana"/>
            </a:endParaRPr>
          </a:p>
          <a:p>
            <a:pPr lvl="1">
              <a:lnSpc>
                <a:spcPct val="100000"/>
              </a:lnSpc>
              <a:buClr>
                <a:srgbClr val="C6E167"/>
              </a:buClr>
              <a:buFont typeface="Wingdings"/>
              <a:buChar char=""/>
            </a:pPr>
            <a:endParaRPr sz="1900">
              <a:latin typeface="Times New Roman"/>
              <a:cs typeface="Times New Roman"/>
            </a:endParaRPr>
          </a:p>
          <a:p>
            <a:pPr marL="241300" indent="-228600">
              <a:lnSpc>
                <a:spcPct val="100000"/>
              </a:lnSpc>
              <a:spcBef>
                <a:spcPts val="1095"/>
              </a:spcBef>
              <a:buClr>
                <a:srgbClr val="97C00E"/>
              </a:buClr>
              <a:buFont typeface="Wingdings"/>
              <a:buChar char=""/>
              <a:tabLst>
                <a:tab pos="241300" algn="l"/>
              </a:tabLst>
            </a:pPr>
            <a:r>
              <a:rPr sz="1800" b="1" spc="-5" dirty="0">
                <a:solidFill>
                  <a:srgbClr val="032B5F"/>
                </a:solidFill>
                <a:latin typeface="Verdana"/>
                <a:cs typeface="Verdana"/>
              </a:rPr>
              <a:t>Functions</a:t>
            </a:r>
            <a:endParaRPr sz="1800">
              <a:latin typeface="Verdana"/>
              <a:cs typeface="Verdana"/>
            </a:endParaRPr>
          </a:p>
          <a:p>
            <a:pPr marL="481965" lvl="1" indent="-232410">
              <a:lnSpc>
                <a:spcPct val="100000"/>
              </a:lnSpc>
              <a:spcBef>
                <a:spcPts val="480"/>
              </a:spcBef>
              <a:buClr>
                <a:srgbClr val="C6E167"/>
              </a:buClr>
              <a:buFont typeface="Wingdings"/>
              <a:buChar char=""/>
              <a:tabLst>
                <a:tab pos="482600" algn="l"/>
              </a:tabLst>
            </a:pPr>
            <a:r>
              <a:rPr sz="1600" spc="-5" dirty="0">
                <a:solidFill>
                  <a:srgbClr val="032B5F"/>
                </a:solidFill>
                <a:latin typeface="Verdana"/>
                <a:cs typeface="Verdana"/>
              </a:rPr>
              <a:t>Individual</a:t>
            </a:r>
            <a:r>
              <a:rPr sz="1600" spc="10" dirty="0">
                <a:solidFill>
                  <a:srgbClr val="032B5F"/>
                </a:solidFill>
                <a:latin typeface="Verdana"/>
                <a:cs typeface="Verdana"/>
              </a:rPr>
              <a:t> </a:t>
            </a:r>
            <a:r>
              <a:rPr sz="1600" spc="-5" dirty="0">
                <a:solidFill>
                  <a:srgbClr val="032B5F"/>
                </a:solidFill>
                <a:latin typeface="Verdana"/>
                <a:cs typeface="Verdana"/>
              </a:rPr>
              <a:t>control</a:t>
            </a:r>
            <a:endParaRPr sz="1600">
              <a:latin typeface="Verdana"/>
              <a:cs typeface="Verdana"/>
            </a:endParaRPr>
          </a:p>
          <a:p>
            <a:pPr marL="481965" lvl="1" indent="-232410">
              <a:lnSpc>
                <a:spcPct val="100000"/>
              </a:lnSpc>
              <a:spcBef>
                <a:spcPts val="455"/>
              </a:spcBef>
              <a:buClr>
                <a:srgbClr val="C6E167"/>
              </a:buClr>
              <a:buFont typeface="Wingdings"/>
              <a:buChar char=""/>
              <a:tabLst>
                <a:tab pos="482600" algn="l"/>
              </a:tabLst>
            </a:pPr>
            <a:r>
              <a:rPr sz="1600" spc="-5" dirty="0">
                <a:solidFill>
                  <a:srgbClr val="032B5F"/>
                </a:solidFill>
                <a:latin typeface="Verdana"/>
                <a:cs typeface="Verdana"/>
              </a:rPr>
              <a:t>Group control</a:t>
            </a:r>
            <a:endParaRPr sz="1600">
              <a:latin typeface="Verdana"/>
              <a:cs typeface="Verdana"/>
            </a:endParaRPr>
          </a:p>
          <a:p>
            <a:pPr marL="481965" lvl="1" indent="-232410">
              <a:lnSpc>
                <a:spcPct val="100000"/>
              </a:lnSpc>
              <a:spcBef>
                <a:spcPts val="455"/>
              </a:spcBef>
              <a:buClr>
                <a:srgbClr val="C6E167"/>
              </a:buClr>
              <a:buFont typeface="Wingdings"/>
              <a:buChar char=""/>
              <a:tabLst>
                <a:tab pos="482600" algn="l"/>
              </a:tabLst>
            </a:pPr>
            <a:r>
              <a:rPr sz="1600" spc="-5" dirty="0">
                <a:solidFill>
                  <a:srgbClr val="032B5F"/>
                </a:solidFill>
                <a:latin typeface="Verdana"/>
                <a:cs typeface="Verdana"/>
              </a:rPr>
              <a:t>Central</a:t>
            </a:r>
            <a:r>
              <a:rPr sz="1600" spc="-10" dirty="0">
                <a:solidFill>
                  <a:srgbClr val="032B5F"/>
                </a:solidFill>
                <a:latin typeface="Verdana"/>
                <a:cs typeface="Verdana"/>
              </a:rPr>
              <a:t> </a:t>
            </a:r>
            <a:r>
              <a:rPr sz="1600" spc="-5" dirty="0">
                <a:solidFill>
                  <a:srgbClr val="032B5F"/>
                </a:solidFill>
                <a:latin typeface="Verdana"/>
                <a:cs typeface="Verdana"/>
              </a:rPr>
              <a:t>control</a:t>
            </a:r>
            <a:endParaRPr sz="1600">
              <a:latin typeface="Verdana"/>
              <a:cs typeface="Verdana"/>
            </a:endParaRPr>
          </a:p>
          <a:p>
            <a:pPr marL="481965" lvl="1" indent="-232410">
              <a:lnSpc>
                <a:spcPct val="100000"/>
              </a:lnSpc>
              <a:spcBef>
                <a:spcPts val="455"/>
              </a:spcBef>
              <a:buClr>
                <a:srgbClr val="C6E167"/>
              </a:buClr>
              <a:buFont typeface="Wingdings"/>
              <a:buChar char=""/>
              <a:tabLst>
                <a:tab pos="482600" algn="l"/>
              </a:tabLst>
            </a:pPr>
            <a:r>
              <a:rPr sz="1600" spc="-5" dirty="0">
                <a:solidFill>
                  <a:srgbClr val="032B5F"/>
                </a:solidFill>
                <a:latin typeface="Verdana"/>
                <a:cs typeface="Verdana"/>
              </a:rPr>
              <a:t>Automation</a:t>
            </a:r>
            <a:endParaRPr sz="1600">
              <a:latin typeface="Verdana"/>
              <a:cs typeface="Verdana"/>
            </a:endParaRPr>
          </a:p>
          <a:p>
            <a:pPr marL="481965" lvl="1" indent="-232410">
              <a:lnSpc>
                <a:spcPct val="100000"/>
              </a:lnSpc>
              <a:spcBef>
                <a:spcPts val="445"/>
              </a:spcBef>
              <a:buClr>
                <a:srgbClr val="C6E167"/>
              </a:buClr>
              <a:buFont typeface="Wingdings"/>
              <a:buChar char=""/>
              <a:tabLst>
                <a:tab pos="482600" algn="l"/>
              </a:tabLst>
            </a:pPr>
            <a:r>
              <a:rPr sz="1600" spc="-10" dirty="0">
                <a:solidFill>
                  <a:srgbClr val="032B5F"/>
                </a:solidFill>
                <a:latin typeface="Verdana"/>
                <a:cs typeface="Verdana"/>
              </a:rPr>
              <a:t>Dimming</a:t>
            </a:r>
            <a:endParaRPr sz="1600">
              <a:latin typeface="Verdana"/>
              <a:cs typeface="Verdana"/>
            </a:endParaRPr>
          </a:p>
          <a:p>
            <a:pPr marL="481965" lvl="1" indent="-232410">
              <a:lnSpc>
                <a:spcPct val="100000"/>
              </a:lnSpc>
              <a:spcBef>
                <a:spcPts val="455"/>
              </a:spcBef>
              <a:buClr>
                <a:srgbClr val="C6E167"/>
              </a:buClr>
              <a:buFont typeface="Wingdings"/>
              <a:buChar char=""/>
              <a:tabLst>
                <a:tab pos="482600" algn="l"/>
              </a:tabLst>
            </a:pPr>
            <a:r>
              <a:rPr sz="1600" spc="-10" dirty="0">
                <a:solidFill>
                  <a:srgbClr val="032B5F"/>
                </a:solidFill>
                <a:latin typeface="Verdana"/>
                <a:cs typeface="Verdana"/>
              </a:rPr>
              <a:t>Light scenes</a:t>
            </a:r>
            <a:endParaRPr sz="1600">
              <a:latin typeface="Verdana"/>
              <a:cs typeface="Verdana"/>
            </a:endParaRPr>
          </a:p>
          <a:p>
            <a:pPr>
              <a:lnSpc>
                <a:spcPct val="100000"/>
              </a:lnSpc>
              <a:spcBef>
                <a:spcPts val="40"/>
              </a:spcBef>
            </a:pPr>
            <a:endParaRPr sz="2600">
              <a:latin typeface="Times New Roman"/>
              <a:cs typeface="Times New Roman"/>
            </a:endParaRPr>
          </a:p>
          <a:p>
            <a:pPr marL="155575">
              <a:lnSpc>
                <a:spcPct val="100000"/>
              </a:lnSpc>
            </a:pPr>
            <a:r>
              <a:rPr sz="1600" b="1" spc="-10" dirty="0">
                <a:solidFill>
                  <a:srgbClr val="002C60"/>
                </a:solidFill>
                <a:latin typeface="Arial"/>
                <a:cs typeface="Arial"/>
              </a:rPr>
              <a:t>Components</a:t>
            </a:r>
            <a:endParaRPr sz="1600">
              <a:latin typeface="Arial"/>
              <a:cs typeface="Arial"/>
            </a:endParaRPr>
          </a:p>
        </p:txBody>
      </p:sp>
      <p:sp>
        <p:nvSpPr>
          <p:cNvPr id="32" name="object 32"/>
          <p:cNvSpPr/>
          <p:nvPr/>
        </p:nvSpPr>
        <p:spPr>
          <a:xfrm>
            <a:off x="4046537" y="3032125"/>
            <a:ext cx="307974" cy="215874"/>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3059112" y="5372100"/>
            <a:ext cx="307974" cy="215887"/>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449263" y="3787775"/>
            <a:ext cx="309561" cy="217474"/>
          </a:xfrm>
          <a:prstGeom prst="rect">
            <a:avLst/>
          </a:prstGeom>
          <a:blipFill>
            <a:blip r:embed="rId14" cstate="print"/>
            <a:stretch>
              <a:fillRect/>
            </a:stretch>
          </a:blipFill>
        </p:spPr>
        <p:txBody>
          <a:bodyPr wrap="square" lIns="0" tIns="0" rIns="0" bIns="0" rtlCol="0"/>
          <a:lstStyle/>
          <a:p>
            <a:endParaRPr/>
          </a:p>
        </p:txBody>
      </p:sp>
      <p:sp>
        <p:nvSpPr>
          <p:cNvPr id="35" name="object 35"/>
          <p:cNvSpPr/>
          <p:nvPr/>
        </p:nvSpPr>
        <p:spPr>
          <a:xfrm>
            <a:off x="449263" y="2851150"/>
            <a:ext cx="309561" cy="217487"/>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898525" y="1560513"/>
            <a:ext cx="309562" cy="215861"/>
          </a:xfrm>
          <a:prstGeom prst="rect">
            <a:avLst/>
          </a:prstGeom>
          <a:blipFill>
            <a:blip r:embed="rId14" cstate="print"/>
            <a:stretch>
              <a:fillRect/>
            </a:stretch>
          </a:blipFill>
        </p:spPr>
        <p:txBody>
          <a:bodyPr wrap="square" lIns="0" tIns="0" rIns="0" bIns="0" rtlCol="0"/>
          <a:lstStyle/>
          <a:p>
            <a:endParaRPr/>
          </a:p>
        </p:txBody>
      </p:sp>
      <p:sp>
        <p:nvSpPr>
          <p:cNvPr id="37" name="object 37"/>
          <p:cNvSpPr/>
          <p:nvPr/>
        </p:nvSpPr>
        <p:spPr>
          <a:xfrm>
            <a:off x="3635375" y="1560513"/>
            <a:ext cx="307975" cy="215861"/>
          </a:xfrm>
          <a:prstGeom prst="rect">
            <a:avLst/>
          </a:prstGeom>
          <a:blipFill>
            <a:blip r:embed="rId14" cstate="print"/>
            <a:stretch>
              <a:fillRect/>
            </a:stretch>
          </a:blipFill>
        </p:spPr>
        <p:txBody>
          <a:bodyPr wrap="square" lIns="0" tIns="0" rIns="0" bIns="0" rtlCol="0"/>
          <a:lstStyle/>
          <a:p>
            <a:endParaRPr/>
          </a:p>
        </p:txBody>
      </p:sp>
      <p:sp>
        <p:nvSpPr>
          <p:cNvPr id="38" name="object 38"/>
          <p:cNvSpPr/>
          <p:nvPr/>
        </p:nvSpPr>
        <p:spPr>
          <a:xfrm>
            <a:off x="5003799" y="6019800"/>
            <a:ext cx="720687" cy="504824"/>
          </a:xfrm>
          <a:prstGeom prst="rect">
            <a:avLst/>
          </a:prstGeom>
          <a:blipFill>
            <a:blip r:embed="rId15" cstate="print"/>
            <a:stretch>
              <a:fillRect/>
            </a:stretch>
          </a:blipFill>
        </p:spPr>
        <p:txBody>
          <a:bodyPr wrap="square" lIns="0" tIns="0" rIns="0" bIns="0" rtlCol="0"/>
          <a:lstStyle/>
          <a:p>
            <a:endParaRPr/>
          </a:p>
        </p:txBody>
      </p:sp>
      <p:sp>
        <p:nvSpPr>
          <p:cNvPr id="39" name="object 3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40" name="object 4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42</a:t>
            </a:fld>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4212" y="1557337"/>
            <a:ext cx="3555999" cy="432117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71612" y="2490787"/>
            <a:ext cx="358775" cy="36195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60500" y="2479675"/>
            <a:ext cx="381000" cy="384175"/>
          </a:xfrm>
          <a:custGeom>
            <a:avLst/>
            <a:gdLst/>
            <a:ahLst/>
            <a:cxnLst/>
            <a:rect l="l" t="t" r="r" b="b"/>
            <a:pathLst>
              <a:path w="381000" h="384175">
                <a:moveTo>
                  <a:pt x="0" y="0"/>
                </a:moveTo>
                <a:lnTo>
                  <a:pt x="381000" y="0"/>
                </a:lnTo>
                <a:lnTo>
                  <a:pt x="381000" y="384175"/>
                </a:lnTo>
                <a:lnTo>
                  <a:pt x="0" y="384175"/>
                </a:lnTo>
                <a:lnTo>
                  <a:pt x="0" y="0"/>
                </a:lnTo>
                <a:close/>
              </a:path>
            </a:pathLst>
          </a:custGeom>
          <a:ln w="22225">
            <a:solidFill>
              <a:srgbClr val="032B5F"/>
            </a:solidFill>
          </a:ln>
        </p:spPr>
        <p:txBody>
          <a:bodyPr wrap="square" lIns="0" tIns="0" rIns="0" bIns="0" rtlCol="0"/>
          <a:lstStyle/>
          <a:p>
            <a:endParaRPr/>
          </a:p>
        </p:txBody>
      </p:sp>
      <p:sp>
        <p:nvSpPr>
          <p:cNvPr id="5" name="object 5"/>
          <p:cNvSpPr/>
          <p:nvPr/>
        </p:nvSpPr>
        <p:spPr>
          <a:xfrm>
            <a:off x="1568213" y="2581370"/>
            <a:ext cx="154489" cy="21468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243262" y="2560637"/>
            <a:ext cx="360362" cy="36036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232150" y="2549525"/>
            <a:ext cx="382905" cy="382905"/>
          </a:xfrm>
          <a:custGeom>
            <a:avLst/>
            <a:gdLst/>
            <a:ahLst/>
            <a:cxnLst/>
            <a:rect l="l" t="t" r="r" b="b"/>
            <a:pathLst>
              <a:path w="382904" h="382905">
                <a:moveTo>
                  <a:pt x="0" y="0"/>
                </a:moveTo>
                <a:lnTo>
                  <a:pt x="382587" y="0"/>
                </a:lnTo>
                <a:lnTo>
                  <a:pt x="382587" y="382587"/>
                </a:lnTo>
                <a:lnTo>
                  <a:pt x="0" y="382587"/>
                </a:lnTo>
                <a:lnTo>
                  <a:pt x="0" y="0"/>
                </a:lnTo>
                <a:close/>
              </a:path>
            </a:pathLst>
          </a:custGeom>
          <a:ln w="22225">
            <a:solidFill>
              <a:srgbClr val="032B5F"/>
            </a:solidFill>
          </a:ln>
        </p:spPr>
        <p:txBody>
          <a:bodyPr wrap="square" lIns="0" tIns="0" rIns="0" bIns="0" rtlCol="0"/>
          <a:lstStyle/>
          <a:p>
            <a:endParaRPr/>
          </a:p>
        </p:txBody>
      </p:sp>
      <p:sp>
        <p:nvSpPr>
          <p:cNvPr id="8" name="object 8"/>
          <p:cNvSpPr/>
          <p:nvPr/>
        </p:nvSpPr>
        <p:spPr>
          <a:xfrm>
            <a:off x="3340294" y="2650823"/>
            <a:ext cx="155162" cy="21374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187450" y="3519487"/>
            <a:ext cx="360362" cy="36195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176337" y="3508375"/>
            <a:ext cx="382905" cy="384175"/>
          </a:xfrm>
          <a:custGeom>
            <a:avLst/>
            <a:gdLst/>
            <a:ahLst/>
            <a:cxnLst/>
            <a:rect l="l" t="t" r="r" b="b"/>
            <a:pathLst>
              <a:path w="382905" h="384175">
                <a:moveTo>
                  <a:pt x="0" y="0"/>
                </a:moveTo>
                <a:lnTo>
                  <a:pt x="382587" y="0"/>
                </a:lnTo>
                <a:lnTo>
                  <a:pt x="382587" y="384175"/>
                </a:lnTo>
                <a:lnTo>
                  <a:pt x="0" y="384175"/>
                </a:lnTo>
                <a:lnTo>
                  <a:pt x="0" y="0"/>
                </a:lnTo>
                <a:close/>
              </a:path>
            </a:pathLst>
          </a:custGeom>
          <a:ln w="22225">
            <a:solidFill>
              <a:srgbClr val="032B5F"/>
            </a:solidFill>
          </a:ln>
        </p:spPr>
        <p:txBody>
          <a:bodyPr wrap="square" lIns="0" tIns="0" rIns="0" bIns="0" rtlCol="0"/>
          <a:lstStyle/>
          <a:p>
            <a:endParaRPr/>
          </a:p>
        </p:txBody>
      </p:sp>
      <p:sp>
        <p:nvSpPr>
          <p:cNvPr id="11" name="object 11"/>
          <p:cNvSpPr/>
          <p:nvPr/>
        </p:nvSpPr>
        <p:spPr>
          <a:xfrm>
            <a:off x="1284483" y="3610070"/>
            <a:ext cx="155162" cy="214684"/>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187450" y="4652962"/>
            <a:ext cx="360362" cy="358775"/>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176337" y="4641850"/>
            <a:ext cx="382905" cy="381000"/>
          </a:xfrm>
          <a:custGeom>
            <a:avLst/>
            <a:gdLst/>
            <a:ahLst/>
            <a:cxnLst/>
            <a:rect l="l" t="t" r="r" b="b"/>
            <a:pathLst>
              <a:path w="382905" h="381000">
                <a:moveTo>
                  <a:pt x="0" y="0"/>
                </a:moveTo>
                <a:lnTo>
                  <a:pt x="382587" y="0"/>
                </a:lnTo>
                <a:lnTo>
                  <a:pt x="382587" y="381000"/>
                </a:lnTo>
                <a:lnTo>
                  <a:pt x="0" y="381000"/>
                </a:lnTo>
                <a:lnTo>
                  <a:pt x="0" y="0"/>
                </a:lnTo>
                <a:close/>
              </a:path>
            </a:pathLst>
          </a:custGeom>
          <a:ln w="22225">
            <a:solidFill>
              <a:srgbClr val="032B5F"/>
            </a:solidFill>
          </a:ln>
        </p:spPr>
        <p:txBody>
          <a:bodyPr wrap="square" lIns="0" tIns="0" rIns="0" bIns="0" rtlCol="0"/>
          <a:lstStyle/>
          <a:p>
            <a:endParaRPr/>
          </a:p>
        </p:txBody>
      </p:sp>
      <p:sp>
        <p:nvSpPr>
          <p:cNvPr id="14" name="object 14"/>
          <p:cNvSpPr/>
          <p:nvPr/>
        </p:nvSpPr>
        <p:spPr>
          <a:xfrm>
            <a:off x="1284483" y="4742753"/>
            <a:ext cx="155162" cy="212803"/>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3241674" y="4579937"/>
            <a:ext cx="360362" cy="361950"/>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3230562" y="4568825"/>
            <a:ext cx="382905" cy="384175"/>
          </a:xfrm>
          <a:custGeom>
            <a:avLst/>
            <a:gdLst/>
            <a:ahLst/>
            <a:cxnLst/>
            <a:rect l="l" t="t" r="r" b="b"/>
            <a:pathLst>
              <a:path w="382904" h="384175">
                <a:moveTo>
                  <a:pt x="0" y="0"/>
                </a:moveTo>
                <a:lnTo>
                  <a:pt x="382587" y="0"/>
                </a:lnTo>
                <a:lnTo>
                  <a:pt x="382587" y="384175"/>
                </a:lnTo>
                <a:lnTo>
                  <a:pt x="0" y="384175"/>
                </a:lnTo>
                <a:lnTo>
                  <a:pt x="0" y="0"/>
                </a:lnTo>
                <a:close/>
              </a:path>
            </a:pathLst>
          </a:custGeom>
          <a:ln w="22225">
            <a:solidFill>
              <a:srgbClr val="032B5F"/>
            </a:solidFill>
          </a:ln>
        </p:spPr>
        <p:txBody>
          <a:bodyPr wrap="square" lIns="0" tIns="0" rIns="0" bIns="0" rtlCol="0"/>
          <a:lstStyle/>
          <a:p>
            <a:endParaRPr/>
          </a:p>
        </p:txBody>
      </p:sp>
      <p:sp>
        <p:nvSpPr>
          <p:cNvPr id="17" name="object 17"/>
          <p:cNvSpPr/>
          <p:nvPr/>
        </p:nvSpPr>
        <p:spPr>
          <a:xfrm>
            <a:off x="3338708" y="4670520"/>
            <a:ext cx="155162" cy="214685"/>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2195512" y="4221162"/>
            <a:ext cx="360349" cy="358775"/>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2184400" y="4210050"/>
            <a:ext cx="382905" cy="381000"/>
          </a:xfrm>
          <a:custGeom>
            <a:avLst/>
            <a:gdLst/>
            <a:ahLst/>
            <a:cxnLst/>
            <a:rect l="l" t="t" r="r" b="b"/>
            <a:pathLst>
              <a:path w="382905" h="381000">
                <a:moveTo>
                  <a:pt x="0" y="0"/>
                </a:moveTo>
                <a:lnTo>
                  <a:pt x="382587" y="0"/>
                </a:lnTo>
                <a:lnTo>
                  <a:pt x="382587" y="381000"/>
                </a:lnTo>
                <a:lnTo>
                  <a:pt x="0" y="381000"/>
                </a:lnTo>
                <a:lnTo>
                  <a:pt x="0" y="0"/>
                </a:lnTo>
                <a:close/>
              </a:path>
            </a:pathLst>
          </a:custGeom>
          <a:ln w="22225">
            <a:solidFill>
              <a:srgbClr val="032B5F"/>
            </a:solidFill>
          </a:ln>
        </p:spPr>
        <p:txBody>
          <a:bodyPr wrap="square" lIns="0" tIns="0" rIns="0" bIns="0" rtlCol="0"/>
          <a:lstStyle/>
          <a:p>
            <a:endParaRPr/>
          </a:p>
        </p:txBody>
      </p:sp>
      <p:sp>
        <p:nvSpPr>
          <p:cNvPr id="20" name="object 20"/>
          <p:cNvSpPr/>
          <p:nvPr/>
        </p:nvSpPr>
        <p:spPr>
          <a:xfrm>
            <a:off x="2292544" y="4310953"/>
            <a:ext cx="155162" cy="212803"/>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3419475" y="3597275"/>
            <a:ext cx="0" cy="971550"/>
          </a:xfrm>
          <a:custGeom>
            <a:avLst/>
            <a:gdLst/>
            <a:ahLst/>
            <a:cxnLst/>
            <a:rect l="l" t="t" r="r" b="b"/>
            <a:pathLst>
              <a:path h="971550">
                <a:moveTo>
                  <a:pt x="0" y="971550"/>
                </a:moveTo>
                <a:lnTo>
                  <a:pt x="0" y="0"/>
                </a:lnTo>
              </a:path>
            </a:pathLst>
          </a:custGeom>
          <a:ln w="9525">
            <a:solidFill>
              <a:srgbClr val="032B5F"/>
            </a:solidFill>
          </a:ln>
        </p:spPr>
        <p:txBody>
          <a:bodyPr wrap="square" lIns="0" tIns="0" rIns="0" bIns="0" rtlCol="0"/>
          <a:lstStyle/>
          <a:p>
            <a:endParaRPr/>
          </a:p>
        </p:txBody>
      </p:sp>
      <p:sp>
        <p:nvSpPr>
          <p:cNvPr id="22" name="object 22"/>
          <p:cNvSpPr/>
          <p:nvPr/>
        </p:nvSpPr>
        <p:spPr>
          <a:xfrm>
            <a:off x="2987675" y="3597275"/>
            <a:ext cx="430530" cy="0"/>
          </a:xfrm>
          <a:custGeom>
            <a:avLst/>
            <a:gdLst/>
            <a:ahLst/>
            <a:cxnLst/>
            <a:rect l="l" t="t" r="r" b="b"/>
            <a:pathLst>
              <a:path w="430529">
                <a:moveTo>
                  <a:pt x="0" y="0"/>
                </a:moveTo>
                <a:lnTo>
                  <a:pt x="430212" y="0"/>
                </a:lnTo>
              </a:path>
            </a:pathLst>
          </a:custGeom>
          <a:ln w="9525">
            <a:solidFill>
              <a:srgbClr val="032B5F"/>
            </a:solidFill>
          </a:ln>
        </p:spPr>
        <p:txBody>
          <a:bodyPr wrap="square" lIns="0" tIns="0" rIns="0" bIns="0" rtlCol="0"/>
          <a:lstStyle/>
          <a:p>
            <a:endParaRPr/>
          </a:p>
        </p:txBody>
      </p:sp>
      <p:sp>
        <p:nvSpPr>
          <p:cNvPr id="23" name="object 23"/>
          <p:cNvSpPr/>
          <p:nvPr/>
        </p:nvSpPr>
        <p:spPr>
          <a:xfrm>
            <a:off x="3419475" y="2922588"/>
            <a:ext cx="0" cy="650875"/>
          </a:xfrm>
          <a:custGeom>
            <a:avLst/>
            <a:gdLst/>
            <a:ahLst/>
            <a:cxnLst/>
            <a:rect l="l" t="t" r="r" b="b"/>
            <a:pathLst>
              <a:path h="650875">
                <a:moveTo>
                  <a:pt x="0" y="0"/>
                </a:moveTo>
                <a:lnTo>
                  <a:pt x="0" y="650875"/>
                </a:lnTo>
              </a:path>
            </a:pathLst>
          </a:custGeom>
          <a:ln w="9525">
            <a:solidFill>
              <a:srgbClr val="032B5F"/>
            </a:solidFill>
          </a:ln>
        </p:spPr>
        <p:txBody>
          <a:bodyPr wrap="square" lIns="0" tIns="0" rIns="0" bIns="0" rtlCol="0"/>
          <a:lstStyle/>
          <a:p>
            <a:endParaRPr/>
          </a:p>
        </p:txBody>
      </p:sp>
      <p:sp>
        <p:nvSpPr>
          <p:cNvPr id="24" name="object 24"/>
          <p:cNvSpPr/>
          <p:nvPr/>
        </p:nvSpPr>
        <p:spPr>
          <a:xfrm>
            <a:off x="2987675" y="3573462"/>
            <a:ext cx="430530" cy="0"/>
          </a:xfrm>
          <a:custGeom>
            <a:avLst/>
            <a:gdLst/>
            <a:ahLst/>
            <a:cxnLst/>
            <a:rect l="l" t="t" r="r" b="b"/>
            <a:pathLst>
              <a:path w="430529">
                <a:moveTo>
                  <a:pt x="0" y="0"/>
                </a:moveTo>
                <a:lnTo>
                  <a:pt x="430212" y="0"/>
                </a:lnTo>
              </a:path>
            </a:pathLst>
          </a:custGeom>
          <a:ln w="9525">
            <a:solidFill>
              <a:srgbClr val="032B5F"/>
            </a:solidFill>
          </a:ln>
        </p:spPr>
        <p:txBody>
          <a:bodyPr wrap="square" lIns="0" tIns="0" rIns="0" bIns="0" rtlCol="0"/>
          <a:lstStyle/>
          <a:p>
            <a:endParaRPr/>
          </a:p>
        </p:txBody>
      </p:sp>
      <p:sp>
        <p:nvSpPr>
          <p:cNvPr id="25" name="object 25"/>
          <p:cNvSpPr/>
          <p:nvPr/>
        </p:nvSpPr>
        <p:spPr>
          <a:xfrm>
            <a:off x="2411412" y="3711575"/>
            <a:ext cx="0" cy="509905"/>
          </a:xfrm>
          <a:custGeom>
            <a:avLst/>
            <a:gdLst/>
            <a:ahLst/>
            <a:cxnLst/>
            <a:rect l="l" t="t" r="r" b="b"/>
            <a:pathLst>
              <a:path h="509904">
                <a:moveTo>
                  <a:pt x="0" y="509587"/>
                </a:moveTo>
                <a:lnTo>
                  <a:pt x="0" y="0"/>
                </a:lnTo>
              </a:path>
            </a:pathLst>
          </a:custGeom>
          <a:ln w="9525">
            <a:solidFill>
              <a:srgbClr val="032B5F"/>
            </a:solidFill>
          </a:ln>
        </p:spPr>
        <p:txBody>
          <a:bodyPr wrap="square" lIns="0" tIns="0" rIns="0" bIns="0" rtlCol="0"/>
          <a:lstStyle/>
          <a:p>
            <a:endParaRPr/>
          </a:p>
        </p:txBody>
      </p:sp>
      <p:sp>
        <p:nvSpPr>
          <p:cNvPr id="26" name="object 26"/>
          <p:cNvSpPr/>
          <p:nvPr/>
        </p:nvSpPr>
        <p:spPr>
          <a:xfrm>
            <a:off x="2406650" y="3702050"/>
            <a:ext cx="509905" cy="0"/>
          </a:xfrm>
          <a:custGeom>
            <a:avLst/>
            <a:gdLst/>
            <a:ahLst/>
            <a:cxnLst/>
            <a:rect l="l" t="t" r="r" b="b"/>
            <a:pathLst>
              <a:path w="509905">
                <a:moveTo>
                  <a:pt x="0" y="0"/>
                </a:moveTo>
                <a:lnTo>
                  <a:pt x="509587" y="0"/>
                </a:lnTo>
              </a:path>
            </a:pathLst>
          </a:custGeom>
          <a:ln w="9525">
            <a:solidFill>
              <a:srgbClr val="032B5F"/>
            </a:solidFill>
          </a:ln>
        </p:spPr>
        <p:txBody>
          <a:bodyPr wrap="square" lIns="0" tIns="0" rIns="0" bIns="0" rtlCol="0"/>
          <a:lstStyle/>
          <a:p>
            <a:endParaRPr/>
          </a:p>
        </p:txBody>
      </p:sp>
      <p:sp>
        <p:nvSpPr>
          <p:cNvPr id="27" name="object 27"/>
          <p:cNvSpPr/>
          <p:nvPr/>
        </p:nvSpPr>
        <p:spPr>
          <a:xfrm>
            <a:off x="1547812" y="4797425"/>
            <a:ext cx="431800" cy="0"/>
          </a:xfrm>
          <a:custGeom>
            <a:avLst/>
            <a:gdLst/>
            <a:ahLst/>
            <a:cxnLst/>
            <a:rect l="l" t="t" r="r" b="b"/>
            <a:pathLst>
              <a:path w="431800">
                <a:moveTo>
                  <a:pt x="0" y="0"/>
                </a:moveTo>
                <a:lnTo>
                  <a:pt x="431800" y="0"/>
                </a:lnTo>
              </a:path>
            </a:pathLst>
          </a:custGeom>
          <a:ln w="9525">
            <a:solidFill>
              <a:srgbClr val="032B5F"/>
            </a:solidFill>
          </a:ln>
        </p:spPr>
        <p:txBody>
          <a:bodyPr wrap="square" lIns="0" tIns="0" rIns="0" bIns="0" rtlCol="0"/>
          <a:lstStyle/>
          <a:p>
            <a:endParaRPr/>
          </a:p>
        </p:txBody>
      </p:sp>
      <p:sp>
        <p:nvSpPr>
          <p:cNvPr id="28" name="object 28"/>
          <p:cNvSpPr/>
          <p:nvPr/>
        </p:nvSpPr>
        <p:spPr>
          <a:xfrm>
            <a:off x="1979612" y="3678237"/>
            <a:ext cx="0" cy="1114425"/>
          </a:xfrm>
          <a:custGeom>
            <a:avLst/>
            <a:gdLst/>
            <a:ahLst/>
            <a:cxnLst/>
            <a:rect l="l" t="t" r="r" b="b"/>
            <a:pathLst>
              <a:path h="1114425">
                <a:moveTo>
                  <a:pt x="0" y="1114425"/>
                </a:moveTo>
                <a:lnTo>
                  <a:pt x="0" y="0"/>
                </a:lnTo>
              </a:path>
            </a:pathLst>
          </a:custGeom>
          <a:ln w="9525">
            <a:solidFill>
              <a:srgbClr val="032B5F"/>
            </a:solidFill>
          </a:ln>
        </p:spPr>
        <p:txBody>
          <a:bodyPr wrap="square" lIns="0" tIns="0" rIns="0" bIns="0" rtlCol="0"/>
          <a:lstStyle/>
          <a:p>
            <a:endParaRPr/>
          </a:p>
        </p:txBody>
      </p:sp>
      <p:sp>
        <p:nvSpPr>
          <p:cNvPr id="29" name="object 29"/>
          <p:cNvSpPr/>
          <p:nvPr/>
        </p:nvSpPr>
        <p:spPr>
          <a:xfrm>
            <a:off x="1979612" y="3678237"/>
            <a:ext cx="936625" cy="0"/>
          </a:xfrm>
          <a:custGeom>
            <a:avLst/>
            <a:gdLst/>
            <a:ahLst/>
            <a:cxnLst/>
            <a:rect l="l" t="t" r="r" b="b"/>
            <a:pathLst>
              <a:path w="936625">
                <a:moveTo>
                  <a:pt x="0" y="0"/>
                </a:moveTo>
                <a:lnTo>
                  <a:pt x="936625" y="0"/>
                </a:lnTo>
              </a:path>
            </a:pathLst>
          </a:custGeom>
          <a:ln w="9525">
            <a:solidFill>
              <a:srgbClr val="032B5F"/>
            </a:solidFill>
          </a:ln>
        </p:spPr>
        <p:txBody>
          <a:bodyPr wrap="square" lIns="0" tIns="0" rIns="0" bIns="0" rtlCol="0"/>
          <a:lstStyle/>
          <a:p>
            <a:endParaRPr/>
          </a:p>
        </p:txBody>
      </p:sp>
      <p:sp>
        <p:nvSpPr>
          <p:cNvPr id="30" name="object 30"/>
          <p:cNvSpPr/>
          <p:nvPr/>
        </p:nvSpPr>
        <p:spPr>
          <a:xfrm>
            <a:off x="1547812" y="3649662"/>
            <a:ext cx="1368425" cy="0"/>
          </a:xfrm>
          <a:custGeom>
            <a:avLst/>
            <a:gdLst/>
            <a:ahLst/>
            <a:cxnLst/>
            <a:rect l="l" t="t" r="r" b="b"/>
            <a:pathLst>
              <a:path w="1368425">
                <a:moveTo>
                  <a:pt x="0" y="0"/>
                </a:moveTo>
                <a:lnTo>
                  <a:pt x="1368425" y="0"/>
                </a:lnTo>
              </a:path>
            </a:pathLst>
          </a:custGeom>
          <a:ln w="9525">
            <a:solidFill>
              <a:srgbClr val="032B5F"/>
            </a:solidFill>
          </a:ln>
        </p:spPr>
        <p:txBody>
          <a:bodyPr wrap="square" lIns="0" tIns="0" rIns="0" bIns="0" rtlCol="0"/>
          <a:lstStyle/>
          <a:p>
            <a:endParaRPr/>
          </a:p>
        </p:txBody>
      </p:sp>
      <p:sp>
        <p:nvSpPr>
          <p:cNvPr id="31" name="object 31"/>
          <p:cNvSpPr/>
          <p:nvPr/>
        </p:nvSpPr>
        <p:spPr>
          <a:xfrm>
            <a:off x="1835150" y="2670175"/>
            <a:ext cx="576580" cy="0"/>
          </a:xfrm>
          <a:custGeom>
            <a:avLst/>
            <a:gdLst/>
            <a:ahLst/>
            <a:cxnLst/>
            <a:rect l="l" t="t" r="r" b="b"/>
            <a:pathLst>
              <a:path w="576580">
                <a:moveTo>
                  <a:pt x="0" y="0"/>
                </a:moveTo>
                <a:lnTo>
                  <a:pt x="576262" y="0"/>
                </a:lnTo>
              </a:path>
            </a:pathLst>
          </a:custGeom>
          <a:ln w="9525">
            <a:solidFill>
              <a:srgbClr val="032B5F"/>
            </a:solidFill>
          </a:ln>
        </p:spPr>
        <p:txBody>
          <a:bodyPr wrap="square" lIns="0" tIns="0" rIns="0" bIns="0" rtlCol="0"/>
          <a:lstStyle/>
          <a:p>
            <a:endParaRPr/>
          </a:p>
        </p:txBody>
      </p:sp>
      <p:sp>
        <p:nvSpPr>
          <p:cNvPr id="32" name="object 32"/>
          <p:cNvSpPr/>
          <p:nvPr/>
        </p:nvSpPr>
        <p:spPr>
          <a:xfrm>
            <a:off x="2406650" y="2674938"/>
            <a:ext cx="0" cy="936625"/>
          </a:xfrm>
          <a:custGeom>
            <a:avLst/>
            <a:gdLst/>
            <a:ahLst/>
            <a:cxnLst/>
            <a:rect l="l" t="t" r="r" b="b"/>
            <a:pathLst>
              <a:path h="936625">
                <a:moveTo>
                  <a:pt x="0" y="0"/>
                </a:moveTo>
                <a:lnTo>
                  <a:pt x="0" y="936625"/>
                </a:lnTo>
              </a:path>
            </a:pathLst>
          </a:custGeom>
          <a:ln w="9525">
            <a:solidFill>
              <a:srgbClr val="032B5F"/>
            </a:solidFill>
          </a:ln>
        </p:spPr>
        <p:txBody>
          <a:bodyPr wrap="square" lIns="0" tIns="0" rIns="0" bIns="0" rtlCol="0"/>
          <a:lstStyle/>
          <a:p>
            <a:endParaRPr/>
          </a:p>
        </p:txBody>
      </p:sp>
      <p:sp>
        <p:nvSpPr>
          <p:cNvPr id="33" name="object 33"/>
          <p:cNvSpPr/>
          <p:nvPr/>
        </p:nvSpPr>
        <p:spPr>
          <a:xfrm>
            <a:off x="2406650" y="3621087"/>
            <a:ext cx="509905" cy="0"/>
          </a:xfrm>
          <a:custGeom>
            <a:avLst/>
            <a:gdLst/>
            <a:ahLst/>
            <a:cxnLst/>
            <a:rect l="l" t="t" r="r" b="b"/>
            <a:pathLst>
              <a:path w="509905">
                <a:moveTo>
                  <a:pt x="0" y="0"/>
                </a:moveTo>
                <a:lnTo>
                  <a:pt x="509587" y="0"/>
                </a:lnTo>
              </a:path>
            </a:pathLst>
          </a:custGeom>
          <a:ln w="9525">
            <a:solidFill>
              <a:srgbClr val="032B5F"/>
            </a:solidFill>
          </a:ln>
        </p:spPr>
        <p:txBody>
          <a:bodyPr wrap="square" lIns="0" tIns="0" rIns="0" bIns="0" rtlCol="0"/>
          <a:lstStyle/>
          <a:p>
            <a:endParaRPr/>
          </a:p>
        </p:txBody>
      </p:sp>
      <p:sp>
        <p:nvSpPr>
          <p:cNvPr id="34" name="object 34"/>
          <p:cNvSpPr/>
          <p:nvPr/>
        </p:nvSpPr>
        <p:spPr>
          <a:xfrm>
            <a:off x="2951956" y="3538537"/>
            <a:ext cx="0" cy="215900"/>
          </a:xfrm>
          <a:custGeom>
            <a:avLst/>
            <a:gdLst/>
            <a:ahLst/>
            <a:cxnLst/>
            <a:rect l="l" t="t" r="r" b="b"/>
            <a:pathLst>
              <a:path h="215900">
                <a:moveTo>
                  <a:pt x="0" y="0"/>
                </a:moveTo>
                <a:lnTo>
                  <a:pt x="0" y="215900"/>
                </a:lnTo>
              </a:path>
            </a:pathLst>
          </a:custGeom>
          <a:ln w="71437">
            <a:solidFill>
              <a:srgbClr val="97C00E"/>
            </a:solidFill>
          </a:ln>
        </p:spPr>
        <p:txBody>
          <a:bodyPr wrap="square" lIns="0" tIns="0" rIns="0" bIns="0" rtlCol="0"/>
          <a:lstStyle/>
          <a:p>
            <a:endParaRPr/>
          </a:p>
        </p:txBody>
      </p:sp>
      <p:sp>
        <p:nvSpPr>
          <p:cNvPr id="35" name="object 35"/>
          <p:cNvSpPr/>
          <p:nvPr/>
        </p:nvSpPr>
        <p:spPr>
          <a:xfrm>
            <a:off x="2916237" y="3538537"/>
            <a:ext cx="71755" cy="215900"/>
          </a:xfrm>
          <a:custGeom>
            <a:avLst/>
            <a:gdLst/>
            <a:ahLst/>
            <a:cxnLst/>
            <a:rect l="l" t="t" r="r" b="b"/>
            <a:pathLst>
              <a:path w="71755" h="215900">
                <a:moveTo>
                  <a:pt x="0" y="0"/>
                </a:moveTo>
                <a:lnTo>
                  <a:pt x="71437" y="0"/>
                </a:lnTo>
                <a:lnTo>
                  <a:pt x="71437" y="215900"/>
                </a:lnTo>
                <a:lnTo>
                  <a:pt x="0" y="215900"/>
                </a:lnTo>
                <a:lnTo>
                  <a:pt x="0" y="0"/>
                </a:lnTo>
                <a:close/>
              </a:path>
            </a:pathLst>
          </a:custGeom>
          <a:ln w="9525">
            <a:solidFill>
              <a:srgbClr val="032B5F"/>
            </a:solidFill>
          </a:ln>
        </p:spPr>
        <p:txBody>
          <a:bodyPr wrap="square" lIns="0" tIns="0" rIns="0" bIns="0" rtlCol="0"/>
          <a:lstStyle/>
          <a:p>
            <a:endParaRPr/>
          </a:p>
        </p:txBody>
      </p:sp>
      <p:sp>
        <p:nvSpPr>
          <p:cNvPr id="36" name="object 36"/>
          <p:cNvSpPr/>
          <p:nvPr/>
        </p:nvSpPr>
        <p:spPr>
          <a:xfrm>
            <a:off x="4859337" y="3789375"/>
            <a:ext cx="615949" cy="936612"/>
          </a:xfrm>
          <a:prstGeom prst="rect">
            <a:avLst/>
          </a:prstGeom>
          <a:blipFill>
            <a:blip r:embed="rId15" cstate="print"/>
            <a:stretch>
              <a:fillRect/>
            </a:stretch>
          </a:blipFill>
        </p:spPr>
        <p:txBody>
          <a:bodyPr wrap="square" lIns="0" tIns="0" rIns="0" bIns="0" rtlCol="0"/>
          <a:lstStyle/>
          <a:p>
            <a:endParaRPr/>
          </a:p>
        </p:txBody>
      </p:sp>
      <p:sp>
        <p:nvSpPr>
          <p:cNvPr id="37" name="object 37"/>
          <p:cNvSpPr txBox="1"/>
          <p:nvPr/>
        </p:nvSpPr>
        <p:spPr>
          <a:xfrm>
            <a:off x="4703762" y="1778825"/>
            <a:ext cx="142367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2C60"/>
                </a:solidFill>
                <a:latin typeface="Arial"/>
                <a:cs typeface="Arial"/>
              </a:rPr>
              <a:t>Components</a:t>
            </a:r>
            <a:endParaRPr sz="1800">
              <a:latin typeface="Arial"/>
              <a:cs typeface="Arial"/>
            </a:endParaRPr>
          </a:p>
        </p:txBody>
      </p:sp>
      <p:sp>
        <p:nvSpPr>
          <p:cNvPr id="38" name="object 38"/>
          <p:cNvSpPr txBox="1"/>
          <p:nvPr/>
        </p:nvSpPr>
        <p:spPr>
          <a:xfrm>
            <a:off x="5999162" y="2691002"/>
            <a:ext cx="178117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Switching</a:t>
            </a:r>
            <a:r>
              <a:rPr sz="1600" spc="-70" dirty="0">
                <a:solidFill>
                  <a:srgbClr val="032B5F"/>
                </a:solidFill>
                <a:latin typeface="Arial"/>
                <a:cs typeface="Arial"/>
              </a:rPr>
              <a:t> </a:t>
            </a:r>
            <a:r>
              <a:rPr sz="1600" spc="-5" dirty="0">
                <a:solidFill>
                  <a:srgbClr val="032B5F"/>
                </a:solidFill>
                <a:latin typeface="Arial"/>
                <a:cs typeface="Arial"/>
              </a:rPr>
              <a:t>actuators</a:t>
            </a:r>
            <a:endParaRPr sz="1600">
              <a:latin typeface="Arial"/>
              <a:cs typeface="Arial"/>
            </a:endParaRPr>
          </a:p>
        </p:txBody>
      </p:sp>
      <p:sp>
        <p:nvSpPr>
          <p:cNvPr id="39" name="object 39"/>
          <p:cNvSpPr txBox="1"/>
          <p:nvPr/>
        </p:nvSpPr>
        <p:spPr>
          <a:xfrm>
            <a:off x="6070510" y="3915059"/>
            <a:ext cx="83693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S</a:t>
            </a:r>
            <a:r>
              <a:rPr sz="1600" spc="-20" dirty="0">
                <a:solidFill>
                  <a:srgbClr val="032B5F"/>
                </a:solidFill>
                <a:latin typeface="Arial"/>
                <a:cs typeface="Arial"/>
              </a:rPr>
              <a:t>w</a:t>
            </a:r>
            <a:r>
              <a:rPr sz="1600" spc="-5" dirty="0">
                <a:solidFill>
                  <a:srgbClr val="032B5F"/>
                </a:solidFill>
                <a:latin typeface="Arial"/>
                <a:cs typeface="Arial"/>
              </a:rPr>
              <a:t>it</a:t>
            </a:r>
            <a:r>
              <a:rPr sz="1600" dirty="0">
                <a:solidFill>
                  <a:srgbClr val="032B5F"/>
                </a:solidFill>
                <a:latin typeface="Arial"/>
                <a:cs typeface="Arial"/>
              </a:rPr>
              <a:t>c</a:t>
            </a:r>
            <a:r>
              <a:rPr sz="1600" spc="-5" dirty="0">
                <a:solidFill>
                  <a:srgbClr val="032B5F"/>
                </a:solidFill>
                <a:latin typeface="Arial"/>
                <a:cs typeface="Arial"/>
              </a:rPr>
              <a:t>hes</a:t>
            </a:r>
            <a:endParaRPr sz="1600">
              <a:latin typeface="Arial"/>
              <a:cs typeface="Arial"/>
            </a:endParaRPr>
          </a:p>
        </p:txBody>
      </p:sp>
      <p:sp>
        <p:nvSpPr>
          <p:cNvPr id="40" name="object 40"/>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1" name="object 41"/>
          <p:cNvSpPr txBox="1">
            <a:spLocks noGrp="1"/>
          </p:cNvSpPr>
          <p:nvPr>
            <p:ph type="title"/>
          </p:nvPr>
        </p:nvSpPr>
        <p:spPr>
          <a:prstGeom prst="rect">
            <a:avLst/>
          </a:prstGeom>
        </p:spPr>
        <p:txBody>
          <a:bodyPr vert="horz" wrap="square" lIns="0" tIns="195580" rIns="0" bIns="0" rtlCol="0">
            <a:spAutoFit/>
          </a:bodyPr>
          <a:lstStyle/>
          <a:p>
            <a:pPr marL="525145">
              <a:lnSpc>
                <a:spcPct val="100000"/>
              </a:lnSpc>
              <a:spcBef>
                <a:spcPts val="100"/>
              </a:spcBef>
            </a:pPr>
            <a:r>
              <a:rPr sz="2400" spc="-5" dirty="0"/>
              <a:t>Decentralized control </a:t>
            </a:r>
            <a:r>
              <a:rPr sz="2400" dirty="0"/>
              <a:t>–</a:t>
            </a:r>
            <a:r>
              <a:rPr sz="2400" spc="55" dirty="0"/>
              <a:t> </a:t>
            </a:r>
            <a:r>
              <a:rPr sz="2400" spc="-5" dirty="0"/>
              <a:t>Lighting</a:t>
            </a:r>
            <a:endParaRPr sz="2400"/>
          </a:p>
        </p:txBody>
      </p:sp>
      <p:sp>
        <p:nvSpPr>
          <p:cNvPr id="42" name="object 42"/>
          <p:cNvSpPr/>
          <p:nvPr/>
        </p:nvSpPr>
        <p:spPr>
          <a:xfrm>
            <a:off x="5435637" y="2636837"/>
            <a:ext cx="271424" cy="895349"/>
          </a:xfrm>
          <a:prstGeom prst="rect">
            <a:avLst/>
          </a:prstGeom>
          <a:blipFill>
            <a:blip r:embed="rId16" cstate="print"/>
            <a:stretch>
              <a:fillRect/>
            </a:stretch>
          </a:blipFill>
        </p:spPr>
        <p:txBody>
          <a:bodyPr wrap="square" lIns="0" tIns="0" rIns="0" bIns="0" rtlCol="0"/>
          <a:lstStyle/>
          <a:p>
            <a:endParaRPr/>
          </a:p>
        </p:txBody>
      </p:sp>
      <p:sp>
        <p:nvSpPr>
          <p:cNvPr id="43" name="object 43"/>
          <p:cNvSpPr/>
          <p:nvPr/>
        </p:nvSpPr>
        <p:spPr>
          <a:xfrm>
            <a:off x="4643450" y="2852737"/>
            <a:ext cx="615937" cy="431799"/>
          </a:xfrm>
          <a:prstGeom prst="rect">
            <a:avLst/>
          </a:prstGeom>
          <a:blipFill>
            <a:blip r:embed="rId17" cstate="print"/>
            <a:stretch>
              <a:fillRect/>
            </a:stretch>
          </a:blipFill>
        </p:spPr>
        <p:txBody>
          <a:bodyPr wrap="square" lIns="0" tIns="0" rIns="0" bIns="0" rtlCol="0"/>
          <a:lstStyle/>
          <a:p>
            <a:endParaRPr/>
          </a:p>
        </p:txBody>
      </p:sp>
      <p:sp>
        <p:nvSpPr>
          <p:cNvPr id="44" name="object 4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45" name="object 4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43</a:t>
            </a:fld>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07037" y="4437063"/>
            <a:ext cx="452436" cy="31591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84212" y="1557337"/>
            <a:ext cx="3555999" cy="432117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54062" y="563562"/>
            <a:ext cx="6266180" cy="619125"/>
          </a:xfrm>
          <a:custGeom>
            <a:avLst/>
            <a:gdLst/>
            <a:ahLst/>
            <a:cxnLst/>
            <a:rect l="l" t="t" r="r" b="b"/>
            <a:pathLst>
              <a:path w="6266180" h="619125">
                <a:moveTo>
                  <a:pt x="0" y="0"/>
                </a:moveTo>
                <a:lnTo>
                  <a:pt x="6265862" y="0"/>
                </a:lnTo>
                <a:lnTo>
                  <a:pt x="6265862" y="619125"/>
                </a:lnTo>
                <a:lnTo>
                  <a:pt x="0" y="619125"/>
                </a:lnTo>
                <a:lnTo>
                  <a:pt x="0" y="0"/>
                </a:lnTo>
                <a:close/>
              </a:path>
            </a:pathLst>
          </a:custGeom>
          <a:solidFill>
            <a:srgbClr val="97C00E"/>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95580" rIns="0" bIns="0" rtlCol="0">
            <a:spAutoFit/>
          </a:bodyPr>
          <a:lstStyle/>
          <a:p>
            <a:pPr marL="525145">
              <a:lnSpc>
                <a:spcPct val="100000"/>
              </a:lnSpc>
              <a:spcBef>
                <a:spcPts val="100"/>
              </a:spcBef>
            </a:pPr>
            <a:r>
              <a:rPr sz="2400" spc="-5" dirty="0"/>
              <a:t>Central control </a:t>
            </a:r>
            <a:r>
              <a:rPr sz="2400" dirty="0"/>
              <a:t>– </a:t>
            </a:r>
            <a:r>
              <a:rPr sz="2400" spc="-5" dirty="0"/>
              <a:t>easily</a:t>
            </a:r>
            <a:r>
              <a:rPr sz="2400" spc="55" dirty="0"/>
              <a:t> </a:t>
            </a:r>
            <a:r>
              <a:rPr sz="2400" spc="-5" dirty="0"/>
              <a:t>expandable</a:t>
            </a:r>
            <a:endParaRPr sz="2400"/>
          </a:p>
        </p:txBody>
      </p:sp>
      <p:sp>
        <p:nvSpPr>
          <p:cNvPr id="6" name="object 6"/>
          <p:cNvSpPr txBox="1"/>
          <p:nvPr/>
        </p:nvSpPr>
        <p:spPr>
          <a:xfrm>
            <a:off x="5133975" y="1698173"/>
            <a:ext cx="2273300" cy="2199640"/>
          </a:xfrm>
          <a:prstGeom prst="rect">
            <a:avLst/>
          </a:prstGeom>
        </p:spPr>
        <p:txBody>
          <a:bodyPr vert="horz" wrap="square" lIns="0" tIns="91440" rIns="0" bIns="0" rtlCol="0">
            <a:spAutoFit/>
          </a:bodyPr>
          <a:lstStyle/>
          <a:p>
            <a:pPr marL="241300" indent="-228600">
              <a:lnSpc>
                <a:spcPct val="100000"/>
              </a:lnSpc>
              <a:spcBef>
                <a:spcPts val="720"/>
              </a:spcBef>
              <a:buClr>
                <a:srgbClr val="97C00E"/>
              </a:buClr>
              <a:buFont typeface="Wingdings"/>
              <a:buChar char=""/>
              <a:tabLst>
                <a:tab pos="241300" algn="l"/>
              </a:tabLst>
            </a:pPr>
            <a:r>
              <a:rPr sz="1800" b="1" spc="-5" dirty="0">
                <a:solidFill>
                  <a:srgbClr val="032B5F"/>
                </a:solidFill>
                <a:latin typeface="Verdana"/>
                <a:cs typeface="Verdana"/>
              </a:rPr>
              <a:t>Functions</a:t>
            </a:r>
            <a:endParaRPr sz="1800">
              <a:latin typeface="Verdana"/>
              <a:cs typeface="Verdana"/>
            </a:endParaRPr>
          </a:p>
          <a:p>
            <a:pPr marL="481965" lvl="1" indent="-232410">
              <a:lnSpc>
                <a:spcPct val="100000"/>
              </a:lnSpc>
              <a:spcBef>
                <a:spcPts val="550"/>
              </a:spcBef>
              <a:buClr>
                <a:srgbClr val="C6E167"/>
              </a:buClr>
              <a:buFont typeface="Wingdings"/>
              <a:buChar char=""/>
              <a:tabLst>
                <a:tab pos="482600" algn="l"/>
              </a:tabLst>
            </a:pPr>
            <a:r>
              <a:rPr sz="1600" spc="-5" dirty="0">
                <a:solidFill>
                  <a:srgbClr val="032B5F"/>
                </a:solidFill>
                <a:latin typeface="Verdana"/>
                <a:cs typeface="Verdana"/>
              </a:rPr>
              <a:t>Individual</a:t>
            </a:r>
            <a:r>
              <a:rPr sz="1600" spc="-70" dirty="0">
                <a:solidFill>
                  <a:srgbClr val="032B5F"/>
                </a:solidFill>
                <a:latin typeface="Verdana"/>
                <a:cs typeface="Verdana"/>
              </a:rPr>
              <a:t> </a:t>
            </a:r>
            <a:r>
              <a:rPr sz="1600" spc="-5" dirty="0">
                <a:solidFill>
                  <a:srgbClr val="032B5F"/>
                </a:solidFill>
                <a:latin typeface="Verdana"/>
                <a:cs typeface="Verdana"/>
              </a:rPr>
              <a:t>control</a:t>
            </a:r>
            <a:endParaRPr sz="1600">
              <a:latin typeface="Verdana"/>
              <a:cs typeface="Verdana"/>
            </a:endParaRPr>
          </a:p>
          <a:p>
            <a:pPr marL="481965" lvl="1" indent="-232410">
              <a:lnSpc>
                <a:spcPct val="100000"/>
              </a:lnSpc>
              <a:spcBef>
                <a:spcPts val="445"/>
              </a:spcBef>
              <a:buClr>
                <a:srgbClr val="C6E167"/>
              </a:buClr>
              <a:buFont typeface="Wingdings"/>
              <a:buChar char=""/>
              <a:tabLst>
                <a:tab pos="482600" algn="l"/>
              </a:tabLst>
            </a:pPr>
            <a:r>
              <a:rPr sz="1600" spc="-5" dirty="0">
                <a:solidFill>
                  <a:srgbClr val="032B5F"/>
                </a:solidFill>
                <a:latin typeface="Verdana"/>
                <a:cs typeface="Verdana"/>
              </a:rPr>
              <a:t>Group</a:t>
            </a:r>
            <a:r>
              <a:rPr sz="1600" spc="-95" dirty="0">
                <a:solidFill>
                  <a:srgbClr val="032B5F"/>
                </a:solidFill>
                <a:latin typeface="Verdana"/>
                <a:cs typeface="Verdana"/>
              </a:rPr>
              <a:t> </a:t>
            </a:r>
            <a:r>
              <a:rPr sz="1600" spc="-5" dirty="0">
                <a:solidFill>
                  <a:srgbClr val="032B5F"/>
                </a:solidFill>
                <a:latin typeface="Verdana"/>
                <a:cs typeface="Verdana"/>
              </a:rPr>
              <a:t>control</a:t>
            </a:r>
            <a:endParaRPr sz="1600">
              <a:latin typeface="Verdana"/>
              <a:cs typeface="Verdana"/>
            </a:endParaRPr>
          </a:p>
          <a:p>
            <a:pPr marL="481965" lvl="1" indent="-232410">
              <a:lnSpc>
                <a:spcPct val="100000"/>
              </a:lnSpc>
              <a:spcBef>
                <a:spcPts val="455"/>
              </a:spcBef>
              <a:buClr>
                <a:srgbClr val="C6E167"/>
              </a:buClr>
              <a:buFont typeface="Wingdings"/>
              <a:buChar char=""/>
              <a:tabLst>
                <a:tab pos="482600" algn="l"/>
              </a:tabLst>
            </a:pPr>
            <a:r>
              <a:rPr sz="1600" spc="-5" dirty="0">
                <a:solidFill>
                  <a:srgbClr val="032B5F"/>
                </a:solidFill>
                <a:latin typeface="Verdana"/>
                <a:cs typeface="Verdana"/>
              </a:rPr>
              <a:t>Central</a:t>
            </a:r>
            <a:r>
              <a:rPr sz="1600" spc="-100" dirty="0">
                <a:solidFill>
                  <a:srgbClr val="032B5F"/>
                </a:solidFill>
                <a:latin typeface="Verdana"/>
                <a:cs typeface="Verdana"/>
              </a:rPr>
              <a:t> </a:t>
            </a:r>
            <a:r>
              <a:rPr sz="1600" spc="-5" dirty="0">
                <a:solidFill>
                  <a:srgbClr val="032B5F"/>
                </a:solidFill>
                <a:latin typeface="Verdana"/>
                <a:cs typeface="Verdana"/>
              </a:rPr>
              <a:t>control</a:t>
            </a:r>
            <a:endParaRPr sz="1600">
              <a:latin typeface="Verdana"/>
              <a:cs typeface="Verdana"/>
            </a:endParaRPr>
          </a:p>
          <a:p>
            <a:pPr marL="481965" lvl="1" indent="-232410">
              <a:lnSpc>
                <a:spcPct val="100000"/>
              </a:lnSpc>
              <a:spcBef>
                <a:spcPts val="455"/>
              </a:spcBef>
              <a:buClr>
                <a:srgbClr val="C6E167"/>
              </a:buClr>
              <a:buFont typeface="Wingdings"/>
              <a:buChar char=""/>
              <a:tabLst>
                <a:tab pos="482600" algn="l"/>
              </a:tabLst>
            </a:pPr>
            <a:r>
              <a:rPr sz="1600" spc="-5" dirty="0">
                <a:solidFill>
                  <a:srgbClr val="032B5F"/>
                </a:solidFill>
                <a:latin typeface="Verdana"/>
                <a:cs typeface="Verdana"/>
              </a:rPr>
              <a:t>Automation</a:t>
            </a:r>
            <a:endParaRPr sz="1600">
              <a:latin typeface="Verdana"/>
              <a:cs typeface="Verdana"/>
            </a:endParaRPr>
          </a:p>
          <a:p>
            <a:pPr marL="481965" lvl="1" indent="-232410">
              <a:lnSpc>
                <a:spcPct val="100000"/>
              </a:lnSpc>
              <a:spcBef>
                <a:spcPts val="455"/>
              </a:spcBef>
              <a:buClr>
                <a:srgbClr val="C6E167"/>
              </a:buClr>
              <a:buFont typeface="Wingdings"/>
              <a:buChar char=""/>
              <a:tabLst>
                <a:tab pos="482600" algn="l"/>
              </a:tabLst>
            </a:pPr>
            <a:r>
              <a:rPr sz="1600" spc="-10" dirty="0">
                <a:solidFill>
                  <a:srgbClr val="032B5F"/>
                </a:solidFill>
                <a:latin typeface="Verdana"/>
                <a:cs typeface="Verdana"/>
              </a:rPr>
              <a:t>Dimming</a:t>
            </a:r>
            <a:endParaRPr sz="1600">
              <a:latin typeface="Verdana"/>
              <a:cs typeface="Verdana"/>
            </a:endParaRPr>
          </a:p>
          <a:p>
            <a:pPr marL="481965" lvl="1" indent="-232410">
              <a:lnSpc>
                <a:spcPct val="100000"/>
              </a:lnSpc>
              <a:spcBef>
                <a:spcPts val="459"/>
              </a:spcBef>
              <a:buClr>
                <a:srgbClr val="C6E167"/>
              </a:buClr>
              <a:buFont typeface="Wingdings"/>
              <a:buChar char=""/>
              <a:tabLst>
                <a:tab pos="482600" algn="l"/>
              </a:tabLst>
            </a:pPr>
            <a:r>
              <a:rPr sz="1600" spc="-10" dirty="0">
                <a:solidFill>
                  <a:srgbClr val="032B5F"/>
                </a:solidFill>
                <a:latin typeface="Verdana"/>
                <a:cs typeface="Verdana"/>
              </a:rPr>
              <a:t>Light</a:t>
            </a:r>
            <a:r>
              <a:rPr sz="1600" spc="-15" dirty="0">
                <a:solidFill>
                  <a:srgbClr val="032B5F"/>
                </a:solidFill>
                <a:latin typeface="Verdana"/>
                <a:cs typeface="Verdana"/>
              </a:rPr>
              <a:t> </a:t>
            </a:r>
            <a:r>
              <a:rPr sz="1600" spc="-10" dirty="0">
                <a:solidFill>
                  <a:srgbClr val="032B5F"/>
                </a:solidFill>
                <a:latin typeface="Verdana"/>
                <a:cs typeface="Verdana"/>
              </a:rPr>
              <a:t>scenes</a:t>
            </a:r>
            <a:endParaRPr sz="1600">
              <a:latin typeface="Verdana"/>
              <a:cs typeface="Verdana"/>
            </a:endParaRPr>
          </a:p>
        </p:txBody>
      </p:sp>
      <p:sp>
        <p:nvSpPr>
          <p:cNvPr id="7" name="object 7"/>
          <p:cNvSpPr/>
          <p:nvPr/>
        </p:nvSpPr>
        <p:spPr>
          <a:xfrm>
            <a:off x="1471612" y="2490787"/>
            <a:ext cx="358775" cy="36195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460500" y="2479675"/>
            <a:ext cx="381000" cy="384175"/>
          </a:xfrm>
          <a:custGeom>
            <a:avLst/>
            <a:gdLst/>
            <a:ahLst/>
            <a:cxnLst/>
            <a:rect l="l" t="t" r="r" b="b"/>
            <a:pathLst>
              <a:path w="381000" h="384175">
                <a:moveTo>
                  <a:pt x="0" y="0"/>
                </a:moveTo>
                <a:lnTo>
                  <a:pt x="381000" y="0"/>
                </a:lnTo>
                <a:lnTo>
                  <a:pt x="381000" y="384175"/>
                </a:lnTo>
                <a:lnTo>
                  <a:pt x="0" y="384175"/>
                </a:lnTo>
                <a:lnTo>
                  <a:pt x="0" y="0"/>
                </a:lnTo>
                <a:close/>
              </a:path>
            </a:pathLst>
          </a:custGeom>
          <a:ln w="22225">
            <a:solidFill>
              <a:srgbClr val="032B5F"/>
            </a:solidFill>
          </a:ln>
        </p:spPr>
        <p:txBody>
          <a:bodyPr wrap="square" lIns="0" tIns="0" rIns="0" bIns="0" rtlCol="0"/>
          <a:lstStyle/>
          <a:p>
            <a:endParaRPr/>
          </a:p>
        </p:txBody>
      </p:sp>
      <p:sp>
        <p:nvSpPr>
          <p:cNvPr id="9" name="object 9"/>
          <p:cNvSpPr/>
          <p:nvPr/>
        </p:nvSpPr>
        <p:spPr>
          <a:xfrm>
            <a:off x="1568213" y="2581370"/>
            <a:ext cx="154489" cy="21468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243262" y="2560637"/>
            <a:ext cx="360362" cy="36036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232150" y="2549525"/>
            <a:ext cx="382905" cy="382905"/>
          </a:xfrm>
          <a:custGeom>
            <a:avLst/>
            <a:gdLst/>
            <a:ahLst/>
            <a:cxnLst/>
            <a:rect l="l" t="t" r="r" b="b"/>
            <a:pathLst>
              <a:path w="382904" h="382905">
                <a:moveTo>
                  <a:pt x="0" y="0"/>
                </a:moveTo>
                <a:lnTo>
                  <a:pt x="382587" y="0"/>
                </a:lnTo>
                <a:lnTo>
                  <a:pt x="382587" y="382587"/>
                </a:lnTo>
                <a:lnTo>
                  <a:pt x="0" y="382587"/>
                </a:lnTo>
                <a:lnTo>
                  <a:pt x="0" y="0"/>
                </a:lnTo>
                <a:close/>
              </a:path>
            </a:pathLst>
          </a:custGeom>
          <a:ln w="22225">
            <a:solidFill>
              <a:srgbClr val="032B5F"/>
            </a:solidFill>
          </a:ln>
        </p:spPr>
        <p:txBody>
          <a:bodyPr wrap="square" lIns="0" tIns="0" rIns="0" bIns="0" rtlCol="0"/>
          <a:lstStyle/>
          <a:p>
            <a:endParaRPr/>
          </a:p>
        </p:txBody>
      </p:sp>
      <p:sp>
        <p:nvSpPr>
          <p:cNvPr id="12" name="object 12"/>
          <p:cNvSpPr/>
          <p:nvPr/>
        </p:nvSpPr>
        <p:spPr>
          <a:xfrm>
            <a:off x="3340294" y="2650823"/>
            <a:ext cx="155162" cy="213744"/>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1187450" y="3519487"/>
            <a:ext cx="360362" cy="361950"/>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176337" y="3508375"/>
            <a:ext cx="382905" cy="384175"/>
          </a:xfrm>
          <a:custGeom>
            <a:avLst/>
            <a:gdLst/>
            <a:ahLst/>
            <a:cxnLst/>
            <a:rect l="l" t="t" r="r" b="b"/>
            <a:pathLst>
              <a:path w="382905" h="384175">
                <a:moveTo>
                  <a:pt x="0" y="0"/>
                </a:moveTo>
                <a:lnTo>
                  <a:pt x="382587" y="0"/>
                </a:lnTo>
                <a:lnTo>
                  <a:pt x="382587" y="384175"/>
                </a:lnTo>
                <a:lnTo>
                  <a:pt x="0" y="384175"/>
                </a:lnTo>
                <a:lnTo>
                  <a:pt x="0" y="0"/>
                </a:lnTo>
                <a:close/>
              </a:path>
            </a:pathLst>
          </a:custGeom>
          <a:ln w="22225">
            <a:solidFill>
              <a:srgbClr val="032B5F"/>
            </a:solidFill>
          </a:ln>
        </p:spPr>
        <p:txBody>
          <a:bodyPr wrap="square" lIns="0" tIns="0" rIns="0" bIns="0" rtlCol="0"/>
          <a:lstStyle/>
          <a:p>
            <a:endParaRPr/>
          </a:p>
        </p:txBody>
      </p:sp>
      <p:sp>
        <p:nvSpPr>
          <p:cNvPr id="15" name="object 15"/>
          <p:cNvSpPr/>
          <p:nvPr/>
        </p:nvSpPr>
        <p:spPr>
          <a:xfrm>
            <a:off x="1284483" y="3610070"/>
            <a:ext cx="155162" cy="214684"/>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1187450" y="4652962"/>
            <a:ext cx="360362" cy="358775"/>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1176337" y="4641850"/>
            <a:ext cx="382905" cy="381000"/>
          </a:xfrm>
          <a:custGeom>
            <a:avLst/>
            <a:gdLst/>
            <a:ahLst/>
            <a:cxnLst/>
            <a:rect l="l" t="t" r="r" b="b"/>
            <a:pathLst>
              <a:path w="382905" h="381000">
                <a:moveTo>
                  <a:pt x="0" y="0"/>
                </a:moveTo>
                <a:lnTo>
                  <a:pt x="382587" y="0"/>
                </a:lnTo>
                <a:lnTo>
                  <a:pt x="382587" y="381000"/>
                </a:lnTo>
                <a:lnTo>
                  <a:pt x="0" y="381000"/>
                </a:lnTo>
                <a:lnTo>
                  <a:pt x="0" y="0"/>
                </a:lnTo>
                <a:close/>
              </a:path>
            </a:pathLst>
          </a:custGeom>
          <a:ln w="22225">
            <a:solidFill>
              <a:srgbClr val="032B5F"/>
            </a:solidFill>
          </a:ln>
        </p:spPr>
        <p:txBody>
          <a:bodyPr wrap="square" lIns="0" tIns="0" rIns="0" bIns="0" rtlCol="0"/>
          <a:lstStyle/>
          <a:p>
            <a:endParaRPr/>
          </a:p>
        </p:txBody>
      </p:sp>
      <p:sp>
        <p:nvSpPr>
          <p:cNvPr id="18" name="object 18"/>
          <p:cNvSpPr/>
          <p:nvPr/>
        </p:nvSpPr>
        <p:spPr>
          <a:xfrm>
            <a:off x="1284483" y="4742753"/>
            <a:ext cx="155162" cy="212803"/>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3241674" y="4579937"/>
            <a:ext cx="360362" cy="361950"/>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3230562" y="4568825"/>
            <a:ext cx="382905" cy="384175"/>
          </a:xfrm>
          <a:custGeom>
            <a:avLst/>
            <a:gdLst/>
            <a:ahLst/>
            <a:cxnLst/>
            <a:rect l="l" t="t" r="r" b="b"/>
            <a:pathLst>
              <a:path w="382904" h="384175">
                <a:moveTo>
                  <a:pt x="0" y="0"/>
                </a:moveTo>
                <a:lnTo>
                  <a:pt x="382587" y="0"/>
                </a:lnTo>
                <a:lnTo>
                  <a:pt x="382587" y="384175"/>
                </a:lnTo>
                <a:lnTo>
                  <a:pt x="0" y="384175"/>
                </a:lnTo>
                <a:lnTo>
                  <a:pt x="0" y="0"/>
                </a:lnTo>
                <a:close/>
              </a:path>
            </a:pathLst>
          </a:custGeom>
          <a:ln w="22225">
            <a:solidFill>
              <a:srgbClr val="032B5F"/>
            </a:solidFill>
          </a:ln>
        </p:spPr>
        <p:txBody>
          <a:bodyPr wrap="square" lIns="0" tIns="0" rIns="0" bIns="0" rtlCol="0"/>
          <a:lstStyle/>
          <a:p>
            <a:endParaRPr/>
          </a:p>
        </p:txBody>
      </p:sp>
      <p:sp>
        <p:nvSpPr>
          <p:cNvPr id="21" name="object 21"/>
          <p:cNvSpPr/>
          <p:nvPr/>
        </p:nvSpPr>
        <p:spPr>
          <a:xfrm>
            <a:off x="3338708" y="4670520"/>
            <a:ext cx="155162" cy="214685"/>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2195512" y="4221162"/>
            <a:ext cx="360349" cy="358775"/>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2184400" y="4210050"/>
            <a:ext cx="382905" cy="381000"/>
          </a:xfrm>
          <a:custGeom>
            <a:avLst/>
            <a:gdLst/>
            <a:ahLst/>
            <a:cxnLst/>
            <a:rect l="l" t="t" r="r" b="b"/>
            <a:pathLst>
              <a:path w="382905" h="381000">
                <a:moveTo>
                  <a:pt x="0" y="0"/>
                </a:moveTo>
                <a:lnTo>
                  <a:pt x="382587" y="0"/>
                </a:lnTo>
                <a:lnTo>
                  <a:pt x="382587" y="381000"/>
                </a:lnTo>
                <a:lnTo>
                  <a:pt x="0" y="381000"/>
                </a:lnTo>
                <a:lnTo>
                  <a:pt x="0" y="0"/>
                </a:lnTo>
                <a:close/>
              </a:path>
            </a:pathLst>
          </a:custGeom>
          <a:ln w="22225">
            <a:solidFill>
              <a:srgbClr val="032B5F"/>
            </a:solidFill>
          </a:ln>
        </p:spPr>
        <p:txBody>
          <a:bodyPr wrap="square" lIns="0" tIns="0" rIns="0" bIns="0" rtlCol="0"/>
          <a:lstStyle/>
          <a:p>
            <a:endParaRPr/>
          </a:p>
        </p:txBody>
      </p:sp>
      <p:sp>
        <p:nvSpPr>
          <p:cNvPr id="24" name="object 24"/>
          <p:cNvSpPr/>
          <p:nvPr/>
        </p:nvSpPr>
        <p:spPr>
          <a:xfrm>
            <a:off x="2292544" y="4310953"/>
            <a:ext cx="155162" cy="212803"/>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3419475" y="3597275"/>
            <a:ext cx="0" cy="971550"/>
          </a:xfrm>
          <a:custGeom>
            <a:avLst/>
            <a:gdLst/>
            <a:ahLst/>
            <a:cxnLst/>
            <a:rect l="l" t="t" r="r" b="b"/>
            <a:pathLst>
              <a:path h="971550">
                <a:moveTo>
                  <a:pt x="0" y="971550"/>
                </a:moveTo>
                <a:lnTo>
                  <a:pt x="0" y="0"/>
                </a:lnTo>
              </a:path>
            </a:pathLst>
          </a:custGeom>
          <a:ln w="9525">
            <a:solidFill>
              <a:srgbClr val="032B5F"/>
            </a:solidFill>
          </a:ln>
        </p:spPr>
        <p:txBody>
          <a:bodyPr wrap="square" lIns="0" tIns="0" rIns="0" bIns="0" rtlCol="0"/>
          <a:lstStyle/>
          <a:p>
            <a:endParaRPr/>
          </a:p>
        </p:txBody>
      </p:sp>
      <p:sp>
        <p:nvSpPr>
          <p:cNvPr id="26" name="object 26"/>
          <p:cNvSpPr/>
          <p:nvPr/>
        </p:nvSpPr>
        <p:spPr>
          <a:xfrm>
            <a:off x="2987675" y="3597275"/>
            <a:ext cx="430530" cy="0"/>
          </a:xfrm>
          <a:custGeom>
            <a:avLst/>
            <a:gdLst/>
            <a:ahLst/>
            <a:cxnLst/>
            <a:rect l="l" t="t" r="r" b="b"/>
            <a:pathLst>
              <a:path w="430529">
                <a:moveTo>
                  <a:pt x="0" y="0"/>
                </a:moveTo>
                <a:lnTo>
                  <a:pt x="430212" y="0"/>
                </a:lnTo>
              </a:path>
            </a:pathLst>
          </a:custGeom>
          <a:ln w="9525">
            <a:solidFill>
              <a:srgbClr val="032B5F"/>
            </a:solidFill>
          </a:ln>
        </p:spPr>
        <p:txBody>
          <a:bodyPr wrap="square" lIns="0" tIns="0" rIns="0" bIns="0" rtlCol="0"/>
          <a:lstStyle/>
          <a:p>
            <a:endParaRPr/>
          </a:p>
        </p:txBody>
      </p:sp>
      <p:sp>
        <p:nvSpPr>
          <p:cNvPr id="27" name="object 27"/>
          <p:cNvSpPr/>
          <p:nvPr/>
        </p:nvSpPr>
        <p:spPr>
          <a:xfrm>
            <a:off x="3419475" y="2922588"/>
            <a:ext cx="0" cy="650875"/>
          </a:xfrm>
          <a:custGeom>
            <a:avLst/>
            <a:gdLst/>
            <a:ahLst/>
            <a:cxnLst/>
            <a:rect l="l" t="t" r="r" b="b"/>
            <a:pathLst>
              <a:path h="650875">
                <a:moveTo>
                  <a:pt x="0" y="0"/>
                </a:moveTo>
                <a:lnTo>
                  <a:pt x="0" y="650875"/>
                </a:lnTo>
              </a:path>
            </a:pathLst>
          </a:custGeom>
          <a:ln w="9525">
            <a:solidFill>
              <a:srgbClr val="032B5F"/>
            </a:solidFill>
          </a:ln>
        </p:spPr>
        <p:txBody>
          <a:bodyPr wrap="square" lIns="0" tIns="0" rIns="0" bIns="0" rtlCol="0"/>
          <a:lstStyle/>
          <a:p>
            <a:endParaRPr/>
          </a:p>
        </p:txBody>
      </p:sp>
      <p:sp>
        <p:nvSpPr>
          <p:cNvPr id="28" name="object 28"/>
          <p:cNvSpPr/>
          <p:nvPr/>
        </p:nvSpPr>
        <p:spPr>
          <a:xfrm>
            <a:off x="2987675" y="3573462"/>
            <a:ext cx="430530" cy="0"/>
          </a:xfrm>
          <a:custGeom>
            <a:avLst/>
            <a:gdLst/>
            <a:ahLst/>
            <a:cxnLst/>
            <a:rect l="l" t="t" r="r" b="b"/>
            <a:pathLst>
              <a:path w="430529">
                <a:moveTo>
                  <a:pt x="0" y="0"/>
                </a:moveTo>
                <a:lnTo>
                  <a:pt x="430212" y="0"/>
                </a:lnTo>
              </a:path>
            </a:pathLst>
          </a:custGeom>
          <a:ln w="9525">
            <a:solidFill>
              <a:srgbClr val="032B5F"/>
            </a:solidFill>
          </a:ln>
        </p:spPr>
        <p:txBody>
          <a:bodyPr wrap="square" lIns="0" tIns="0" rIns="0" bIns="0" rtlCol="0"/>
          <a:lstStyle/>
          <a:p>
            <a:endParaRPr/>
          </a:p>
        </p:txBody>
      </p:sp>
      <p:sp>
        <p:nvSpPr>
          <p:cNvPr id="29" name="object 29"/>
          <p:cNvSpPr/>
          <p:nvPr/>
        </p:nvSpPr>
        <p:spPr>
          <a:xfrm>
            <a:off x="2411412" y="3711575"/>
            <a:ext cx="0" cy="509905"/>
          </a:xfrm>
          <a:custGeom>
            <a:avLst/>
            <a:gdLst/>
            <a:ahLst/>
            <a:cxnLst/>
            <a:rect l="l" t="t" r="r" b="b"/>
            <a:pathLst>
              <a:path h="509904">
                <a:moveTo>
                  <a:pt x="0" y="509587"/>
                </a:moveTo>
                <a:lnTo>
                  <a:pt x="0" y="0"/>
                </a:lnTo>
              </a:path>
            </a:pathLst>
          </a:custGeom>
          <a:ln w="9525">
            <a:solidFill>
              <a:srgbClr val="032B5F"/>
            </a:solidFill>
          </a:ln>
        </p:spPr>
        <p:txBody>
          <a:bodyPr wrap="square" lIns="0" tIns="0" rIns="0" bIns="0" rtlCol="0"/>
          <a:lstStyle/>
          <a:p>
            <a:endParaRPr/>
          </a:p>
        </p:txBody>
      </p:sp>
      <p:sp>
        <p:nvSpPr>
          <p:cNvPr id="30" name="object 30"/>
          <p:cNvSpPr/>
          <p:nvPr/>
        </p:nvSpPr>
        <p:spPr>
          <a:xfrm>
            <a:off x="2406650" y="3702050"/>
            <a:ext cx="509905" cy="0"/>
          </a:xfrm>
          <a:custGeom>
            <a:avLst/>
            <a:gdLst/>
            <a:ahLst/>
            <a:cxnLst/>
            <a:rect l="l" t="t" r="r" b="b"/>
            <a:pathLst>
              <a:path w="509905">
                <a:moveTo>
                  <a:pt x="0" y="0"/>
                </a:moveTo>
                <a:lnTo>
                  <a:pt x="509587" y="0"/>
                </a:lnTo>
              </a:path>
            </a:pathLst>
          </a:custGeom>
          <a:ln w="9525">
            <a:solidFill>
              <a:srgbClr val="032B5F"/>
            </a:solidFill>
          </a:ln>
        </p:spPr>
        <p:txBody>
          <a:bodyPr wrap="square" lIns="0" tIns="0" rIns="0" bIns="0" rtlCol="0"/>
          <a:lstStyle/>
          <a:p>
            <a:endParaRPr/>
          </a:p>
        </p:txBody>
      </p:sp>
      <p:sp>
        <p:nvSpPr>
          <p:cNvPr id="31" name="object 31"/>
          <p:cNvSpPr/>
          <p:nvPr/>
        </p:nvSpPr>
        <p:spPr>
          <a:xfrm>
            <a:off x="1547812" y="4797425"/>
            <a:ext cx="431800" cy="0"/>
          </a:xfrm>
          <a:custGeom>
            <a:avLst/>
            <a:gdLst/>
            <a:ahLst/>
            <a:cxnLst/>
            <a:rect l="l" t="t" r="r" b="b"/>
            <a:pathLst>
              <a:path w="431800">
                <a:moveTo>
                  <a:pt x="0" y="0"/>
                </a:moveTo>
                <a:lnTo>
                  <a:pt x="431800" y="0"/>
                </a:lnTo>
              </a:path>
            </a:pathLst>
          </a:custGeom>
          <a:ln w="9525">
            <a:solidFill>
              <a:srgbClr val="032B5F"/>
            </a:solidFill>
          </a:ln>
        </p:spPr>
        <p:txBody>
          <a:bodyPr wrap="square" lIns="0" tIns="0" rIns="0" bIns="0" rtlCol="0"/>
          <a:lstStyle/>
          <a:p>
            <a:endParaRPr/>
          </a:p>
        </p:txBody>
      </p:sp>
      <p:sp>
        <p:nvSpPr>
          <p:cNvPr id="32" name="object 32"/>
          <p:cNvSpPr/>
          <p:nvPr/>
        </p:nvSpPr>
        <p:spPr>
          <a:xfrm>
            <a:off x="1979612" y="3678237"/>
            <a:ext cx="0" cy="1114425"/>
          </a:xfrm>
          <a:custGeom>
            <a:avLst/>
            <a:gdLst/>
            <a:ahLst/>
            <a:cxnLst/>
            <a:rect l="l" t="t" r="r" b="b"/>
            <a:pathLst>
              <a:path h="1114425">
                <a:moveTo>
                  <a:pt x="0" y="1114425"/>
                </a:moveTo>
                <a:lnTo>
                  <a:pt x="0" y="0"/>
                </a:lnTo>
              </a:path>
            </a:pathLst>
          </a:custGeom>
          <a:ln w="9525">
            <a:solidFill>
              <a:srgbClr val="032B5F"/>
            </a:solidFill>
          </a:ln>
        </p:spPr>
        <p:txBody>
          <a:bodyPr wrap="square" lIns="0" tIns="0" rIns="0" bIns="0" rtlCol="0"/>
          <a:lstStyle/>
          <a:p>
            <a:endParaRPr/>
          </a:p>
        </p:txBody>
      </p:sp>
      <p:sp>
        <p:nvSpPr>
          <p:cNvPr id="33" name="object 33"/>
          <p:cNvSpPr/>
          <p:nvPr/>
        </p:nvSpPr>
        <p:spPr>
          <a:xfrm>
            <a:off x="1979612" y="3678237"/>
            <a:ext cx="936625" cy="0"/>
          </a:xfrm>
          <a:custGeom>
            <a:avLst/>
            <a:gdLst/>
            <a:ahLst/>
            <a:cxnLst/>
            <a:rect l="l" t="t" r="r" b="b"/>
            <a:pathLst>
              <a:path w="936625">
                <a:moveTo>
                  <a:pt x="0" y="0"/>
                </a:moveTo>
                <a:lnTo>
                  <a:pt x="936625" y="0"/>
                </a:lnTo>
              </a:path>
            </a:pathLst>
          </a:custGeom>
          <a:ln w="9525">
            <a:solidFill>
              <a:srgbClr val="032B5F"/>
            </a:solidFill>
          </a:ln>
        </p:spPr>
        <p:txBody>
          <a:bodyPr wrap="square" lIns="0" tIns="0" rIns="0" bIns="0" rtlCol="0"/>
          <a:lstStyle/>
          <a:p>
            <a:endParaRPr/>
          </a:p>
        </p:txBody>
      </p:sp>
      <p:sp>
        <p:nvSpPr>
          <p:cNvPr id="34" name="object 34"/>
          <p:cNvSpPr/>
          <p:nvPr/>
        </p:nvSpPr>
        <p:spPr>
          <a:xfrm>
            <a:off x="1547812" y="3649662"/>
            <a:ext cx="1368425" cy="0"/>
          </a:xfrm>
          <a:custGeom>
            <a:avLst/>
            <a:gdLst/>
            <a:ahLst/>
            <a:cxnLst/>
            <a:rect l="l" t="t" r="r" b="b"/>
            <a:pathLst>
              <a:path w="1368425">
                <a:moveTo>
                  <a:pt x="0" y="0"/>
                </a:moveTo>
                <a:lnTo>
                  <a:pt x="1368425" y="0"/>
                </a:lnTo>
              </a:path>
            </a:pathLst>
          </a:custGeom>
          <a:ln w="9525">
            <a:solidFill>
              <a:srgbClr val="032B5F"/>
            </a:solidFill>
          </a:ln>
        </p:spPr>
        <p:txBody>
          <a:bodyPr wrap="square" lIns="0" tIns="0" rIns="0" bIns="0" rtlCol="0"/>
          <a:lstStyle/>
          <a:p>
            <a:endParaRPr/>
          </a:p>
        </p:txBody>
      </p:sp>
      <p:sp>
        <p:nvSpPr>
          <p:cNvPr id="35" name="object 35"/>
          <p:cNvSpPr/>
          <p:nvPr/>
        </p:nvSpPr>
        <p:spPr>
          <a:xfrm>
            <a:off x="1835150" y="2670175"/>
            <a:ext cx="576580" cy="0"/>
          </a:xfrm>
          <a:custGeom>
            <a:avLst/>
            <a:gdLst/>
            <a:ahLst/>
            <a:cxnLst/>
            <a:rect l="l" t="t" r="r" b="b"/>
            <a:pathLst>
              <a:path w="576580">
                <a:moveTo>
                  <a:pt x="0" y="0"/>
                </a:moveTo>
                <a:lnTo>
                  <a:pt x="576262" y="0"/>
                </a:lnTo>
              </a:path>
            </a:pathLst>
          </a:custGeom>
          <a:ln w="9525">
            <a:solidFill>
              <a:srgbClr val="032B5F"/>
            </a:solidFill>
          </a:ln>
        </p:spPr>
        <p:txBody>
          <a:bodyPr wrap="square" lIns="0" tIns="0" rIns="0" bIns="0" rtlCol="0"/>
          <a:lstStyle/>
          <a:p>
            <a:endParaRPr/>
          </a:p>
        </p:txBody>
      </p:sp>
      <p:sp>
        <p:nvSpPr>
          <p:cNvPr id="36" name="object 36"/>
          <p:cNvSpPr/>
          <p:nvPr/>
        </p:nvSpPr>
        <p:spPr>
          <a:xfrm>
            <a:off x="2406650" y="2674938"/>
            <a:ext cx="0" cy="936625"/>
          </a:xfrm>
          <a:custGeom>
            <a:avLst/>
            <a:gdLst/>
            <a:ahLst/>
            <a:cxnLst/>
            <a:rect l="l" t="t" r="r" b="b"/>
            <a:pathLst>
              <a:path h="936625">
                <a:moveTo>
                  <a:pt x="0" y="0"/>
                </a:moveTo>
                <a:lnTo>
                  <a:pt x="0" y="936625"/>
                </a:lnTo>
              </a:path>
            </a:pathLst>
          </a:custGeom>
          <a:ln w="9525">
            <a:solidFill>
              <a:srgbClr val="032B5F"/>
            </a:solidFill>
          </a:ln>
        </p:spPr>
        <p:txBody>
          <a:bodyPr wrap="square" lIns="0" tIns="0" rIns="0" bIns="0" rtlCol="0"/>
          <a:lstStyle/>
          <a:p>
            <a:endParaRPr/>
          </a:p>
        </p:txBody>
      </p:sp>
      <p:sp>
        <p:nvSpPr>
          <p:cNvPr id="37" name="object 37"/>
          <p:cNvSpPr/>
          <p:nvPr/>
        </p:nvSpPr>
        <p:spPr>
          <a:xfrm>
            <a:off x="2406650" y="3621087"/>
            <a:ext cx="509905" cy="0"/>
          </a:xfrm>
          <a:custGeom>
            <a:avLst/>
            <a:gdLst/>
            <a:ahLst/>
            <a:cxnLst/>
            <a:rect l="l" t="t" r="r" b="b"/>
            <a:pathLst>
              <a:path w="509905">
                <a:moveTo>
                  <a:pt x="0" y="0"/>
                </a:moveTo>
                <a:lnTo>
                  <a:pt x="509587" y="0"/>
                </a:lnTo>
              </a:path>
            </a:pathLst>
          </a:custGeom>
          <a:ln w="9525">
            <a:solidFill>
              <a:srgbClr val="032B5F"/>
            </a:solidFill>
          </a:ln>
        </p:spPr>
        <p:txBody>
          <a:bodyPr wrap="square" lIns="0" tIns="0" rIns="0" bIns="0" rtlCol="0"/>
          <a:lstStyle/>
          <a:p>
            <a:endParaRPr/>
          </a:p>
        </p:txBody>
      </p:sp>
      <p:sp>
        <p:nvSpPr>
          <p:cNvPr id="38" name="object 38"/>
          <p:cNvSpPr/>
          <p:nvPr/>
        </p:nvSpPr>
        <p:spPr>
          <a:xfrm>
            <a:off x="2951956" y="3538537"/>
            <a:ext cx="0" cy="215900"/>
          </a:xfrm>
          <a:custGeom>
            <a:avLst/>
            <a:gdLst/>
            <a:ahLst/>
            <a:cxnLst/>
            <a:rect l="l" t="t" r="r" b="b"/>
            <a:pathLst>
              <a:path h="215900">
                <a:moveTo>
                  <a:pt x="0" y="0"/>
                </a:moveTo>
                <a:lnTo>
                  <a:pt x="0" y="215900"/>
                </a:lnTo>
              </a:path>
            </a:pathLst>
          </a:custGeom>
          <a:ln w="71437">
            <a:solidFill>
              <a:srgbClr val="97C00E"/>
            </a:solidFill>
          </a:ln>
        </p:spPr>
        <p:txBody>
          <a:bodyPr wrap="square" lIns="0" tIns="0" rIns="0" bIns="0" rtlCol="0"/>
          <a:lstStyle/>
          <a:p>
            <a:endParaRPr/>
          </a:p>
        </p:txBody>
      </p:sp>
      <p:sp>
        <p:nvSpPr>
          <p:cNvPr id="39" name="object 39"/>
          <p:cNvSpPr/>
          <p:nvPr/>
        </p:nvSpPr>
        <p:spPr>
          <a:xfrm>
            <a:off x="2916237" y="3538537"/>
            <a:ext cx="71755" cy="215900"/>
          </a:xfrm>
          <a:custGeom>
            <a:avLst/>
            <a:gdLst/>
            <a:ahLst/>
            <a:cxnLst/>
            <a:rect l="l" t="t" r="r" b="b"/>
            <a:pathLst>
              <a:path w="71755" h="215900">
                <a:moveTo>
                  <a:pt x="0" y="0"/>
                </a:moveTo>
                <a:lnTo>
                  <a:pt x="71437" y="0"/>
                </a:lnTo>
                <a:lnTo>
                  <a:pt x="71437" y="215900"/>
                </a:lnTo>
                <a:lnTo>
                  <a:pt x="0" y="215900"/>
                </a:lnTo>
                <a:lnTo>
                  <a:pt x="0" y="0"/>
                </a:lnTo>
                <a:close/>
              </a:path>
            </a:pathLst>
          </a:custGeom>
          <a:ln w="9525">
            <a:solidFill>
              <a:srgbClr val="032B5F"/>
            </a:solidFill>
          </a:ln>
        </p:spPr>
        <p:txBody>
          <a:bodyPr wrap="square" lIns="0" tIns="0" rIns="0" bIns="0" rtlCol="0"/>
          <a:lstStyle/>
          <a:p>
            <a:endParaRPr/>
          </a:p>
        </p:txBody>
      </p:sp>
      <p:sp>
        <p:nvSpPr>
          <p:cNvPr id="40" name="object 40"/>
          <p:cNvSpPr txBox="1"/>
          <p:nvPr/>
        </p:nvSpPr>
        <p:spPr>
          <a:xfrm>
            <a:off x="6476681" y="4494085"/>
            <a:ext cx="177609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Garden</a:t>
            </a:r>
            <a:r>
              <a:rPr sz="1600" spc="-25" dirty="0">
                <a:solidFill>
                  <a:srgbClr val="032B5F"/>
                </a:solidFill>
                <a:latin typeface="Arial"/>
                <a:cs typeface="Arial"/>
              </a:rPr>
              <a:t> </a:t>
            </a:r>
            <a:r>
              <a:rPr sz="1600" spc="-5" dirty="0">
                <a:solidFill>
                  <a:srgbClr val="032B5F"/>
                </a:solidFill>
                <a:latin typeface="Arial"/>
                <a:cs typeface="Arial"/>
              </a:rPr>
              <a:t>illumination</a:t>
            </a:r>
            <a:endParaRPr sz="1600">
              <a:latin typeface="Arial"/>
              <a:cs typeface="Arial"/>
            </a:endParaRPr>
          </a:p>
        </p:txBody>
      </p:sp>
      <p:sp>
        <p:nvSpPr>
          <p:cNvPr id="41" name="object 41"/>
          <p:cNvSpPr txBox="1"/>
          <p:nvPr/>
        </p:nvSpPr>
        <p:spPr>
          <a:xfrm>
            <a:off x="7089013" y="5978399"/>
            <a:ext cx="126555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Garden</a:t>
            </a:r>
            <a:r>
              <a:rPr sz="1600" spc="-65" dirty="0">
                <a:solidFill>
                  <a:srgbClr val="032B5F"/>
                </a:solidFill>
                <a:latin typeface="Arial"/>
                <a:cs typeface="Arial"/>
              </a:rPr>
              <a:t> </a:t>
            </a:r>
            <a:r>
              <a:rPr sz="1600" spc="-5" dirty="0">
                <a:solidFill>
                  <a:srgbClr val="032B5F"/>
                </a:solidFill>
                <a:latin typeface="Arial"/>
                <a:cs typeface="Arial"/>
              </a:rPr>
              <a:t>pump</a:t>
            </a:r>
            <a:endParaRPr sz="1600">
              <a:latin typeface="Arial"/>
              <a:cs typeface="Arial"/>
            </a:endParaRPr>
          </a:p>
        </p:txBody>
      </p:sp>
      <p:sp>
        <p:nvSpPr>
          <p:cNvPr id="42" name="object 42"/>
          <p:cNvSpPr/>
          <p:nvPr/>
        </p:nvSpPr>
        <p:spPr>
          <a:xfrm>
            <a:off x="5940425" y="5732460"/>
            <a:ext cx="1081049" cy="647692"/>
          </a:xfrm>
          <a:prstGeom prst="rect">
            <a:avLst/>
          </a:prstGeom>
          <a:blipFill>
            <a:blip r:embed="rId16" cstate="print"/>
            <a:stretch>
              <a:fillRect/>
            </a:stretch>
          </a:blipFill>
        </p:spPr>
        <p:txBody>
          <a:bodyPr wrap="square" lIns="0" tIns="0" rIns="0" bIns="0" rtlCol="0"/>
          <a:lstStyle/>
          <a:p>
            <a:endParaRPr/>
          </a:p>
        </p:txBody>
      </p:sp>
      <p:sp>
        <p:nvSpPr>
          <p:cNvPr id="43" name="object 43"/>
          <p:cNvSpPr/>
          <p:nvPr/>
        </p:nvSpPr>
        <p:spPr>
          <a:xfrm>
            <a:off x="4211637" y="4581525"/>
            <a:ext cx="1079500" cy="0"/>
          </a:xfrm>
          <a:custGeom>
            <a:avLst/>
            <a:gdLst/>
            <a:ahLst/>
            <a:cxnLst/>
            <a:rect l="l" t="t" r="r" b="b"/>
            <a:pathLst>
              <a:path w="1079500">
                <a:moveTo>
                  <a:pt x="1079500" y="0"/>
                </a:moveTo>
                <a:lnTo>
                  <a:pt x="0" y="0"/>
                </a:lnTo>
              </a:path>
            </a:pathLst>
          </a:custGeom>
          <a:ln w="9525">
            <a:solidFill>
              <a:srgbClr val="032B5F"/>
            </a:solidFill>
          </a:ln>
        </p:spPr>
        <p:txBody>
          <a:bodyPr wrap="square" lIns="0" tIns="0" rIns="0" bIns="0" rtlCol="0"/>
          <a:lstStyle/>
          <a:p>
            <a:endParaRPr/>
          </a:p>
        </p:txBody>
      </p:sp>
      <p:sp>
        <p:nvSpPr>
          <p:cNvPr id="44" name="object 44"/>
          <p:cNvSpPr/>
          <p:nvPr/>
        </p:nvSpPr>
        <p:spPr>
          <a:xfrm>
            <a:off x="6010274" y="4437062"/>
            <a:ext cx="360362" cy="358775"/>
          </a:xfrm>
          <a:prstGeom prst="rect">
            <a:avLst/>
          </a:prstGeom>
          <a:blipFill>
            <a:blip r:embed="rId17" cstate="print"/>
            <a:stretch>
              <a:fillRect/>
            </a:stretch>
          </a:blipFill>
        </p:spPr>
        <p:txBody>
          <a:bodyPr wrap="square" lIns="0" tIns="0" rIns="0" bIns="0" rtlCol="0"/>
          <a:lstStyle/>
          <a:p>
            <a:endParaRPr/>
          </a:p>
        </p:txBody>
      </p:sp>
      <p:sp>
        <p:nvSpPr>
          <p:cNvPr id="45" name="object 45"/>
          <p:cNvSpPr/>
          <p:nvPr/>
        </p:nvSpPr>
        <p:spPr>
          <a:xfrm>
            <a:off x="5999162" y="4425950"/>
            <a:ext cx="382905" cy="381000"/>
          </a:xfrm>
          <a:custGeom>
            <a:avLst/>
            <a:gdLst/>
            <a:ahLst/>
            <a:cxnLst/>
            <a:rect l="l" t="t" r="r" b="b"/>
            <a:pathLst>
              <a:path w="382904" h="381000">
                <a:moveTo>
                  <a:pt x="0" y="0"/>
                </a:moveTo>
                <a:lnTo>
                  <a:pt x="382587" y="0"/>
                </a:lnTo>
                <a:lnTo>
                  <a:pt x="382587" y="381000"/>
                </a:lnTo>
                <a:lnTo>
                  <a:pt x="0" y="381000"/>
                </a:lnTo>
                <a:lnTo>
                  <a:pt x="0" y="0"/>
                </a:lnTo>
                <a:close/>
              </a:path>
            </a:pathLst>
          </a:custGeom>
          <a:ln w="22225">
            <a:solidFill>
              <a:srgbClr val="032B5F"/>
            </a:solidFill>
          </a:ln>
        </p:spPr>
        <p:txBody>
          <a:bodyPr wrap="square" lIns="0" tIns="0" rIns="0" bIns="0" rtlCol="0"/>
          <a:lstStyle/>
          <a:p>
            <a:endParaRPr/>
          </a:p>
        </p:txBody>
      </p:sp>
      <p:sp>
        <p:nvSpPr>
          <p:cNvPr id="46" name="object 46"/>
          <p:cNvSpPr/>
          <p:nvPr/>
        </p:nvSpPr>
        <p:spPr>
          <a:xfrm>
            <a:off x="6107308" y="4526853"/>
            <a:ext cx="155162" cy="212803"/>
          </a:xfrm>
          <a:prstGeom prst="rect">
            <a:avLst/>
          </a:prstGeom>
          <a:blipFill>
            <a:blip r:embed="rId7" cstate="print"/>
            <a:stretch>
              <a:fillRect/>
            </a:stretch>
          </a:blipFill>
        </p:spPr>
        <p:txBody>
          <a:bodyPr wrap="square" lIns="0" tIns="0" rIns="0" bIns="0" rtlCol="0"/>
          <a:lstStyle/>
          <a:p>
            <a:endParaRPr/>
          </a:p>
        </p:txBody>
      </p:sp>
      <p:sp>
        <p:nvSpPr>
          <p:cNvPr id="47" name="object 47"/>
          <p:cNvSpPr/>
          <p:nvPr/>
        </p:nvSpPr>
        <p:spPr>
          <a:xfrm>
            <a:off x="5292725" y="4487862"/>
            <a:ext cx="142875" cy="215900"/>
          </a:xfrm>
          <a:custGeom>
            <a:avLst/>
            <a:gdLst/>
            <a:ahLst/>
            <a:cxnLst/>
            <a:rect l="l" t="t" r="r" b="b"/>
            <a:pathLst>
              <a:path w="142875" h="215900">
                <a:moveTo>
                  <a:pt x="0" y="0"/>
                </a:moveTo>
                <a:lnTo>
                  <a:pt x="142875" y="0"/>
                </a:lnTo>
                <a:lnTo>
                  <a:pt x="142875" y="215900"/>
                </a:lnTo>
                <a:lnTo>
                  <a:pt x="0" y="215900"/>
                </a:lnTo>
                <a:lnTo>
                  <a:pt x="0" y="0"/>
                </a:lnTo>
                <a:close/>
              </a:path>
            </a:pathLst>
          </a:custGeom>
          <a:ln w="9525">
            <a:solidFill>
              <a:srgbClr val="032B5F"/>
            </a:solidFill>
          </a:ln>
        </p:spPr>
        <p:txBody>
          <a:bodyPr wrap="square" lIns="0" tIns="0" rIns="0" bIns="0" rtlCol="0"/>
          <a:lstStyle/>
          <a:p>
            <a:endParaRPr/>
          </a:p>
        </p:txBody>
      </p:sp>
      <p:sp>
        <p:nvSpPr>
          <p:cNvPr id="48" name="object 48"/>
          <p:cNvSpPr/>
          <p:nvPr/>
        </p:nvSpPr>
        <p:spPr>
          <a:xfrm>
            <a:off x="5435600" y="459422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49" name="object 49"/>
          <p:cNvSpPr/>
          <p:nvPr/>
        </p:nvSpPr>
        <p:spPr>
          <a:xfrm>
            <a:off x="5364162" y="4716462"/>
            <a:ext cx="0" cy="1403350"/>
          </a:xfrm>
          <a:custGeom>
            <a:avLst/>
            <a:gdLst/>
            <a:ahLst/>
            <a:cxnLst/>
            <a:rect l="l" t="t" r="r" b="b"/>
            <a:pathLst>
              <a:path h="1403350">
                <a:moveTo>
                  <a:pt x="0" y="0"/>
                </a:moveTo>
                <a:lnTo>
                  <a:pt x="0" y="1403350"/>
                </a:lnTo>
              </a:path>
            </a:pathLst>
          </a:custGeom>
          <a:ln w="9525">
            <a:solidFill>
              <a:srgbClr val="032B5F"/>
            </a:solidFill>
          </a:ln>
        </p:spPr>
        <p:txBody>
          <a:bodyPr wrap="square" lIns="0" tIns="0" rIns="0" bIns="0" rtlCol="0"/>
          <a:lstStyle/>
          <a:p>
            <a:endParaRPr/>
          </a:p>
        </p:txBody>
      </p:sp>
      <p:sp>
        <p:nvSpPr>
          <p:cNvPr id="50" name="object 50"/>
          <p:cNvSpPr/>
          <p:nvPr/>
        </p:nvSpPr>
        <p:spPr>
          <a:xfrm>
            <a:off x="5372100" y="6118225"/>
            <a:ext cx="215900" cy="0"/>
          </a:xfrm>
          <a:custGeom>
            <a:avLst/>
            <a:gdLst/>
            <a:ahLst/>
            <a:cxnLst/>
            <a:rect l="l" t="t" r="r" b="b"/>
            <a:pathLst>
              <a:path w="215900">
                <a:moveTo>
                  <a:pt x="0" y="0"/>
                </a:moveTo>
                <a:lnTo>
                  <a:pt x="215900" y="0"/>
                </a:lnTo>
              </a:path>
            </a:pathLst>
          </a:custGeom>
          <a:ln w="9525">
            <a:solidFill>
              <a:srgbClr val="032B5F"/>
            </a:solidFill>
          </a:ln>
        </p:spPr>
        <p:txBody>
          <a:bodyPr wrap="square" lIns="0" tIns="0" rIns="0" bIns="0" rtlCol="0"/>
          <a:lstStyle/>
          <a:p>
            <a:endParaRPr/>
          </a:p>
        </p:txBody>
      </p:sp>
      <p:sp>
        <p:nvSpPr>
          <p:cNvPr id="51" name="object 51"/>
          <p:cNvSpPr/>
          <p:nvPr/>
        </p:nvSpPr>
        <p:spPr>
          <a:xfrm>
            <a:off x="5918200" y="614362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52" name="object 52"/>
          <p:cNvSpPr/>
          <p:nvPr/>
        </p:nvSpPr>
        <p:spPr>
          <a:xfrm>
            <a:off x="2843213" y="4221175"/>
            <a:ext cx="1674761" cy="2232012"/>
          </a:xfrm>
          <a:prstGeom prst="rect">
            <a:avLst/>
          </a:prstGeom>
          <a:blipFill>
            <a:blip r:embed="rId18" cstate="print"/>
            <a:stretch>
              <a:fillRect/>
            </a:stretch>
          </a:blipFill>
        </p:spPr>
        <p:txBody>
          <a:bodyPr wrap="square" lIns="0" tIns="0" rIns="0" bIns="0" rtlCol="0"/>
          <a:lstStyle/>
          <a:p>
            <a:endParaRPr/>
          </a:p>
        </p:txBody>
      </p:sp>
      <p:sp>
        <p:nvSpPr>
          <p:cNvPr id="53" name="object 53"/>
          <p:cNvSpPr/>
          <p:nvPr/>
        </p:nvSpPr>
        <p:spPr>
          <a:xfrm>
            <a:off x="5580062" y="6034087"/>
            <a:ext cx="390524" cy="274636"/>
          </a:xfrm>
          <a:prstGeom prst="rect">
            <a:avLst/>
          </a:prstGeom>
          <a:blipFill>
            <a:blip r:embed="rId19" cstate="print"/>
            <a:stretch>
              <a:fillRect/>
            </a:stretch>
          </a:blipFill>
        </p:spPr>
        <p:txBody>
          <a:bodyPr wrap="square" lIns="0" tIns="0" rIns="0" bIns="0" rtlCol="0"/>
          <a:lstStyle/>
          <a:p>
            <a:endParaRPr/>
          </a:p>
        </p:txBody>
      </p:sp>
      <p:sp>
        <p:nvSpPr>
          <p:cNvPr id="54" name="object 5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55" name="object 5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44</a:t>
            </a:fld>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Individual heating</a:t>
            </a:r>
            <a:r>
              <a:rPr spc="5" dirty="0"/>
              <a:t> </a:t>
            </a:r>
            <a:r>
              <a:rPr spc="-10" dirty="0"/>
              <a:t>control</a:t>
            </a:r>
          </a:p>
        </p:txBody>
      </p:sp>
      <p:sp>
        <p:nvSpPr>
          <p:cNvPr id="4" name="object 4"/>
          <p:cNvSpPr txBox="1"/>
          <p:nvPr/>
        </p:nvSpPr>
        <p:spPr>
          <a:xfrm>
            <a:off x="4847330" y="1603700"/>
            <a:ext cx="3107055" cy="1270635"/>
          </a:xfrm>
          <a:prstGeom prst="rect">
            <a:avLst/>
          </a:prstGeom>
        </p:spPr>
        <p:txBody>
          <a:bodyPr vert="horz" wrap="square" lIns="0" tIns="113030" rIns="0" bIns="0" rtlCol="0">
            <a:spAutoFit/>
          </a:bodyPr>
          <a:lstStyle/>
          <a:p>
            <a:pPr marL="241300" indent="-229235">
              <a:lnSpc>
                <a:spcPct val="100000"/>
              </a:lnSpc>
              <a:spcBef>
                <a:spcPts val="890"/>
              </a:spcBef>
              <a:buClr>
                <a:srgbClr val="97C00E"/>
              </a:buClr>
              <a:buFont typeface="Wingdings"/>
              <a:buChar char=""/>
              <a:tabLst>
                <a:tab pos="241935" algn="l"/>
              </a:tabLst>
            </a:pPr>
            <a:r>
              <a:rPr sz="1600" b="1" spc="-5" dirty="0">
                <a:solidFill>
                  <a:srgbClr val="032B5F"/>
                </a:solidFill>
                <a:latin typeface="Verdana"/>
                <a:cs typeface="Verdana"/>
              </a:rPr>
              <a:t>Functions</a:t>
            </a:r>
            <a:endParaRPr sz="1600">
              <a:latin typeface="Verdana"/>
              <a:cs typeface="Verdana"/>
            </a:endParaRPr>
          </a:p>
          <a:p>
            <a:pPr marL="481965" lvl="1" indent="-232410">
              <a:lnSpc>
                <a:spcPct val="100000"/>
              </a:lnSpc>
              <a:spcBef>
                <a:spcPts val="705"/>
              </a:spcBef>
              <a:buClr>
                <a:srgbClr val="C6E167"/>
              </a:buClr>
              <a:buFont typeface="Wingdings"/>
              <a:buChar char=""/>
              <a:tabLst>
                <a:tab pos="482600" algn="l"/>
              </a:tabLst>
            </a:pPr>
            <a:r>
              <a:rPr sz="1400" dirty="0">
                <a:solidFill>
                  <a:srgbClr val="032B5F"/>
                </a:solidFill>
                <a:latin typeface="Verdana"/>
                <a:cs typeface="Verdana"/>
              </a:rPr>
              <a:t>Timer</a:t>
            </a:r>
            <a:endParaRPr sz="1400">
              <a:latin typeface="Verdana"/>
              <a:cs typeface="Verdana"/>
            </a:endParaRPr>
          </a:p>
          <a:p>
            <a:pPr marL="481330" lvl="1" indent="-231775">
              <a:lnSpc>
                <a:spcPct val="100000"/>
              </a:lnSpc>
              <a:spcBef>
                <a:spcPts val="670"/>
              </a:spcBef>
              <a:buClr>
                <a:srgbClr val="C6E167"/>
              </a:buClr>
              <a:buFont typeface="Wingdings"/>
              <a:buChar char=""/>
              <a:tabLst>
                <a:tab pos="481965" algn="l"/>
              </a:tabLst>
            </a:pPr>
            <a:r>
              <a:rPr sz="1400" dirty="0">
                <a:solidFill>
                  <a:srgbClr val="032B5F"/>
                </a:solidFill>
                <a:latin typeface="Verdana"/>
                <a:cs typeface="Verdana"/>
              </a:rPr>
              <a:t>Heating times</a:t>
            </a:r>
            <a:r>
              <a:rPr sz="1400" spc="-120" dirty="0">
                <a:solidFill>
                  <a:srgbClr val="032B5F"/>
                </a:solidFill>
                <a:latin typeface="Verdana"/>
                <a:cs typeface="Verdana"/>
              </a:rPr>
              <a:t> </a:t>
            </a:r>
            <a:r>
              <a:rPr sz="1400" dirty="0">
                <a:solidFill>
                  <a:srgbClr val="032B5F"/>
                </a:solidFill>
                <a:latin typeface="Verdana"/>
                <a:cs typeface="Verdana"/>
              </a:rPr>
              <a:t>programmable</a:t>
            </a:r>
            <a:endParaRPr sz="1400">
              <a:latin typeface="Verdana"/>
              <a:cs typeface="Verdana"/>
            </a:endParaRPr>
          </a:p>
          <a:p>
            <a:pPr marL="481330" lvl="1" indent="-231775">
              <a:lnSpc>
                <a:spcPct val="100000"/>
              </a:lnSpc>
              <a:spcBef>
                <a:spcPts val="675"/>
              </a:spcBef>
              <a:buClr>
                <a:srgbClr val="C6E167"/>
              </a:buClr>
              <a:buFont typeface="Wingdings"/>
              <a:buChar char=""/>
              <a:tabLst>
                <a:tab pos="481965" algn="l"/>
              </a:tabLst>
            </a:pPr>
            <a:r>
              <a:rPr sz="1400" dirty="0">
                <a:solidFill>
                  <a:srgbClr val="032B5F"/>
                </a:solidFill>
                <a:latin typeface="Verdana"/>
                <a:cs typeface="Verdana"/>
              </a:rPr>
              <a:t>Remote access</a:t>
            </a:r>
            <a:r>
              <a:rPr sz="1400" spc="-75" dirty="0">
                <a:solidFill>
                  <a:srgbClr val="032B5F"/>
                </a:solidFill>
                <a:latin typeface="Verdana"/>
                <a:cs typeface="Verdana"/>
              </a:rPr>
              <a:t> </a:t>
            </a:r>
            <a:r>
              <a:rPr sz="1400" dirty="0">
                <a:solidFill>
                  <a:srgbClr val="032B5F"/>
                </a:solidFill>
                <a:latin typeface="Verdana"/>
                <a:cs typeface="Verdana"/>
              </a:rPr>
              <a:t>possible</a:t>
            </a:r>
            <a:endParaRPr sz="1400">
              <a:latin typeface="Verdana"/>
              <a:cs typeface="Verdana"/>
            </a:endParaRPr>
          </a:p>
        </p:txBody>
      </p:sp>
      <p:sp>
        <p:nvSpPr>
          <p:cNvPr id="5" name="object 5"/>
          <p:cNvSpPr/>
          <p:nvPr/>
        </p:nvSpPr>
        <p:spPr>
          <a:xfrm>
            <a:off x="6211888" y="4076961"/>
            <a:ext cx="647699" cy="64802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254624" y="4003899"/>
            <a:ext cx="523862" cy="68454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56362" y="4828237"/>
            <a:ext cx="720713" cy="52096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5070475" y="3577463"/>
            <a:ext cx="3545204" cy="220916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2C60"/>
                </a:solidFill>
                <a:latin typeface="Arial"/>
                <a:cs typeface="Arial"/>
              </a:rPr>
              <a:t>Components</a:t>
            </a:r>
            <a:endParaRPr sz="1800">
              <a:latin typeface="Arial"/>
              <a:cs typeface="Arial"/>
            </a:endParaRPr>
          </a:p>
          <a:p>
            <a:pPr marL="1955164">
              <a:lnSpc>
                <a:spcPct val="100000"/>
              </a:lnSpc>
              <a:spcBef>
                <a:spcPts val="1625"/>
              </a:spcBef>
            </a:pPr>
            <a:r>
              <a:rPr sz="1800" spc="-5" dirty="0">
                <a:solidFill>
                  <a:srgbClr val="032B5F"/>
                </a:solidFill>
                <a:latin typeface="Arial"/>
                <a:cs typeface="Arial"/>
              </a:rPr>
              <a:t>Thermostats</a:t>
            </a:r>
            <a:endParaRPr sz="1800">
              <a:latin typeface="Arial"/>
              <a:cs typeface="Arial"/>
            </a:endParaRPr>
          </a:p>
          <a:p>
            <a:pPr>
              <a:lnSpc>
                <a:spcPct val="100000"/>
              </a:lnSpc>
            </a:pPr>
            <a:endParaRPr sz="2000">
              <a:latin typeface="Times New Roman"/>
              <a:cs typeface="Times New Roman"/>
            </a:endParaRPr>
          </a:p>
          <a:p>
            <a:pPr>
              <a:lnSpc>
                <a:spcPct val="100000"/>
              </a:lnSpc>
              <a:spcBef>
                <a:spcPts val="50"/>
              </a:spcBef>
            </a:pPr>
            <a:endParaRPr sz="2100">
              <a:latin typeface="Times New Roman"/>
              <a:cs typeface="Times New Roman"/>
            </a:endParaRPr>
          </a:p>
          <a:p>
            <a:pPr marL="2076450" marR="5080">
              <a:lnSpc>
                <a:spcPct val="100000"/>
              </a:lnSpc>
            </a:pPr>
            <a:r>
              <a:rPr sz="1800" spc="-10" dirty="0">
                <a:solidFill>
                  <a:srgbClr val="032B5F"/>
                </a:solidFill>
                <a:latin typeface="Arial"/>
                <a:cs typeface="Arial"/>
              </a:rPr>
              <a:t>Switching  </a:t>
            </a:r>
            <a:r>
              <a:rPr sz="1800" spc="-5" dirty="0">
                <a:solidFill>
                  <a:srgbClr val="032B5F"/>
                </a:solidFill>
                <a:latin typeface="Arial"/>
                <a:cs typeface="Arial"/>
              </a:rPr>
              <a:t>actuators </a:t>
            </a:r>
            <a:r>
              <a:rPr sz="1800" spc="-10" dirty="0">
                <a:solidFill>
                  <a:srgbClr val="032B5F"/>
                </a:solidFill>
                <a:latin typeface="Arial"/>
                <a:cs typeface="Arial"/>
              </a:rPr>
              <a:t>for  heating</a:t>
            </a:r>
            <a:r>
              <a:rPr sz="1800" spc="-55" dirty="0">
                <a:solidFill>
                  <a:srgbClr val="032B5F"/>
                </a:solidFill>
                <a:latin typeface="Arial"/>
                <a:cs typeface="Arial"/>
              </a:rPr>
              <a:t> </a:t>
            </a:r>
            <a:r>
              <a:rPr sz="1800" spc="-10" dirty="0">
                <a:solidFill>
                  <a:srgbClr val="032B5F"/>
                </a:solidFill>
                <a:latin typeface="Arial"/>
                <a:cs typeface="Arial"/>
              </a:rPr>
              <a:t>valves</a:t>
            </a:r>
            <a:endParaRPr sz="1800">
              <a:latin typeface="Arial"/>
              <a:cs typeface="Arial"/>
            </a:endParaRPr>
          </a:p>
        </p:txBody>
      </p:sp>
      <p:sp>
        <p:nvSpPr>
          <p:cNvPr id="9" name="object 9"/>
          <p:cNvSpPr/>
          <p:nvPr/>
        </p:nvSpPr>
        <p:spPr>
          <a:xfrm>
            <a:off x="5059388" y="4828238"/>
            <a:ext cx="1008038" cy="752853"/>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38163" y="1917214"/>
            <a:ext cx="4081436" cy="4307372"/>
          </a:xfrm>
          <a:prstGeom prst="rect">
            <a:avLst/>
          </a:prstGeom>
          <a:blipFill>
            <a:blip r:embed="rId6" cstate="print"/>
            <a:stretch>
              <a:fillRect/>
            </a:stretch>
          </a:blipFill>
        </p:spPr>
        <p:txBody>
          <a:bodyPr wrap="square" lIns="0" tIns="0" rIns="0" bIns="0" rtlCol="0"/>
          <a:lstStyle/>
          <a:p>
            <a:endParaRPr/>
          </a:p>
        </p:txBody>
      </p:sp>
      <p:sp>
        <p:nvSpPr>
          <p:cNvPr id="11" name="object 1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2" name="object 1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Residential house in</a:t>
            </a:r>
            <a:r>
              <a:rPr spc="15" dirty="0"/>
              <a:t> </a:t>
            </a:r>
            <a:r>
              <a:rPr spc="-5" dirty="0"/>
              <a:t>Schorndorf</a:t>
            </a:r>
          </a:p>
        </p:txBody>
      </p:sp>
      <p:sp>
        <p:nvSpPr>
          <p:cNvPr id="4" name="object 4"/>
          <p:cNvSpPr txBox="1"/>
          <p:nvPr/>
        </p:nvSpPr>
        <p:spPr>
          <a:xfrm>
            <a:off x="3997325" y="1623250"/>
            <a:ext cx="4001135" cy="444944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32B5F"/>
                </a:solidFill>
                <a:latin typeface="Verdana"/>
                <a:cs typeface="Verdana"/>
              </a:rPr>
              <a:t>Modern </a:t>
            </a:r>
            <a:r>
              <a:rPr sz="1800" b="1" spc="-5" dirty="0">
                <a:solidFill>
                  <a:srgbClr val="032B5F"/>
                </a:solidFill>
                <a:latin typeface="Verdana"/>
                <a:cs typeface="Verdana"/>
              </a:rPr>
              <a:t>residential</a:t>
            </a:r>
            <a:r>
              <a:rPr sz="1800" b="1" spc="-20" dirty="0">
                <a:solidFill>
                  <a:srgbClr val="032B5F"/>
                </a:solidFill>
                <a:latin typeface="Verdana"/>
                <a:cs typeface="Verdana"/>
              </a:rPr>
              <a:t> </a:t>
            </a:r>
            <a:r>
              <a:rPr sz="1800" b="1" spc="-5" dirty="0">
                <a:solidFill>
                  <a:srgbClr val="032B5F"/>
                </a:solidFill>
                <a:latin typeface="Verdana"/>
                <a:cs typeface="Verdana"/>
              </a:rPr>
              <a:t>house</a:t>
            </a:r>
            <a:endParaRPr sz="1800">
              <a:latin typeface="Verdana"/>
              <a:cs typeface="Verdana"/>
            </a:endParaRPr>
          </a:p>
          <a:p>
            <a:pPr>
              <a:lnSpc>
                <a:spcPct val="100000"/>
              </a:lnSpc>
            </a:pPr>
            <a:endParaRPr sz="1950">
              <a:latin typeface="Times New Roman"/>
              <a:cs typeface="Times New Roman"/>
            </a:endParaRPr>
          </a:p>
          <a:p>
            <a:pPr marL="195580" indent="-182880">
              <a:lnSpc>
                <a:spcPct val="100000"/>
              </a:lnSpc>
              <a:buClr>
                <a:srgbClr val="97C00E"/>
              </a:buClr>
              <a:buFont typeface="Wingdings"/>
              <a:buChar char=""/>
              <a:tabLst>
                <a:tab pos="195580" algn="l"/>
              </a:tabLst>
            </a:pPr>
            <a:r>
              <a:rPr sz="1800" b="1" dirty="0">
                <a:solidFill>
                  <a:srgbClr val="032B5F"/>
                </a:solidFill>
                <a:latin typeface="Verdana"/>
                <a:cs typeface="Verdana"/>
              </a:rPr>
              <a:t>Problem</a:t>
            </a:r>
            <a:endParaRPr sz="1800">
              <a:latin typeface="Verdana"/>
              <a:cs typeface="Verdana"/>
            </a:endParaRPr>
          </a:p>
          <a:p>
            <a:pPr marL="506095" marR="5080" lvl="1" indent="-264160">
              <a:lnSpc>
                <a:spcPct val="120000"/>
              </a:lnSpc>
              <a:spcBef>
                <a:spcPts val="330"/>
              </a:spcBef>
              <a:buClr>
                <a:srgbClr val="C6E167"/>
              </a:buClr>
              <a:buFont typeface="Wingdings"/>
              <a:buChar char=""/>
              <a:tabLst>
                <a:tab pos="506730" algn="l"/>
              </a:tabLst>
            </a:pPr>
            <a:r>
              <a:rPr sz="1600" spc="-10" dirty="0">
                <a:solidFill>
                  <a:srgbClr val="032B5F"/>
                </a:solidFill>
                <a:latin typeface="Verdana"/>
                <a:cs typeface="Verdana"/>
              </a:rPr>
              <a:t>Running </a:t>
            </a:r>
            <a:r>
              <a:rPr sz="1600" spc="-5" dirty="0">
                <a:solidFill>
                  <a:srgbClr val="032B5F"/>
                </a:solidFill>
                <a:latin typeface="Verdana"/>
                <a:cs typeface="Verdana"/>
              </a:rPr>
              <a:t>cables difficult – </a:t>
            </a:r>
            <a:r>
              <a:rPr sz="1600" spc="-10" dirty="0">
                <a:solidFill>
                  <a:srgbClr val="032B5F"/>
                </a:solidFill>
                <a:latin typeface="Verdana"/>
                <a:cs typeface="Verdana"/>
              </a:rPr>
              <a:t>exposed  concrete</a:t>
            </a:r>
            <a:endParaRPr sz="1600">
              <a:latin typeface="Verdana"/>
              <a:cs typeface="Verdana"/>
            </a:endParaRPr>
          </a:p>
          <a:p>
            <a:pPr lvl="1">
              <a:lnSpc>
                <a:spcPct val="100000"/>
              </a:lnSpc>
              <a:spcBef>
                <a:spcPts val="10"/>
              </a:spcBef>
              <a:buClr>
                <a:srgbClr val="C6E167"/>
              </a:buClr>
              <a:buFont typeface="Wingdings"/>
              <a:buChar char=""/>
            </a:pPr>
            <a:endParaRPr sz="2700">
              <a:latin typeface="Times New Roman"/>
              <a:cs typeface="Times New Roman"/>
            </a:endParaRPr>
          </a:p>
          <a:p>
            <a:pPr marL="195580" indent="-182880">
              <a:lnSpc>
                <a:spcPct val="100000"/>
              </a:lnSpc>
              <a:buClr>
                <a:srgbClr val="97C00E"/>
              </a:buClr>
              <a:buFont typeface="Wingdings"/>
              <a:buChar char=""/>
              <a:tabLst>
                <a:tab pos="195580" algn="l"/>
              </a:tabLst>
            </a:pPr>
            <a:r>
              <a:rPr sz="1800" b="1" spc="-5" dirty="0">
                <a:solidFill>
                  <a:srgbClr val="002C60"/>
                </a:solidFill>
                <a:latin typeface="Verdana"/>
                <a:cs typeface="Verdana"/>
              </a:rPr>
              <a:t>Solution</a:t>
            </a:r>
            <a:endParaRPr sz="1800">
              <a:latin typeface="Verdana"/>
              <a:cs typeface="Verdana"/>
            </a:endParaRPr>
          </a:p>
          <a:p>
            <a:pPr marL="506095" marR="509270" lvl="1" indent="-263525">
              <a:lnSpc>
                <a:spcPct val="120000"/>
              </a:lnSpc>
              <a:spcBef>
                <a:spcPts val="330"/>
              </a:spcBef>
              <a:buClr>
                <a:srgbClr val="C6E167"/>
              </a:buClr>
              <a:buFont typeface="Wingdings"/>
              <a:buChar char=""/>
              <a:tabLst>
                <a:tab pos="506730" algn="l"/>
              </a:tabLst>
            </a:pPr>
            <a:r>
              <a:rPr sz="1600" spc="-10" dirty="0">
                <a:solidFill>
                  <a:srgbClr val="032B5F"/>
                </a:solidFill>
                <a:latin typeface="Verdana"/>
                <a:cs typeface="Verdana"/>
              </a:rPr>
              <a:t>EnOcean-based switches </a:t>
            </a:r>
            <a:r>
              <a:rPr sz="1600" spc="-5" dirty="0">
                <a:solidFill>
                  <a:srgbClr val="032B5F"/>
                </a:solidFill>
                <a:latin typeface="Verdana"/>
                <a:cs typeface="Verdana"/>
              </a:rPr>
              <a:t>and  </a:t>
            </a:r>
            <a:r>
              <a:rPr sz="1600" spc="-10" dirty="0">
                <a:solidFill>
                  <a:srgbClr val="032B5F"/>
                </a:solidFill>
                <a:latin typeface="Verdana"/>
                <a:cs typeface="Verdana"/>
              </a:rPr>
              <a:t>thermostat</a:t>
            </a:r>
            <a:endParaRPr sz="1600">
              <a:latin typeface="Verdana"/>
              <a:cs typeface="Verdana"/>
            </a:endParaRPr>
          </a:p>
          <a:p>
            <a:pPr lvl="1">
              <a:lnSpc>
                <a:spcPct val="100000"/>
              </a:lnSpc>
              <a:spcBef>
                <a:spcPts val="5"/>
              </a:spcBef>
              <a:buClr>
                <a:srgbClr val="C6E167"/>
              </a:buClr>
              <a:buFont typeface="Wingdings"/>
              <a:buChar char=""/>
            </a:pPr>
            <a:endParaRPr sz="2700">
              <a:latin typeface="Times New Roman"/>
              <a:cs typeface="Times New Roman"/>
            </a:endParaRPr>
          </a:p>
          <a:p>
            <a:pPr marL="195580" indent="-182880">
              <a:lnSpc>
                <a:spcPct val="100000"/>
              </a:lnSpc>
              <a:buClr>
                <a:srgbClr val="97C00E"/>
              </a:buClr>
              <a:buFont typeface="Wingdings"/>
              <a:buChar char=""/>
              <a:tabLst>
                <a:tab pos="195580" algn="l"/>
              </a:tabLst>
            </a:pPr>
            <a:r>
              <a:rPr sz="1800" b="1" spc="-5" dirty="0">
                <a:solidFill>
                  <a:srgbClr val="002C60"/>
                </a:solidFill>
                <a:latin typeface="Verdana"/>
                <a:cs typeface="Verdana"/>
              </a:rPr>
              <a:t>Advantages</a:t>
            </a:r>
            <a:endParaRPr sz="1800">
              <a:latin typeface="Verdana"/>
              <a:cs typeface="Verdana"/>
            </a:endParaRPr>
          </a:p>
          <a:p>
            <a:pPr marL="506095" lvl="1" indent="-264160">
              <a:lnSpc>
                <a:spcPct val="100000"/>
              </a:lnSpc>
              <a:spcBef>
                <a:spcPts val="720"/>
              </a:spcBef>
              <a:buClr>
                <a:srgbClr val="C6E167"/>
              </a:buClr>
              <a:buFont typeface="Wingdings"/>
              <a:buChar char=""/>
              <a:tabLst>
                <a:tab pos="506730" algn="l"/>
              </a:tabLst>
            </a:pPr>
            <a:r>
              <a:rPr sz="1600" spc="-10" dirty="0">
                <a:solidFill>
                  <a:srgbClr val="032B5F"/>
                </a:solidFill>
                <a:latin typeface="Verdana"/>
                <a:cs typeface="Verdana"/>
              </a:rPr>
              <a:t>Flexibility</a:t>
            </a:r>
            <a:endParaRPr sz="1600">
              <a:latin typeface="Verdana"/>
              <a:cs typeface="Verdana"/>
            </a:endParaRPr>
          </a:p>
          <a:p>
            <a:pPr marL="506095" lvl="1" indent="-264160">
              <a:lnSpc>
                <a:spcPct val="100000"/>
              </a:lnSpc>
              <a:spcBef>
                <a:spcPts val="685"/>
              </a:spcBef>
              <a:buClr>
                <a:srgbClr val="C6E167"/>
              </a:buClr>
              <a:buFont typeface="Wingdings"/>
              <a:buChar char=""/>
              <a:tabLst>
                <a:tab pos="506730" algn="l"/>
              </a:tabLst>
            </a:pPr>
            <a:r>
              <a:rPr sz="1600" spc="-5" dirty="0">
                <a:solidFill>
                  <a:srgbClr val="032B5F"/>
                </a:solidFill>
                <a:latin typeface="Verdana"/>
                <a:cs typeface="Verdana"/>
              </a:rPr>
              <a:t>Easy installation</a:t>
            </a:r>
            <a:endParaRPr sz="1600">
              <a:latin typeface="Verdana"/>
              <a:cs typeface="Verdana"/>
            </a:endParaRPr>
          </a:p>
          <a:p>
            <a:pPr marL="506095" lvl="1" indent="-264160">
              <a:lnSpc>
                <a:spcPct val="100000"/>
              </a:lnSpc>
              <a:spcBef>
                <a:spcPts val="685"/>
              </a:spcBef>
              <a:buClr>
                <a:srgbClr val="C6E167"/>
              </a:buClr>
              <a:buFont typeface="Wingdings"/>
              <a:buChar char=""/>
              <a:tabLst>
                <a:tab pos="506730" algn="l"/>
              </a:tabLst>
            </a:pPr>
            <a:r>
              <a:rPr sz="1600" spc="-5" dirty="0">
                <a:solidFill>
                  <a:srgbClr val="032B5F"/>
                </a:solidFill>
                <a:latin typeface="Verdana"/>
                <a:cs typeface="Verdana"/>
              </a:rPr>
              <a:t>Lower </a:t>
            </a:r>
            <a:r>
              <a:rPr sz="1600" spc="-10" dirty="0">
                <a:solidFill>
                  <a:srgbClr val="032B5F"/>
                </a:solidFill>
                <a:latin typeface="Verdana"/>
                <a:cs typeface="Verdana"/>
              </a:rPr>
              <a:t>costs</a:t>
            </a:r>
            <a:endParaRPr sz="1600">
              <a:latin typeface="Verdana"/>
              <a:cs typeface="Verdana"/>
            </a:endParaRPr>
          </a:p>
        </p:txBody>
      </p:sp>
      <p:sp>
        <p:nvSpPr>
          <p:cNvPr id="5" name="object 5"/>
          <p:cNvSpPr/>
          <p:nvPr/>
        </p:nvSpPr>
        <p:spPr>
          <a:xfrm>
            <a:off x="539750" y="1622425"/>
            <a:ext cx="3168650" cy="187798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9750" y="3573463"/>
            <a:ext cx="1625600" cy="215899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268538" y="3573462"/>
            <a:ext cx="1439849" cy="2158999"/>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46</a:t>
            </a:fld>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525145">
              <a:lnSpc>
                <a:spcPct val="100000"/>
              </a:lnSpc>
              <a:spcBef>
                <a:spcPts val="105"/>
              </a:spcBef>
            </a:pPr>
            <a:r>
              <a:rPr spc="-5" dirty="0"/>
              <a:t>Prefabricated houses with EnOcean</a:t>
            </a:r>
            <a:r>
              <a:rPr spc="-105" dirty="0"/>
              <a:t> </a:t>
            </a:r>
            <a:r>
              <a:rPr spc="-5" dirty="0"/>
              <a:t>technology</a:t>
            </a:r>
          </a:p>
        </p:txBody>
      </p:sp>
      <p:sp>
        <p:nvSpPr>
          <p:cNvPr id="3" name="object 3"/>
          <p:cNvSpPr txBox="1"/>
          <p:nvPr/>
        </p:nvSpPr>
        <p:spPr>
          <a:xfrm>
            <a:off x="5075237" y="1866836"/>
            <a:ext cx="3348990" cy="1013460"/>
          </a:xfrm>
          <a:prstGeom prst="rect">
            <a:avLst/>
          </a:prstGeom>
        </p:spPr>
        <p:txBody>
          <a:bodyPr vert="horz" wrap="square" lIns="0" tIns="12700" rIns="0" bIns="0" rtlCol="0">
            <a:spAutoFit/>
          </a:bodyPr>
          <a:lstStyle/>
          <a:p>
            <a:pPr marL="12700" marR="5080">
              <a:lnSpc>
                <a:spcPct val="120000"/>
              </a:lnSpc>
              <a:spcBef>
                <a:spcPts val="100"/>
              </a:spcBef>
            </a:pPr>
            <a:r>
              <a:rPr sz="1800" b="1" dirty="0">
                <a:solidFill>
                  <a:srgbClr val="032B5F"/>
                </a:solidFill>
                <a:latin typeface="Verdana"/>
                <a:cs typeface="Verdana"/>
              </a:rPr>
              <a:t>50% </a:t>
            </a:r>
            <a:r>
              <a:rPr sz="1800" b="1" spc="-5" dirty="0">
                <a:solidFill>
                  <a:srgbClr val="032B5F"/>
                </a:solidFill>
                <a:latin typeface="Verdana"/>
                <a:cs typeface="Verdana"/>
              </a:rPr>
              <a:t>of all </a:t>
            </a:r>
            <a:r>
              <a:rPr sz="1800" b="1" dirty="0">
                <a:solidFill>
                  <a:srgbClr val="032B5F"/>
                </a:solidFill>
                <a:latin typeface="Verdana"/>
                <a:cs typeface="Verdana"/>
              </a:rPr>
              <a:t>WeberHaus  </a:t>
            </a:r>
            <a:r>
              <a:rPr sz="1800" b="1" spc="-5" dirty="0">
                <a:solidFill>
                  <a:srgbClr val="032B5F"/>
                </a:solidFill>
                <a:latin typeface="Verdana"/>
                <a:cs typeface="Verdana"/>
              </a:rPr>
              <a:t>buildings </a:t>
            </a:r>
            <a:r>
              <a:rPr sz="1800" spc="-5" dirty="0">
                <a:solidFill>
                  <a:srgbClr val="032B5F"/>
                </a:solidFill>
                <a:latin typeface="Verdana"/>
                <a:cs typeface="Verdana"/>
              </a:rPr>
              <a:t>are </a:t>
            </a:r>
            <a:r>
              <a:rPr sz="1800" spc="-10" dirty="0">
                <a:solidFill>
                  <a:srgbClr val="032B5F"/>
                </a:solidFill>
                <a:latin typeface="Verdana"/>
                <a:cs typeface="Verdana"/>
              </a:rPr>
              <a:t>equipped </a:t>
            </a:r>
            <a:r>
              <a:rPr sz="1800" dirty="0">
                <a:solidFill>
                  <a:srgbClr val="032B5F"/>
                </a:solidFill>
                <a:latin typeface="Verdana"/>
                <a:cs typeface="Verdana"/>
              </a:rPr>
              <a:t>with  </a:t>
            </a:r>
            <a:r>
              <a:rPr sz="1800" spc="-5" dirty="0">
                <a:solidFill>
                  <a:srgbClr val="032B5F"/>
                </a:solidFill>
                <a:latin typeface="Verdana"/>
                <a:cs typeface="Verdana"/>
              </a:rPr>
              <a:t>EnOcean</a:t>
            </a:r>
            <a:r>
              <a:rPr sz="1800" spc="-30" dirty="0">
                <a:solidFill>
                  <a:srgbClr val="032B5F"/>
                </a:solidFill>
                <a:latin typeface="Verdana"/>
                <a:cs typeface="Verdana"/>
              </a:rPr>
              <a:t> </a:t>
            </a:r>
            <a:r>
              <a:rPr sz="1800" spc="-5" dirty="0">
                <a:solidFill>
                  <a:srgbClr val="032B5F"/>
                </a:solidFill>
                <a:latin typeface="Verdana"/>
                <a:cs typeface="Verdana"/>
              </a:rPr>
              <a:t>technology</a:t>
            </a:r>
            <a:endParaRPr sz="1800">
              <a:latin typeface="Verdana"/>
              <a:cs typeface="Verdana"/>
            </a:endParaRPr>
          </a:p>
        </p:txBody>
      </p:sp>
      <p:sp>
        <p:nvSpPr>
          <p:cNvPr id="4" name="object 4"/>
          <p:cNvSpPr txBox="1"/>
          <p:nvPr/>
        </p:nvSpPr>
        <p:spPr>
          <a:xfrm>
            <a:off x="8493316" y="6252019"/>
            <a:ext cx="13843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666666"/>
                </a:solidFill>
                <a:latin typeface="Arial"/>
                <a:cs typeface="Arial"/>
              </a:rPr>
              <a:t>45</a:t>
            </a:r>
            <a:endParaRPr sz="800">
              <a:latin typeface="Arial"/>
              <a:cs typeface="Arial"/>
            </a:endParaRPr>
          </a:p>
        </p:txBody>
      </p:sp>
      <p:sp>
        <p:nvSpPr>
          <p:cNvPr id="5" name="object 5"/>
          <p:cNvSpPr/>
          <p:nvPr/>
        </p:nvSpPr>
        <p:spPr>
          <a:xfrm>
            <a:off x="4859338" y="4940300"/>
            <a:ext cx="3775010" cy="138112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46225" y="5156212"/>
            <a:ext cx="2417762" cy="58207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50825" y="1557337"/>
            <a:ext cx="4392612" cy="3292474"/>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47</a:t>
            </a:fld>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48063" y="5492079"/>
            <a:ext cx="1381125" cy="457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0825" y="1412875"/>
            <a:ext cx="3529329" cy="5040630"/>
          </a:xfrm>
          <a:custGeom>
            <a:avLst/>
            <a:gdLst/>
            <a:ahLst/>
            <a:cxnLst/>
            <a:rect l="l" t="t" r="r" b="b"/>
            <a:pathLst>
              <a:path w="3529329" h="5040630">
                <a:moveTo>
                  <a:pt x="0" y="0"/>
                </a:moveTo>
                <a:lnTo>
                  <a:pt x="3529012" y="0"/>
                </a:lnTo>
                <a:lnTo>
                  <a:pt x="3529012" y="5040312"/>
                </a:lnTo>
                <a:lnTo>
                  <a:pt x="0" y="5040312"/>
                </a:lnTo>
                <a:lnTo>
                  <a:pt x="0" y="0"/>
                </a:lnTo>
                <a:close/>
              </a:path>
            </a:pathLst>
          </a:custGeom>
          <a:ln w="25400">
            <a:solidFill>
              <a:srgbClr val="97C00E"/>
            </a:solidFill>
          </a:ln>
        </p:spPr>
        <p:txBody>
          <a:bodyPr wrap="square" lIns="0" tIns="0" rIns="0" bIns="0" rtlCol="0"/>
          <a:lstStyle/>
          <a:p>
            <a:endParaRPr/>
          </a:p>
        </p:txBody>
      </p:sp>
      <p:sp>
        <p:nvSpPr>
          <p:cNvPr id="4" name="object 4"/>
          <p:cNvSpPr/>
          <p:nvPr/>
        </p:nvSpPr>
        <p:spPr>
          <a:xfrm>
            <a:off x="3924300" y="1412875"/>
            <a:ext cx="3168650" cy="2879725"/>
          </a:xfrm>
          <a:custGeom>
            <a:avLst/>
            <a:gdLst/>
            <a:ahLst/>
            <a:cxnLst/>
            <a:rect l="l" t="t" r="r" b="b"/>
            <a:pathLst>
              <a:path w="3168650" h="2879725">
                <a:moveTo>
                  <a:pt x="0" y="0"/>
                </a:moveTo>
                <a:lnTo>
                  <a:pt x="3168497" y="0"/>
                </a:lnTo>
                <a:lnTo>
                  <a:pt x="3168497" y="2879725"/>
                </a:lnTo>
                <a:lnTo>
                  <a:pt x="0" y="2879725"/>
                </a:lnTo>
                <a:lnTo>
                  <a:pt x="0" y="0"/>
                </a:lnTo>
                <a:close/>
              </a:path>
            </a:pathLst>
          </a:custGeom>
          <a:ln w="25400">
            <a:solidFill>
              <a:srgbClr val="97C00E"/>
            </a:solidFill>
          </a:ln>
        </p:spPr>
        <p:txBody>
          <a:bodyPr wrap="square" lIns="0" tIns="0" rIns="0" bIns="0" rtlCol="0"/>
          <a:lstStyle/>
          <a:p>
            <a:endParaRPr/>
          </a:p>
        </p:txBody>
      </p:sp>
      <p:sp>
        <p:nvSpPr>
          <p:cNvPr id="5" name="object 5"/>
          <p:cNvSpPr/>
          <p:nvPr/>
        </p:nvSpPr>
        <p:spPr>
          <a:xfrm>
            <a:off x="3922471" y="4436452"/>
            <a:ext cx="4897755" cy="2016760"/>
          </a:xfrm>
          <a:custGeom>
            <a:avLst/>
            <a:gdLst/>
            <a:ahLst/>
            <a:cxnLst/>
            <a:rect l="l" t="t" r="r" b="b"/>
            <a:pathLst>
              <a:path w="4897755" h="2016760">
                <a:moveTo>
                  <a:pt x="0" y="0"/>
                </a:moveTo>
                <a:lnTo>
                  <a:pt x="4897678" y="0"/>
                </a:lnTo>
                <a:lnTo>
                  <a:pt x="4897678" y="2016633"/>
                </a:lnTo>
                <a:lnTo>
                  <a:pt x="0" y="2016633"/>
                </a:lnTo>
                <a:lnTo>
                  <a:pt x="0" y="0"/>
                </a:lnTo>
                <a:close/>
              </a:path>
            </a:pathLst>
          </a:custGeom>
          <a:ln w="25400">
            <a:solidFill>
              <a:srgbClr val="032B5F"/>
            </a:solidFill>
          </a:ln>
        </p:spPr>
        <p:txBody>
          <a:bodyPr wrap="square" lIns="0" tIns="0" rIns="0" bIns="0" rtlCol="0"/>
          <a:lstStyle/>
          <a:p>
            <a:endParaRPr/>
          </a:p>
        </p:txBody>
      </p:sp>
      <p:sp>
        <p:nvSpPr>
          <p:cNvPr id="6" name="object 6"/>
          <p:cNvSpPr txBox="1"/>
          <p:nvPr/>
        </p:nvSpPr>
        <p:spPr>
          <a:xfrm>
            <a:off x="4033436" y="4414365"/>
            <a:ext cx="1983739"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32B5F"/>
                </a:solidFill>
                <a:latin typeface="Arial"/>
                <a:cs typeface="Arial"/>
              </a:rPr>
              <a:t>Building</a:t>
            </a:r>
            <a:r>
              <a:rPr sz="1600" b="1" spc="-25" dirty="0">
                <a:solidFill>
                  <a:srgbClr val="032B5F"/>
                </a:solidFill>
                <a:latin typeface="Arial"/>
                <a:cs typeface="Arial"/>
              </a:rPr>
              <a:t> </a:t>
            </a:r>
            <a:r>
              <a:rPr sz="1600" b="1" spc="-10" dirty="0">
                <a:solidFill>
                  <a:srgbClr val="032B5F"/>
                </a:solidFill>
                <a:latin typeface="Arial"/>
                <a:cs typeface="Arial"/>
              </a:rPr>
              <a:t>automation</a:t>
            </a:r>
            <a:endParaRPr sz="1600">
              <a:latin typeface="Arial"/>
              <a:cs typeface="Arial"/>
            </a:endParaRPr>
          </a:p>
        </p:txBody>
      </p:sp>
      <p:sp>
        <p:nvSpPr>
          <p:cNvPr id="7" name="object 7"/>
          <p:cNvSpPr/>
          <p:nvPr/>
        </p:nvSpPr>
        <p:spPr>
          <a:xfrm>
            <a:off x="3562350" y="4724585"/>
            <a:ext cx="876935" cy="266700"/>
          </a:xfrm>
          <a:custGeom>
            <a:avLst/>
            <a:gdLst/>
            <a:ahLst/>
            <a:cxnLst/>
            <a:rect l="l" t="t" r="r" b="b"/>
            <a:pathLst>
              <a:path w="876935" h="266700">
                <a:moveTo>
                  <a:pt x="132664" y="0"/>
                </a:moveTo>
                <a:lnTo>
                  <a:pt x="0" y="133045"/>
                </a:lnTo>
                <a:lnTo>
                  <a:pt x="132664" y="266090"/>
                </a:lnTo>
                <a:lnTo>
                  <a:pt x="132664" y="199567"/>
                </a:lnTo>
                <a:lnTo>
                  <a:pt x="810190" y="199567"/>
                </a:lnTo>
                <a:lnTo>
                  <a:pt x="876528" y="133045"/>
                </a:lnTo>
                <a:lnTo>
                  <a:pt x="810190" y="66522"/>
                </a:lnTo>
                <a:lnTo>
                  <a:pt x="132664" y="66522"/>
                </a:lnTo>
                <a:lnTo>
                  <a:pt x="132664" y="0"/>
                </a:lnTo>
                <a:close/>
              </a:path>
              <a:path w="876935" h="266700">
                <a:moveTo>
                  <a:pt x="810190" y="199567"/>
                </a:moveTo>
                <a:lnTo>
                  <a:pt x="743851" y="199567"/>
                </a:lnTo>
                <a:lnTo>
                  <a:pt x="743851" y="266090"/>
                </a:lnTo>
                <a:lnTo>
                  <a:pt x="810190" y="199567"/>
                </a:lnTo>
                <a:close/>
              </a:path>
              <a:path w="876935" h="266700">
                <a:moveTo>
                  <a:pt x="743851" y="0"/>
                </a:moveTo>
                <a:lnTo>
                  <a:pt x="743851" y="66522"/>
                </a:lnTo>
                <a:lnTo>
                  <a:pt x="810190" y="66522"/>
                </a:lnTo>
                <a:lnTo>
                  <a:pt x="743851" y="0"/>
                </a:lnTo>
                <a:close/>
              </a:path>
            </a:pathLst>
          </a:custGeom>
          <a:solidFill>
            <a:srgbClr val="97C00E"/>
          </a:solidFill>
        </p:spPr>
        <p:txBody>
          <a:bodyPr wrap="square" lIns="0" tIns="0" rIns="0" bIns="0" rtlCol="0"/>
          <a:lstStyle/>
          <a:p>
            <a:endParaRPr/>
          </a:p>
        </p:txBody>
      </p:sp>
      <p:sp>
        <p:nvSpPr>
          <p:cNvPr id="8" name="object 8"/>
          <p:cNvSpPr/>
          <p:nvPr/>
        </p:nvSpPr>
        <p:spPr>
          <a:xfrm>
            <a:off x="3562350" y="4724585"/>
            <a:ext cx="876935" cy="266700"/>
          </a:xfrm>
          <a:custGeom>
            <a:avLst/>
            <a:gdLst/>
            <a:ahLst/>
            <a:cxnLst/>
            <a:rect l="l" t="t" r="r" b="b"/>
            <a:pathLst>
              <a:path w="876935" h="266700">
                <a:moveTo>
                  <a:pt x="0" y="133045"/>
                </a:moveTo>
                <a:lnTo>
                  <a:pt x="132664" y="0"/>
                </a:lnTo>
                <a:lnTo>
                  <a:pt x="132664" y="66522"/>
                </a:lnTo>
                <a:lnTo>
                  <a:pt x="743851" y="66522"/>
                </a:lnTo>
                <a:lnTo>
                  <a:pt x="743851" y="0"/>
                </a:lnTo>
                <a:lnTo>
                  <a:pt x="876528" y="133045"/>
                </a:lnTo>
                <a:lnTo>
                  <a:pt x="743851" y="266090"/>
                </a:lnTo>
                <a:lnTo>
                  <a:pt x="743851" y="199567"/>
                </a:lnTo>
                <a:lnTo>
                  <a:pt x="132664" y="199567"/>
                </a:lnTo>
                <a:lnTo>
                  <a:pt x="132664" y="266090"/>
                </a:lnTo>
                <a:lnTo>
                  <a:pt x="0" y="133045"/>
                </a:lnTo>
                <a:close/>
              </a:path>
            </a:pathLst>
          </a:custGeom>
          <a:ln w="9525">
            <a:solidFill>
              <a:srgbClr val="032B5F"/>
            </a:solidFill>
          </a:ln>
        </p:spPr>
        <p:txBody>
          <a:bodyPr wrap="square" lIns="0" tIns="0" rIns="0" bIns="0" rtlCol="0"/>
          <a:lstStyle/>
          <a:p>
            <a:endParaRPr/>
          </a:p>
        </p:txBody>
      </p:sp>
      <p:sp>
        <p:nvSpPr>
          <p:cNvPr id="9" name="object 9"/>
          <p:cNvSpPr/>
          <p:nvPr/>
        </p:nvSpPr>
        <p:spPr>
          <a:xfrm>
            <a:off x="5507017" y="3932237"/>
            <a:ext cx="284480" cy="530860"/>
          </a:xfrm>
          <a:custGeom>
            <a:avLst/>
            <a:gdLst/>
            <a:ahLst/>
            <a:cxnLst/>
            <a:rect l="l" t="t" r="r" b="b"/>
            <a:pathLst>
              <a:path w="284479" h="530860">
                <a:moveTo>
                  <a:pt x="283921" y="388378"/>
                </a:moveTo>
                <a:lnTo>
                  <a:pt x="0" y="388378"/>
                </a:lnTo>
                <a:lnTo>
                  <a:pt x="141960" y="530733"/>
                </a:lnTo>
                <a:lnTo>
                  <a:pt x="283921" y="388378"/>
                </a:lnTo>
                <a:close/>
              </a:path>
              <a:path w="284479" h="530860">
                <a:moveTo>
                  <a:pt x="212940" y="142354"/>
                </a:moveTo>
                <a:lnTo>
                  <a:pt x="70980" y="142354"/>
                </a:lnTo>
                <a:lnTo>
                  <a:pt x="70980" y="388378"/>
                </a:lnTo>
                <a:lnTo>
                  <a:pt x="212940" y="388378"/>
                </a:lnTo>
                <a:lnTo>
                  <a:pt x="212940" y="142354"/>
                </a:lnTo>
                <a:close/>
              </a:path>
              <a:path w="284479" h="530860">
                <a:moveTo>
                  <a:pt x="141960" y="0"/>
                </a:moveTo>
                <a:lnTo>
                  <a:pt x="0" y="142354"/>
                </a:lnTo>
                <a:lnTo>
                  <a:pt x="283921" y="142354"/>
                </a:lnTo>
                <a:lnTo>
                  <a:pt x="141960" y="0"/>
                </a:lnTo>
                <a:close/>
              </a:path>
            </a:pathLst>
          </a:custGeom>
          <a:solidFill>
            <a:srgbClr val="97C00E"/>
          </a:solidFill>
        </p:spPr>
        <p:txBody>
          <a:bodyPr wrap="square" lIns="0" tIns="0" rIns="0" bIns="0" rtlCol="0"/>
          <a:lstStyle/>
          <a:p>
            <a:endParaRPr/>
          </a:p>
        </p:txBody>
      </p:sp>
      <p:sp>
        <p:nvSpPr>
          <p:cNvPr id="10" name="object 10"/>
          <p:cNvSpPr/>
          <p:nvPr/>
        </p:nvSpPr>
        <p:spPr>
          <a:xfrm>
            <a:off x="5507017" y="3932237"/>
            <a:ext cx="284480" cy="530860"/>
          </a:xfrm>
          <a:custGeom>
            <a:avLst/>
            <a:gdLst/>
            <a:ahLst/>
            <a:cxnLst/>
            <a:rect l="l" t="t" r="r" b="b"/>
            <a:pathLst>
              <a:path w="284479" h="530860">
                <a:moveTo>
                  <a:pt x="141960" y="0"/>
                </a:moveTo>
                <a:lnTo>
                  <a:pt x="283921" y="142354"/>
                </a:lnTo>
                <a:lnTo>
                  <a:pt x="212940" y="142354"/>
                </a:lnTo>
                <a:lnTo>
                  <a:pt x="212940" y="388378"/>
                </a:lnTo>
                <a:lnTo>
                  <a:pt x="283921" y="388378"/>
                </a:lnTo>
                <a:lnTo>
                  <a:pt x="141960" y="530733"/>
                </a:lnTo>
                <a:lnTo>
                  <a:pt x="0" y="388378"/>
                </a:lnTo>
                <a:lnTo>
                  <a:pt x="70980" y="388378"/>
                </a:lnTo>
                <a:lnTo>
                  <a:pt x="70980" y="142354"/>
                </a:lnTo>
                <a:lnTo>
                  <a:pt x="0" y="142354"/>
                </a:lnTo>
                <a:lnTo>
                  <a:pt x="141960" y="0"/>
                </a:lnTo>
                <a:close/>
              </a:path>
            </a:pathLst>
          </a:custGeom>
          <a:ln w="9525">
            <a:solidFill>
              <a:srgbClr val="032B5F"/>
            </a:solidFill>
          </a:ln>
        </p:spPr>
        <p:txBody>
          <a:bodyPr wrap="square" lIns="0" tIns="0" rIns="0" bIns="0" rtlCol="0"/>
          <a:lstStyle/>
          <a:p>
            <a:endParaRPr/>
          </a:p>
        </p:txBody>
      </p:sp>
      <p:sp>
        <p:nvSpPr>
          <p:cNvPr id="11" name="object 11"/>
          <p:cNvSpPr/>
          <p:nvPr/>
        </p:nvSpPr>
        <p:spPr>
          <a:xfrm>
            <a:off x="488480" y="62071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12" name="object 12"/>
          <p:cNvSpPr txBox="1">
            <a:spLocks noGrp="1"/>
          </p:cNvSpPr>
          <p:nvPr>
            <p:ph type="title"/>
          </p:nvPr>
        </p:nvSpPr>
        <p:spPr>
          <a:xfrm>
            <a:off x="475778" y="609726"/>
            <a:ext cx="4929505" cy="636270"/>
          </a:xfrm>
          <a:prstGeom prst="rect">
            <a:avLst/>
          </a:prstGeom>
        </p:spPr>
        <p:txBody>
          <a:bodyPr vert="horz" wrap="square" lIns="0" tIns="13335" rIns="0" bIns="0" rtlCol="0">
            <a:spAutoFit/>
          </a:bodyPr>
          <a:lstStyle/>
          <a:p>
            <a:pPr marL="12700" marR="5080">
              <a:lnSpc>
                <a:spcPct val="100000"/>
              </a:lnSpc>
              <a:spcBef>
                <a:spcPts val="105"/>
              </a:spcBef>
            </a:pPr>
            <a:r>
              <a:rPr sz="2000" spc="-5" dirty="0"/>
              <a:t>Commercial buildings: connection </a:t>
            </a:r>
            <a:r>
              <a:rPr sz="2000" dirty="0"/>
              <a:t>to b  us</a:t>
            </a:r>
            <a:r>
              <a:rPr sz="2000" spc="-40" dirty="0"/>
              <a:t> </a:t>
            </a:r>
            <a:r>
              <a:rPr sz="2000" spc="-5" dirty="0"/>
              <a:t>systems</a:t>
            </a:r>
            <a:endParaRPr sz="2000"/>
          </a:p>
        </p:txBody>
      </p:sp>
      <p:sp>
        <p:nvSpPr>
          <p:cNvPr id="13" name="object 13"/>
          <p:cNvSpPr/>
          <p:nvPr/>
        </p:nvSpPr>
        <p:spPr>
          <a:xfrm>
            <a:off x="1603375" y="4221162"/>
            <a:ext cx="650875" cy="65087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565275" y="2276475"/>
            <a:ext cx="647700" cy="6477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666566" y="2274925"/>
            <a:ext cx="647109" cy="648919"/>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649287" y="2949500"/>
            <a:ext cx="708011" cy="153369"/>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2426698" y="2276475"/>
            <a:ext cx="684775" cy="666800"/>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2414720" y="3005995"/>
            <a:ext cx="642628" cy="149003"/>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2465412" y="3213100"/>
            <a:ext cx="649329" cy="644827"/>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470823" y="3934663"/>
            <a:ext cx="664464" cy="140449"/>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595313" y="4235449"/>
            <a:ext cx="647699" cy="651751"/>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647273" y="4951538"/>
            <a:ext cx="575724" cy="161786"/>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4292600" y="1916125"/>
            <a:ext cx="380999" cy="697451"/>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4293697" y="2646752"/>
            <a:ext cx="449524" cy="115326"/>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4427537" y="3105188"/>
            <a:ext cx="431786" cy="625436"/>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1547812" y="3213112"/>
            <a:ext cx="638174" cy="611174"/>
          </a:xfrm>
          <a:prstGeom prst="rect">
            <a:avLst/>
          </a:prstGeom>
          <a:blipFill>
            <a:blip r:embed="rId16" cstate="print"/>
            <a:stretch>
              <a:fillRect/>
            </a:stretch>
          </a:blipFill>
        </p:spPr>
        <p:txBody>
          <a:bodyPr wrap="square" lIns="0" tIns="0" rIns="0" bIns="0" rtlCol="0"/>
          <a:lstStyle/>
          <a:p>
            <a:endParaRPr/>
          </a:p>
        </p:txBody>
      </p:sp>
      <p:sp>
        <p:nvSpPr>
          <p:cNvPr id="27" name="object 27"/>
          <p:cNvSpPr txBox="1"/>
          <p:nvPr/>
        </p:nvSpPr>
        <p:spPr>
          <a:xfrm>
            <a:off x="501332" y="1512760"/>
            <a:ext cx="4351655" cy="269240"/>
          </a:xfrm>
          <a:prstGeom prst="rect">
            <a:avLst/>
          </a:prstGeom>
        </p:spPr>
        <p:txBody>
          <a:bodyPr vert="horz" wrap="square" lIns="0" tIns="12065" rIns="0" bIns="0" rtlCol="0">
            <a:spAutoFit/>
          </a:bodyPr>
          <a:lstStyle/>
          <a:p>
            <a:pPr marL="12700">
              <a:lnSpc>
                <a:spcPct val="100000"/>
              </a:lnSpc>
              <a:spcBef>
                <a:spcPts val="95"/>
              </a:spcBef>
              <a:tabLst>
                <a:tab pos="3481070" algn="l"/>
              </a:tabLst>
            </a:pPr>
            <a:r>
              <a:rPr sz="1600" spc="-5" dirty="0">
                <a:solidFill>
                  <a:srgbClr val="032B5F"/>
                </a:solidFill>
                <a:latin typeface="Arial"/>
                <a:cs typeface="Arial"/>
              </a:rPr>
              <a:t>Switches</a:t>
            </a:r>
            <a:r>
              <a:rPr sz="1600" dirty="0">
                <a:solidFill>
                  <a:srgbClr val="032B5F"/>
                </a:solidFill>
                <a:latin typeface="Arial"/>
                <a:cs typeface="Arial"/>
              </a:rPr>
              <a:t> </a:t>
            </a:r>
            <a:r>
              <a:rPr sz="1600" spc="-5" dirty="0">
                <a:solidFill>
                  <a:srgbClr val="032B5F"/>
                </a:solidFill>
                <a:latin typeface="Arial"/>
                <a:cs typeface="Arial"/>
              </a:rPr>
              <a:t>and</a:t>
            </a:r>
            <a:r>
              <a:rPr sz="1600" spc="5" dirty="0">
                <a:solidFill>
                  <a:srgbClr val="032B5F"/>
                </a:solidFill>
                <a:latin typeface="Arial"/>
                <a:cs typeface="Arial"/>
              </a:rPr>
              <a:t> </a:t>
            </a:r>
            <a:r>
              <a:rPr sz="1600" spc="-5" dirty="0">
                <a:solidFill>
                  <a:srgbClr val="032B5F"/>
                </a:solidFill>
                <a:latin typeface="Arial"/>
                <a:cs typeface="Arial"/>
              </a:rPr>
              <a:t>sensors	Actuators</a:t>
            </a:r>
            <a:endParaRPr sz="1600">
              <a:latin typeface="Arial"/>
              <a:cs typeface="Arial"/>
            </a:endParaRPr>
          </a:p>
        </p:txBody>
      </p:sp>
      <p:sp>
        <p:nvSpPr>
          <p:cNvPr id="28" name="object 28"/>
          <p:cNvSpPr/>
          <p:nvPr/>
        </p:nvSpPr>
        <p:spPr>
          <a:xfrm>
            <a:off x="5795963" y="1700212"/>
            <a:ext cx="857249" cy="936929"/>
          </a:xfrm>
          <a:prstGeom prst="rect">
            <a:avLst/>
          </a:prstGeom>
          <a:blipFill>
            <a:blip r:embed="rId17" cstate="print"/>
            <a:stretch>
              <a:fillRect/>
            </a:stretch>
          </a:blipFill>
        </p:spPr>
        <p:txBody>
          <a:bodyPr wrap="square" lIns="0" tIns="0" rIns="0" bIns="0" rtlCol="0"/>
          <a:lstStyle/>
          <a:p>
            <a:endParaRPr/>
          </a:p>
        </p:txBody>
      </p:sp>
      <p:sp>
        <p:nvSpPr>
          <p:cNvPr id="29" name="object 29"/>
          <p:cNvSpPr/>
          <p:nvPr/>
        </p:nvSpPr>
        <p:spPr>
          <a:xfrm>
            <a:off x="5868024" y="2637154"/>
            <a:ext cx="465249" cy="144145"/>
          </a:xfrm>
          <a:prstGeom prst="rect">
            <a:avLst/>
          </a:prstGeom>
          <a:blipFill>
            <a:blip r:embed="rId18" cstate="print"/>
            <a:stretch>
              <a:fillRect/>
            </a:stretch>
          </a:blipFill>
        </p:spPr>
        <p:txBody>
          <a:bodyPr wrap="square" lIns="0" tIns="0" rIns="0" bIns="0" rtlCol="0"/>
          <a:lstStyle/>
          <a:p>
            <a:endParaRPr/>
          </a:p>
        </p:txBody>
      </p:sp>
      <p:sp>
        <p:nvSpPr>
          <p:cNvPr id="30" name="object 30"/>
          <p:cNvSpPr/>
          <p:nvPr/>
        </p:nvSpPr>
        <p:spPr>
          <a:xfrm>
            <a:off x="3254463" y="5119687"/>
            <a:ext cx="411962" cy="952474"/>
          </a:xfrm>
          <a:prstGeom prst="rect">
            <a:avLst/>
          </a:prstGeom>
          <a:blipFill>
            <a:blip r:embed="rId19" cstate="print"/>
            <a:stretch>
              <a:fillRect/>
            </a:stretch>
          </a:blipFill>
        </p:spPr>
        <p:txBody>
          <a:bodyPr wrap="square" lIns="0" tIns="0" rIns="0" bIns="0" rtlCol="0"/>
          <a:lstStyle/>
          <a:p>
            <a:endParaRPr/>
          </a:p>
        </p:txBody>
      </p:sp>
      <p:sp>
        <p:nvSpPr>
          <p:cNvPr id="31" name="object 31"/>
          <p:cNvSpPr/>
          <p:nvPr/>
        </p:nvSpPr>
        <p:spPr>
          <a:xfrm>
            <a:off x="3257595" y="6102882"/>
            <a:ext cx="449217" cy="115204"/>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250825" y="5309793"/>
            <a:ext cx="933450" cy="608023"/>
          </a:xfrm>
          <a:prstGeom prst="rect">
            <a:avLst/>
          </a:prstGeom>
          <a:blipFill>
            <a:blip r:embed="rId20" cstate="print"/>
            <a:stretch>
              <a:fillRect/>
            </a:stretch>
          </a:blipFill>
        </p:spPr>
        <p:txBody>
          <a:bodyPr wrap="square" lIns="0" tIns="0" rIns="0" bIns="0" rtlCol="0"/>
          <a:lstStyle/>
          <a:p>
            <a:endParaRPr/>
          </a:p>
        </p:txBody>
      </p:sp>
      <p:sp>
        <p:nvSpPr>
          <p:cNvPr id="33" name="object 33"/>
          <p:cNvSpPr/>
          <p:nvPr/>
        </p:nvSpPr>
        <p:spPr>
          <a:xfrm>
            <a:off x="355658" y="6052420"/>
            <a:ext cx="449809" cy="114914"/>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2411412" y="5227650"/>
            <a:ext cx="790575" cy="841859"/>
          </a:xfrm>
          <a:prstGeom prst="rect">
            <a:avLst/>
          </a:prstGeom>
          <a:blipFill>
            <a:blip r:embed="rId21" cstate="print"/>
            <a:stretch>
              <a:fillRect/>
            </a:stretch>
          </a:blipFill>
        </p:spPr>
        <p:txBody>
          <a:bodyPr wrap="square" lIns="0" tIns="0" rIns="0" bIns="0" rtlCol="0"/>
          <a:lstStyle/>
          <a:p>
            <a:endParaRPr/>
          </a:p>
        </p:txBody>
      </p:sp>
      <p:sp>
        <p:nvSpPr>
          <p:cNvPr id="35" name="object 35"/>
          <p:cNvSpPr/>
          <p:nvPr/>
        </p:nvSpPr>
        <p:spPr>
          <a:xfrm>
            <a:off x="2581630" y="6098209"/>
            <a:ext cx="431996" cy="121602"/>
          </a:xfrm>
          <a:prstGeom prst="rect">
            <a:avLst/>
          </a:prstGeom>
          <a:blipFill>
            <a:blip r:embed="rId22" cstate="print"/>
            <a:stretch>
              <a:fillRect/>
            </a:stretch>
          </a:blipFill>
        </p:spPr>
        <p:txBody>
          <a:bodyPr wrap="square" lIns="0" tIns="0" rIns="0" bIns="0" rtlCol="0"/>
          <a:lstStyle/>
          <a:p>
            <a:endParaRPr/>
          </a:p>
        </p:txBody>
      </p:sp>
      <p:sp>
        <p:nvSpPr>
          <p:cNvPr id="36" name="object 36"/>
          <p:cNvSpPr/>
          <p:nvPr/>
        </p:nvSpPr>
        <p:spPr>
          <a:xfrm>
            <a:off x="1905571" y="5298231"/>
            <a:ext cx="424277" cy="577563"/>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1835149" y="5939148"/>
            <a:ext cx="576249" cy="152088"/>
          </a:xfrm>
          <a:prstGeom prst="rect">
            <a:avLst/>
          </a:prstGeom>
          <a:blipFill>
            <a:blip r:embed="rId24" cstate="print"/>
            <a:stretch>
              <a:fillRect/>
            </a:stretch>
          </a:blipFill>
        </p:spPr>
        <p:txBody>
          <a:bodyPr wrap="square" lIns="0" tIns="0" rIns="0" bIns="0" rtlCol="0"/>
          <a:lstStyle/>
          <a:p>
            <a:endParaRPr/>
          </a:p>
        </p:txBody>
      </p:sp>
      <p:sp>
        <p:nvSpPr>
          <p:cNvPr id="38" name="object 38"/>
          <p:cNvSpPr/>
          <p:nvPr/>
        </p:nvSpPr>
        <p:spPr>
          <a:xfrm>
            <a:off x="5003800" y="2922588"/>
            <a:ext cx="647699" cy="675905"/>
          </a:xfrm>
          <a:prstGeom prst="rect">
            <a:avLst/>
          </a:prstGeom>
          <a:blipFill>
            <a:blip r:embed="rId25" cstate="print"/>
            <a:stretch>
              <a:fillRect/>
            </a:stretch>
          </a:blipFill>
        </p:spPr>
        <p:txBody>
          <a:bodyPr wrap="square" lIns="0" tIns="0" rIns="0" bIns="0" rtlCol="0"/>
          <a:lstStyle/>
          <a:p>
            <a:endParaRPr/>
          </a:p>
        </p:txBody>
      </p:sp>
      <p:sp>
        <p:nvSpPr>
          <p:cNvPr id="39" name="object 39"/>
          <p:cNvSpPr/>
          <p:nvPr/>
        </p:nvSpPr>
        <p:spPr>
          <a:xfrm>
            <a:off x="5075766" y="3607930"/>
            <a:ext cx="575708" cy="152857"/>
          </a:xfrm>
          <a:prstGeom prst="rect">
            <a:avLst/>
          </a:prstGeom>
          <a:blipFill>
            <a:blip r:embed="rId26" cstate="print"/>
            <a:stretch>
              <a:fillRect/>
            </a:stretch>
          </a:blipFill>
        </p:spPr>
        <p:txBody>
          <a:bodyPr wrap="square" lIns="0" tIns="0" rIns="0" bIns="0" rtlCol="0"/>
          <a:lstStyle/>
          <a:p>
            <a:endParaRPr/>
          </a:p>
        </p:txBody>
      </p:sp>
      <p:sp>
        <p:nvSpPr>
          <p:cNvPr id="40" name="object 40"/>
          <p:cNvSpPr txBox="1"/>
          <p:nvPr/>
        </p:nvSpPr>
        <p:spPr>
          <a:xfrm>
            <a:off x="1547812" y="4149725"/>
            <a:ext cx="1294765" cy="1008380"/>
          </a:xfrm>
          <a:prstGeom prst="rect">
            <a:avLst/>
          </a:prstGeom>
          <a:ln w="9525">
            <a:solidFill>
              <a:srgbClr val="ADCE40"/>
            </a:solidFill>
          </a:ln>
        </p:spPr>
        <p:txBody>
          <a:bodyPr vert="horz" wrap="square" lIns="0" tIns="73025" rIns="0" bIns="0" rtlCol="0">
            <a:spAutoFit/>
          </a:bodyPr>
          <a:lstStyle/>
          <a:p>
            <a:pPr marL="710565" marR="114935">
              <a:lnSpc>
                <a:spcPct val="100000"/>
              </a:lnSpc>
              <a:spcBef>
                <a:spcPts val="575"/>
              </a:spcBef>
            </a:pPr>
            <a:r>
              <a:rPr sz="1100" b="1" dirty="0">
                <a:solidFill>
                  <a:srgbClr val="032B5F"/>
                </a:solidFill>
                <a:latin typeface="Arial"/>
                <a:cs typeface="Arial"/>
              </a:rPr>
              <a:t>M</a:t>
            </a:r>
            <a:r>
              <a:rPr sz="1100" b="1" spc="-5" dirty="0">
                <a:solidFill>
                  <a:srgbClr val="032B5F"/>
                </a:solidFill>
                <a:latin typeface="Arial"/>
                <a:cs typeface="Arial"/>
              </a:rPr>
              <a:t>e</a:t>
            </a:r>
            <a:r>
              <a:rPr sz="1100" b="1" dirty="0">
                <a:solidFill>
                  <a:srgbClr val="032B5F"/>
                </a:solidFill>
                <a:latin typeface="Arial"/>
                <a:cs typeface="Arial"/>
              </a:rPr>
              <a:t>rt</a:t>
            </a:r>
            <a:r>
              <a:rPr sz="1100" b="1" spc="-5" dirty="0">
                <a:solidFill>
                  <a:srgbClr val="032B5F"/>
                </a:solidFill>
                <a:latin typeface="Arial"/>
                <a:cs typeface="Arial"/>
              </a:rPr>
              <a:t>en  </a:t>
            </a:r>
            <a:r>
              <a:rPr sz="1100" b="1" dirty="0">
                <a:solidFill>
                  <a:srgbClr val="032B5F"/>
                </a:solidFill>
                <a:latin typeface="Arial"/>
                <a:cs typeface="Arial"/>
              </a:rPr>
              <a:t>Gira,  </a:t>
            </a:r>
            <a:r>
              <a:rPr sz="1100" b="1" spc="-5" dirty="0">
                <a:solidFill>
                  <a:srgbClr val="032B5F"/>
                </a:solidFill>
                <a:latin typeface="Arial"/>
                <a:cs typeface="Arial"/>
              </a:rPr>
              <a:t>Berker  Jung</a:t>
            </a:r>
            <a:endParaRPr sz="1100">
              <a:latin typeface="Arial"/>
              <a:cs typeface="Arial"/>
            </a:endParaRPr>
          </a:p>
          <a:p>
            <a:pPr marL="260985">
              <a:lnSpc>
                <a:spcPct val="100000"/>
              </a:lnSpc>
              <a:spcBef>
                <a:spcPts val="145"/>
              </a:spcBef>
            </a:pPr>
            <a:r>
              <a:rPr sz="1100" b="1" spc="-5" dirty="0">
                <a:solidFill>
                  <a:srgbClr val="032B5F"/>
                </a:solidFill>
                <a:latin typeface="Arial"/>
                <a:cs typeface="Arial"/>
              </a:rPr>
              <a:t>Easyfit</a:t>
            </a:r>
            <a:endParaRPr sz="1100">
              <a:latin typeface="Arial"/>
              <a:cs typeface="Arial"/>
            </a:endParaRPr>
          </a:p>
        </p:txBody>
      </p:sp>
      <p:sp>
        <p:nvSpPr>
          <p:cNvPr id="41" name="object 41"/>
          <p:cNvSpPr/>
          <p:nvPr/>
        </p:nvSpPr>
        <p:spPr>
          <a:xfrm>
            <a:off x="3563937" y="2781293"/>
            <a:ext cx="574675" cy="287655"/>
          </a:xfrm>
          <a:custGeom>
            <a:avLst/>
            <a:gdLst/>
            <a:ahLst/>
            <a:cxnLst/>
            <a:rect l="l" t="t" r="r" b="b"/>
            <a:pathLst>
              <a:path w="574675" h="287655">
                <a:moveTo>
                  <a:pt x="143675" y="0"/>
                </a:moveTo>
                <a:lnTo>
                  <a:pt x="0" y="143675"/>
                </a:lnTo>
                <a:lnTo>
                  <a:pt x="143675" y="287350"/>
                </a:lnTo>
                <a:lnTo>
                  <a:pt x="143675" y="215506"/>
                </a:lnTo>
                <a:lnTo>
                  <a:pt x="502850" y="215506"/>
                </a:lnTo>
                <a:lnTo>
                  <a:pt x="574675" y="143675"/>
                </a:lnTo>
                <a:lnTo>
                  <a:pt x="502850" y="71843"/>
                </a:lnTo>
                <a:lnTo>
                  <a:pt x="143675" y="71843"/>
                </a:lnTo>
                <a:lnTo>
                  <a:pt x="143675" y="0"/>
                </a:lnTo>
                <a:close/>
              </a:path>
              <a:path w="574675" h="287655">
                <a:moveTo>
                  <a:pt x="502850" y="215506"/>
                </a:moveTo>
                <a:lnTo>
                  <a:pt x="431012" y="215506"/>
                </a:lnTo>
                <a:lnTo>
                  <a:pt x="431012" y="287350"/>
                </a:lnTo>
                <a:lnTo>
                  <a:pt x="502850" y="215506"/>
                </a:lnTo>
                <a:close/>
              </a:path>
              <a:path w="574675" h="287655">
                <a:moveTo>
                  <a:pt x="431012" y="0"/>
                </a:moveTo>
                <a:lnTo>
                  <a:pt x="431012" y="71843"/>
                </a:lnTo>
                <a:lnTo>
                  <a:pt x="502850" y="71843"/>
                </a:lnTo>
                <a:lnTo>
                  <a:pt x="431012" y="0"/>
                </a:lnTo>
                <a:close/>
              </a:path>
            </a:pathLst>
          </a:custGeom>
          <a:solidFill>
            <a:srgbClr val="97C00E"/>
          </a:solidFill>
        </p:spPr>
        <p:txBody>
          <a:bodyPr wrap="square" lIns="0" tIns="0" rIns="0" bIns="0" rtlCol="0"/>
          <a:lstStyle/>
          <a:p>
            <a:endParaRPr/>
          </a:p>
        </p:txBody>
      </p:sp>
      <p:sp>
        <p:nvSpPr>
          <p:cNvPr id="42" name="object 42"/>
          <p:cNvSpPr/>
          <p:nvPr/>
        </p:nvSpPr>
        <p:spPr>
          <a:xfrm>
            <a:off x="3563937" y="2781293"/>
            <a:ext cx="574675" cy="287655"/>
          </a:xfrm>
          <a:custGeom>
            <a:avLst/>
            <a:gdLst/>
            <a:ahLst/>
            <a:cxnLst/>
            <a:rect l="l" t="t" r="r" b="b"/>
            <a:pathLst>
              <a:path w="574675" h="287655">
                <a:moveTo>
                  <a:pt x="0" y="143675"/>
                </a:moveTo>
                <a:lnTo>
                  <a:pt x="143675" y="0"/>
                </a:lnTo>
                <a:lnTo>
                  <a:pt x="143675" y="71843"/>
                </a:lnTo>
                <a:lnTo>
                  <a:pt x="431012" y="71843"/>
                </a:lnTo>
                <a:lnTo>
                  <a:pt x="431012" y="0"/>
                </a:lnTo>
                <a:lnTo>
                  <a:pt x="574675" y="143675"/>
                </a:lnTo>
                <a:lnTo>
                  <a:pt x="431012" y="287350"/>
                </a:lnTo>
                <a:lnTo>
                  <a:pt x="431012" y="215506"/>
                </a:lnTo>
                <a:lnTo>
                  <a:pt x="143675" y="215506"/>
                </a:lnTo>
                <a:lnTo>
                  <a:pt x="143675" y="287350"/>
                </a:lnTo>
                <a:lnTo>
                  <a:pt x="0" y="143675"/>
                </a:lnTo>
                <a:close/>
              </a:path>
            </a:pathLst>
          </a:custGeom>
          <a:ln w="9525">
            <a:solidFill>
              <a:srgbClr val="032B5F"/>
            </a:solidFill>
          </a:ln>
        </p:spPr>
        <p:txBody>
          <a:bodyPr wrap="square" lIns="0" tIns="0" rIns="0" bIns="0" rtlCol="0"/>
          <a:lstStyle/>
          <a:p>
            <a:endParaRPr/>
          </a:p>
        </p:txBody>
      </p:sp>
      <p:sp>
        <p:nvSpPr>
          <p:cNvPr id="43" name="object 43"/>
          <p:cNvSpPr/>
          <p:nvPr/>
        </p:nvSpPr>
        <p:spPr>
          <a:xfrm>
            <a:off x="4859337" y="2060575"/>
            <a:ext cx="796925" cy="534911"/>
          </a:xfrm>
          <a:prstGeom prst="rect">
            <a:avLst/>
          </a:prstGeom>
          <a:blipFill>
            <a:blip r:embed="rId27" cstate="print"/>
            <a:stretch>
              <a:fillRect/>
            </a:stretch>
          </a:blipFill>
        </p:spPr>
        <p:txBody>
          <a:bodyPr wrap="square" lIns="0" tIns="0" rIns="0" bIns="0" rtlCol="0"/>
          <a:lstStyle/>
          <a:p>
            <a:endParaRPr/>
          </a:p>
        </p:txBody>
      </p:sp>
      <p:sp>
        <p:nvSpPr>
          <p:cNvPr id="44" name="object 44"/>
          <p:cNvSpPr/>
          <p:nvPr/>
        </p:nvSpPr>
        <p:spPr>
          <a:xfrm>
            <a:off x="4859339" y="2626411"/>
            <a:ext cx="721189" cy="140575"/>
          </a:xfrm>
          <a:prstGeom prst="rect">
            <a:avLst/>
          </a:prstGeom>
          <a:blipFill>
            <a:blip r:embed="rId28" cstate="print"/>
            <a:stretch>
              <a:fillRect/>
            </a:stretch>
          </a:blipFill>
        </p:spPr>
        <p:txBody>
          <a:bodyPr wrap="square" lIns="0" tIns="0" rIns="0" bIns="0" rtlCol="0"/>
          <a:lstStyle/>
          <a:p>
            <a:endParaRPr/>
          </a:p>
        </p:txBody>
      </p:sp>
      <p:sp>
        <p:nvSpPr>
          <p:cNvPr id="45" name="object 45"/>
          <p:cNvSpPr/>
          <p:nvPr/>
        </p:nvSpPr>
        <p:spPr>
          <a:xfrm>
            <a:off x="1203223" y="5300675"/>
            <a:ext cx="489051" cy="580685"/>
          </a:xfrm>
          <a:prstGeom prst="rect">
            <a:avLst/>
          </a:prstGeom>
          <a:blipFill>
            <a:blip r:embed="rId29" cstate="print"/>
            <a:stretch>
              <a:fillRect/>
            </a:stretch>
          </a:blipFill>
        </p:spPr>
        <p:txBody>
          <a:bodyPr wrap="square" lIns="0" tIns="0" rIns="0" bIns="0" rtlCol="0"/>
          <a:lstStyle/>
          <a:p>
            <a:endParaRPr/>
          </a:p>
        </p:txBody>
      </p:sp>
      <p:sp>
        <p:nvSpPr>
          <p:cNvPr id="46" name="object 46"/>
          <p:cNvSpPr/>
          <p:nvPr/>
        </p:nvSpPr>
        <p:spPr>
          <a:xfrm>
            <a:off x="1187450" y="5904242"/>
            <a:ext cx="504228" cy="98095"/>
          </a:xfrm>
          <a:prstGeom prst="rect">
            <a:avLst/>
          </a:prstGeom>
          <a:blipFill>
            <a:blip r:embed="rId30" cstate="print"/>
            <a:stretch>
              <a:fillRect/>
            </a:stretch>
          </a:blipFill>
        </p:spPr>
        <p:txBody>
          <a:bodyPr wrap="square" lIns="0" tIns="0" rIns="0" bIns="0" rtlCol="0"/>
          <a:lstStyle/>
          <a:p>
            <a:endParaRPr/>
          </a:p>
        </p:txBody>
      </p:sp>
      <p:sp>
        <p:nvSpPr>
          <p:cNvPr id="47" name="object 47"/>
          <p:cNvSpPr/>
          <p:nvPr/>
        </p:nvSpPr>
        <p:spPr>
          <a:xfrm>
            <a:off x="2700362" y="1484313"/>
            <a:ext cx="576236" cy="358761"/>
          </a:xfrm>
          <a:prstGeom prst="rect">
            <a:avLst/>
          </a:prstGeom>
          <a:blipFill>
            <a:blip r:embed="rId31" cstate="print"/>
            <a:stretch>
              <a:fillRect/>
            </a:stretch>
          </a:blipFill>
        </p:spPr>
        <p:txBody>
          <a:bodyPr wrap="square" lIns="0" tIns="0" rIns="0" bIns="0" rtlCol="0"/>
          <a:lstStyle/>
          <a:p>
            <a:endParaRPr/>
          </a:p>
        </p:txBody>
      </p:sp>
      <p:sp>
        <p:nvSpPr>
          <p:cNvPr id="48" name="object 48"/>
          <p:cNvSpPr/>
          <p:nvPr/>
        </p:nvSpPr>
        <p:spPr>
          <a:xfrm>
            <a:off x="4859337" y="1468437"/>
            <a:ext cx="574661" cy="358761"/>
          </a:xfrm>
          <a:prstGeom prst="rect">
            <a:avLst/>
          </a:prstGeom>
          <a:blipFill>
            <a:blip r:embed="rId31" cstate="print"/>
            <a:stretch>
              <a:fillRect/>
            </a:stretch>
          </a:blipFill>
        </p:spPr>
        <p:txBody>
          <a:bodyPr wrap="square" lIns="0" tIns="0" rIns="0" bIns="0" rtlCol="0"/>
          <a:lstStyle/>
          <a:p>
            <a:endParaRPr/>
          </a:p>
        </p:txBody>
      </p:sp>
      <p:sp>
        <p:nvSpPr>
          <p:cNvPr id="49" name="object 49"/>
          <p:cNvSpPr/>
          <p:nvPr/>
        </p:nvSpPr>
        <p:spPr>
          <a:xfrm>
            <a:off x="8316415" y="3356178"/>
            <a:ext cx="504648" cy="679669"/>
          </a:xfrm>
          <a:prstGeom prst="rect">
            <a:avLst/>
          </a:prstGeom>
          <a:blipFill>
            <a:blip r:embed="rId32" cstate="print"/>
            <a:stretch>
              <a:fillRect/>
            </a:stretch>
          </a:blipFill>
        </p:spPr>
        <p:txBody>
          <a:bodyPr wrap="square" lIns="0" tIns="0" rIns="0" bIns="0" rtlCol="0"/>
          <a:lstStyle/>
          <a:p>
            <a:endParaRPr/>
          </a:p>
        </p:txBody>
      </p:sp>
      <p:sp>
        <p:nvSpPr>
          <p:cNvPr id="50" name="object 50"/>
          <p:cNvSpPr/>
          <p:nvPr/>
        </p:nvSpPr>
        <p:spPr>
          <a:xfrm>
            <a:off x="7307708" y="3374580"/>
            <a:ext cx="936674" cy="701913"/>
          </a:xfrm>
          <a:prstGeom prst="rect">
            <a:avLst/>
          </a:prstGeom>
          <a:blipFill>
            <a:blip r:embed="rId33" cstate="print"/>
            <a:stretch>
              <a:fillRect/>
            </a:stretch>
          </a:blipFill>
        </p:spPr>
        <p:txBody>
          <a:bodyPr wrap="square" lIns="0" tIns="0" rIns="0" bIns="0" rtlCol="0"/>
          <a:lstStyle/>
          <a:p>
            <a:endParaRPr/>
          </a:p>
        </p:txBody>
      </p:sp>
      <p:sp>
        <p:nvSpPr>
          <p:cNvPr id="51" name="object 51"/>
          <p:cNvSpPr txBox="1"/>
          <p:nvPr/>
        </p:nvSpPr>
        <p:spPr>
          <a:xfrm>
            <a:off x="7341868" y="1511201"/>
            <a:ext cx="106299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LAN/WLAN</a:t>
            </a:r>
            <a:endParaRPr sz="1600">
              <a:latin typeface="Arial"/>
              <a:cs typeface="Arial"/>
            </a:endParaRPr>
          </a:p>
        </p:txBody>
      </p:sp>
      <p:sp>
        <p:nvSpPr>
          <p:cNvPr id="52" name="object 52"/>
          <p:cNvSpPr/>
          <p:nvPr/>
        </p:nvSpPr>
        <p:spPr>
          <a:xfrm>
            <a:off x="7235825" y="1411287"/>
            <a:ext cx="1657350" cy="2881630"/>
          </a:xfrm>
          <a:custGeom>
            <a:avLst/>
            <a:gdLst/>
            <a:ahLst/>
            <a:cxnLst/>
            <a:rect l="l" t="t" r="r" b="b"/>
            <a:pathLst>
              <a:path w="1657350" h="2881629">
                <a:moveTo>
                  <a:pt x="0" y="0"/>
                </a:moveTo>
                <a:lnTo>
                  <a:pt x="1657350" y="0"/>
                </a:lnTo>
                <a:lnTo>
                  <a:pt x="1657350" y="2881312"/>
                </a:lnTo>
                <a:lnTo>
                  <a:pt x="0" y="2881312"/>
                </a:lnTo>
                <a:lnTo>
                  <a:pt x="0" y="0"/>
                </a:lnTo>
                <a:close/>
              </a:path>
            </a:pathLst>
          </a:custGeom>
          <a:ln w="25400">
            <a:solidFill>
              <a:srgbClr val="97C00E"/>
            </a:solidFill>
          </a:ln>
        </p:spPr>
        <p:txBody>
          <a:bodyPr wrap="square" lIns="0" tIns="0" rIns="0" bIns="0" rtlCol="0"/>
          <a:lstStyle/>
          <a:p>
            <a:endParaRPr/>
          </a:p>
        </p:txBody>
      </p:sp>
      <p:sp>
        <p:nvSpPr>
          <p:cNvPr id="53" name="object 53"/>
          <p:cNvSpPr/>
          <p:nvPr/>
        </p:nvSpPr>
        <p:spPr>
          <a:xfrm>
            <a:off x="7308848" y="1771787"/>
            <a:ext cx="609589" cy="382634"/>
          </a:xfrm>
          <a:prstGeom prst="rect">
            <a:avLst/>
          </a:prstGeom>
          <a:blipFill>
            <a:blip r:embed="rId34" cstate="print"/>
            <a:stretch>
              <a:fillRect/>
            </a:stretch>
          </a:blipFill>
        </p:spPr>
        <p:txBody>
          <a:bodyPr wrap="square" lIns="0" tIns="0" rIns="0" bIns="0" rtlCol="0"/>
          <a:lstStyle/>
          <a:p>
            <a:endParaRPr/>
          </a:p>
        </p:txBody>
      </p:sp>
      <p:sp>
        <p:nvSpPr>
          <p:cNvPr id="54" name="object 54"/>
          <p:cNvSpPr/>
          <p:nvPr/>
        </p:nvSpPr>
        <p:spPr>
          <a:xfrm>
            <a:off x="7380351" y="3571912"/>
            <a:ext cx="719073" cy="360325"/>
          </a:xfrm>
          <a:prstGeom prst="rect">
            <a:avLst/>
          </a:prstGeom>
          <a:blipFill>
            <a:blip r:embed="rId35" cstate="print"/>
            <a:stretch>
              <a:fillRect/>
            </a:stretch>
          </a:blipFill>
        </p:spPr>
        <p:txBody>
          <a:bodyPr wrap="square" lIns="0" tIns="0" rIns="0" bIns="0" rtlCol="0"/>
          <a:lstStyle/>
          <a:p>
            <a:endParaRPr/>
          </a:p>
        </p:txBody>
      </p:sp>
      <p:sp>
        <p:nvSpPr>
          <p:cNvPr id="55" name="object 55"/>
          <p:cNvSpPr/>
          <p:nvPr/>
        </p:nvSpPr>
        <p:spPr>
          <a:xfrm>
            <a:off x="5462625" y="4724399"/>
            <a:ext cx="549237" cy="525780"/>
          </a:xfrm>
          <a:prstGeom prst="rect">
            <a:avLst/>
          </a:prstGeom>
          <a:blipFill>
            <a:blip r:embed="rId36" cstate="print"/>
            <a:stretch>
              <a:fillRect/>
            </a:stretch>
          </a:blipFill>
        </p:spPr>
        <p:txBody>
          <a:bodyPr wrap="square" lIns="0" tIns="0" rIns="0" bIns="0" rtlCol="0"/>
          <a:lstStyle/>
          <a:p>
            <a:endParaRPr/>
          </a:p>
        </p:txBody>
      </p:sp>
      <p:sp>
        <p:nvSpPr>
          <p:cNvPr id="56" name="object 56"/>
          <p:cNvSpPr/>
          <p:nvPr/>
        </p:nvSpPr>
        <p:spPr>
          <a:xfrm>
            <a:off x="4211637" y="5516562"/>
            <a:ext cx="576261" cy="576261"/>
          </a:xfrm>
          <a:prstGeom prst="rect">
            <a:avLst/>
          </a:prstGeom>
          <a:blipFill>
            <a:blip r:embed="rId37" cstate="print"/>
            <a:stretch>
              <a:fillRect/>
            </a:stretch>
          </a:blipFill>
        </p:spPr>
        <p:txBody>
          <a:bodyPr wrap="square" lIns="0" tIns="0" rIns="0" bIns="0" rtlCol="0"/>
          <a:lstStyle/>
          <a:p>
            <a:endParaRPr/>
          </a:p>
        </p:txBody>
      </p:sp>
      <p:sp>
        <p:nvSpPr>
          <p:cNvPr id="57" name="object 57"/>
          <p:cNvSpPr/>
          <p:nvPr/>
        </p:nvSpPr>
        <p:spPr>
          <a:xfrm>
            <a:off x="4572025" y="4751400"/>
            <a:ext cx="594335" cy="620699"/>
          </a:xfrm>
          <a:prstGeom prst="rect">
            <a:avLst/>
          </a:prstGeom>
          <a:blipFill>
            <a:blip r:embed="rId38" cstate="print"/>
            <a:stretch>
              <a:fillRect/>
            </a:stretch>
          </a:blipFill>
        </p:spPr>
        <p:txBody>
          <a:bodyPr wrap="square" lIns="0" tIns="0" rIns="0" bIns="0" rtlCol="0"/>
          <a:lstStyle/>
          <a:p>
            <a:endParaRPr/>
          </a:p>
        </p:txBody>
      </p:sp>
      <p:sp>
        <p:nvSpPr>
          <p:cNvPr id="58" name="object 58"/>
          <p:cNvSpPr/>
          <p:nvPr/>
        </p:nvSpPr>
        <p:spPr>
          <a:xfrm>
            <a:off x="4571999" y="5372100"/>
            <a:ext cx="720674" cy="141287"/>
          </a:xfrm>
          <a:prstGeom prst="rect">
            <a:avLst/>
          </a:prstGeom>
          <a:blipFill>
            <a:blip r:embed="rId28" cstate="print"/>
            <a:stretch>
              <a:fillRect/>
            </a:stretch>
          </a:blipFill>
        </p:spPr>
        <p:txBody>
          <a:bodyPr wrap="square" lIns="0" tIns="0" rIns="0" bIns="0" rtlCol="0"/>
          <a:lstStyle/>
          <a:p>
            <a:endParaRPr/>
          </a:p>
        </p:txBody>
      </p:sp>
      <p:sp>
        <p:nvSpPr>
          <p:cNvPr id="59" name="object 59"/>
          <p:cNvSpPr/>
          <p:nvPr/>
        </p:nvSpPr>
        <p:spPr>
          <a:xfrm>
            <a:off x="5462588" y="5227638"/>
            <a:ext cx="460336" cy="144461"/>
          </a:xfrm>
          <a:prstGeom prst="rect">
            <a:avLst/>
          </a:prstGeom>
          <a:blipFill>
            <a:blip r:embed="rId39" cstate="print"/>
            <a:stretch>
              <a:fillRect/>
            </a:stretch>
          </a:blipFill>
        </p:spPr>
        <p:txBody>
          <a:bodyPr wrap="square" lIns="0" tIns="0" rIns="0" bIns="0" rtlCol="0"/>
          <a:lstStyle/>
          <a:p>
            <a:endParaRPr/>
          </a:p>
        </p:txBody>
      </p:sp>
      <p:sp>
        <p:nvSpPr>
          <p:cNvPr id="60" name="object 60"/>
          <p:cNvSpPr/>
          <p:nvPr/>
        </p:nvSpPr>
        <p:spPr>
          <a:xfrm>
            <a:off x="6451600" y="4579938"/>
            <a:ext cx="228600" cy="476250"/>
          </a:xfrm>
          <a:prstGeom prst="rect">
            <a:avLst/>
          </a:prstGeom>
          <a:blipFill>
            <a:blip r:embed="rId40" cstate="print"/>
            <a:stretch>
              <a:fillRect/>
            </a:stretch>
          </a:blipFill>
        </p:spPr>
        <p:txBody>
          <a:bodyPr wrap="square" lIns="0" tIns="0" rIns="0" bIns="0" rtlCol="0"/>
          <a:lstStyle/>
          <a:p>
            <a:endParaRPr/>
          </a:p>
        </p:txBody>
      </p:sp>
      <p:sp>
        <p:nvSpPr>
          <p:cNvPr id="61" name="object 61"/>
          <p:cNvSpPr/>
          <p:nvPr/>
        </p:nvSpPr>
        <p:spPr>
          <a:xfrm>
            <a:off x="4216400" y="6118224"/>
            <a:ext cx="571500" cy="190500"/>
          </a:xfrm>
          <a:prstGeom prst="rect">
            <a:avLst/>
          </a:prstGeom>
          <a:blipFill>
            <a:blip r:embed="rId41" cstate="print"/>
            <a:stretch>
              <a:fillRect/>
            </a:stretch>
          </a:blipFill>
        </p:spPr>
        <p:txBody>
          <a:bodyPr wrap="square" lIns="0" tIns="0" rIns="0" bIns="0" rtlCol="0"/>
          <a:lstStyle/>
          <a:p>
            <a:endParaRPr/>
          </a:p>
        </p:txBody>
      </p:sp>
      <p:sp>
        <p:nvSpPr>
          <p:cNvPr id="62" name="object 62"/>
          <p:cNvSpPr/>
          <p:nvPr/>
        </p:nvSpPr>
        <p:spPr>
          <a:xfrm>
            <a:off x="7954956" y="4049713"/>
            <a:ext cx="284480" cy="530225"/>
          </a:xfrm>
          <a:custGeom>
            <a:avLst/>
            <a:gdLst/>
            <a:ahLst/>
            <a:cxnLst/>
            <a:rect l="l" t="t" r="r" b="b"/>
            <a:pathLst>
              <a:path w="284479" h="530225">
                <a:moveTo>
                  <a:pt x="284175" y="387997"/>
                </a:moveTo>
                <a:lnTo>
                  <a:pt x="0" y="387997"/>
                </a:lnTo>
                <a:lnTo>
                  <a:pt x="142087" y="530225"/>
                </a:lnTo>
                <a:lnTo>
                  <a:pt x="284175" y="387997"/>
                </a:lnTo>
                <a:close/>
              </a:path>
              <a:path w="284479" h="530225">
                <a:moveTo>
                  <a:pt x="213131" y="142227"/>
                </a:moveTo>
                <a:lnTo>
                  <a:pt x="71043" y="142227"/>
                </a:lnTo>
                <a:lnTo>
                  <a:pt x="71043" y="387997"/>
                </a:lnTo>
                <a:lnTo>
                  <a:pt x="213131" y="387997"/>
                </a:lnTo>
                <a:lnTo>
                  <a:pt x="213131" y="142227"/>
                </a:lnTo>
                <a:close/>
              </a:path>
              <a:path w="284479" h="530225">
                <a:moveTo>
                  <a:pt x="142087" y="0"/>
                </a:moveTo>
                <a:lnTo>
                  <a:pt x="0" y="142227"/>
                </a:lnTo>
                <a:lnTo>
                  <a:pt x="284175" y="142227"/>
                </a:lnTo>
                <a:lnTo>
                  <a:pt x="142087" y="0"/>
                </a:lnTo>
                <a:close/>
              </a:path>
            </a:pathLst>
          </a:custGeom>
          <a:solidFill>
            <a:srgbClr val="97C00E"/>
          </a:solidFill>
        </p:spPr>
        <p:txBody>
          <a:bodyPr wrap="square" lIns="0" tIns="0" rIns="0" bIns="0" rtlCol="0"/>
          <a:lstStyle/>
          <a:p>
            <a:endParaRPr/>
          </a:p>
        </p:txBody>
      </p:sp>
      <p:sp>
        <p:nvSpPr>
          <p:cNvPr id="63" name="object 63"/>
          <p:cNvSpPr/>
          <p:nvPr/>
        </p:nvSpPr>
        <p:spPr>
          <a:xfrm>
            <a:off x="7954956" y="4049713"/>
            <a:ext cx="284480" cy="530225"/>
          </a:xfrm>
          <a:custGeom>
            <a:avLst/>
            <a:gdLst/>
            <a:ahLst/>
            <a:cxnLst/>
            <a:rect l="l" t="t" r="r" b="b"/>
            <a:pathLst>
              <a:path w="284479" h="530225">
                <a:moveTo>
                  <a:pt x="142087" y="0"/>
                </a:moveTo>
                <a:lnTo>
                  <a:pt x="284175" y="142227"/>
                </a:lnTo>
                <a:lnTo>
                  <a:pt x="213131" y="142227"/>
                </a:lnTo>
                <a:lnTo>
                  <a:pt x="213131" y="387997"/>
                </a:lnTo>
                <a:lnTo>
                  <a:pt x="284175" y="387997"/>
                </a:lnTo>
                <a:lnTo>
                  <a:pt x="142087" y="530225"/>
                </a:lnTo>
                <a:lnTo>
                  <a:pt x="0" y="387997"/>
                </a:lnTo>
                <a:lnTo>
                  <a:pt x="71043" y="387997"/>
                </a:lnTo>
                <a:lnTo>
                  <a:pt x="71043" y="142227"/>
                </a:lnTo>
                <a:lnTo>
                  <a:pt x="0" y="142227"/>
                </a:lnTo>
                <a:lnTo>
                  <a:pt x="142087" y="0"/>
                </a:lnTo>
                <a:close/>
              </a:path>
            </a:pathLst>
          </a:custGeom>
          <a:ln w="9524">
            <a:solidFill>
              <a:srgbClr val="032B5F"/>
            </a:solidFill>
          </a:ln>
        </p:spPr>
        <p:txBody>
          <a:bodyPr wrap="square" lIns="0" tIns="0" rIns="0" bIns="0" rtlCol="0"/>
          <a:lstStyle/>
          <a:p>
            <a:endParaRPr/>
          </a:p>
        </p:txBody>
      </p:sp>
      <p:sp>
        <p:nvSpPr>
          <p:cNvPr id="64" name="object 64"/>
          <p:cNvSpPr/>
          <p:nvPr/>
        </p:nvSpPr>
        <p:spPr>
          <a:xfrm>
            <a:off x="7307262" y="2276474"/>
            <a:ext cx="1439824" cy="985812"/>
          </a:xfrm>
          <a:prstGeom prst="rect">
            <a:avLst/>
          </a:prstGeom>
          <a:blipFill>
            <a:blip r:embed="rId42" cstate="print"/>
            <a:stretch>
              <a:fillRect/>
            </a:stretch>
          </a:blipFill>
        </p:spPr>
        <p:txBody>
          <a:bodyPr wrap="square" lIns="0" tIns="0" rIns="0" bIns="0" rtlCol="0"/>
          <a:lstStyle/>
          <a:p>
            <a:endParaRPr/>
          </a:p>
        </p:txBody>
      </p:sp>
      <p:sp>
        <p:nvSpPr>
          <p:cNvPr id="65" name="object 65"/>
          <p:cNvSpPr/>
          <p:nvPr/>
        </p:nvSpPr>
        <p:spPr>
          <a:xfrm>
            <a:off x="5867412" y="3068637"/>
            <a:ext cx="614350" cy="428624"/>
          </a:xfrm>
          <a:prstGeom prst="rect">
            <a:avLst/>
          </a:prstGeom>
          <a:blipFill>
            <a:blip r:embed="rId43" cstate="print"/>
            <a:stretch>
              <a:fillRect/>
            </a:stretch>
          </a:blipFill>
        </p:spPr>
        <p:txBody>
          <a:bodyPr wrap="square" lIns="0" tIns="0" rIns="0" bIns="0" rtlCol="0"/>
          <a:lstStyle/>
          <a:p>
            <a:endParaRPr/>
          </a:p>
        </p:txBody>
      </p:sp>
      <p:sp>
        <p:nvSpPr>
          <p:cNvPr id="66" name="object 66"/>
          <p:cNvSpPr/>
          <p:nvPr/>
        </p:nvSpPr>
        <p:spPr>
          <a:xfrm>
            <a:off x="6515100" y="3068637"/>
            <a:ext cx="457200" cy="447675"/>
          </a:xfrm>
          <a:prstGeom prst="rect">
            <a:avLst/>
          </a:prstGeom>
          <a:blipFill>
            <a:blip r:embed="rId44" cstate="print"/>
            <a:stretch>
              <a:fillRect/>
            </a:stretch>
          </a:blipFill>
        </p:spPr>
        <p:txBody>
          <a:bodyPr wrap="square" lIns="0" tIns="0" rIns="0" bIns="0" rtlCol="0"/>
          <a:lstStyle/>
          <a:p>
            <a:endParaRPr/>
          </a:p>
        </p:txBody>
      </p:sp>
      <p:sp>
        <p:nvSpPr>
          <p:cNvPr id="67" name="object 67"/>
          <p:cNvSpPr/>
          <p:nvPr/>
        </p:nvSpPr>
        <p:spPr>
          <a:xfrm>
            <a:off x="6370637" y="5084763"/>
            <a:ext cx="457200" cy="447674"/>
          </a:xfrm>
          <a:prstGeom prst="rect">
            <a:avLst/>
          </a:prstGeom>
          <a:blipFill>
            <a:blip r:embed="rId44" cstate="print"/>
            <a:stretch>
              <a:fillRect/>
            </a:stretch>
          </a:blipFill>
        </p:spPr>
        <p:txBody>
          <a:bodyPr wrap="square" lIns="0" tIns="0" rIns="0" bIns="0" rtlCol="0"/>
          <a:lstStyle/>
          <a:p>
            <a:endParaRPr/>
          </a:p>
        </p:txBody>
      </p:sp>
      <p:sp>
        <p:nvSpPr>
          <p:cNvPr id="68" name="object 68"/>
          <p:cNvSpPr/>
          <p:nvPr/>
        </p:nvSpPr>
        <p:spPr>
          <a:xfrm>
            <a:off x="874713" y="3211525"/>
            <a:ext cx="455611" cy="639749"/>
          </a:xfrm>
          <a:prstGeom prst="rect">
            <a:avLst/>
          </a:prstGeom>
          <a:blipFill>
            <a:blip r:embed="rId45" cstate="print"/>
            <a:stretch>
              <a:fillRect/>
            </a:stretch>
          </a:blipFill>
        </p:spPr>
        <p:txBody>
          <a:bodyPr wrap="square" lIns="0" tIns="0" rIns="0" bIns="0" rtlCol="0"/>
          <a:lstStyle/>
          <a:p>
            <a:endParaRPr/>
          </a:p>
        </p:txBody>
      </p:sp>
      <p:sp>
        <p:nvSpPr>
          <p:cNvPr id="69" name="object 69"/>
          <p:cNvSpPr/>
          <p:nvPr/>
        </p:nvSpPr>
        <p:spPr>
          <a:xfrm>
            <a:off x="395288" y="3284537"/>
            <a:ext cx="457200" cy="447675"/>
          </a:xfrm>
          <a:prstGeom prst="rect">
            <a:avLst/>
          </a:prstGeom>
          <a:blipFill>
            <a:blip r:embed="rId44" cstate="print"/>
            <a:stretch>
              <a:fillRect/>
            </a:stretch>
          </a:blipFill>
        </p:spPr>
        <p:txBody>
          <a:bodyPr wrap="square" lIns="0" tIns="0" rIns="0" bIns="0" rtlCol="0"/>
          <a:lstStyle/>
          <a:p>
            <a:endParaRPr/>
          </a:p>
        </p:txBody>
      </p:sp>
      <p:sp>
        <p:nvSpPr>
          <p:cNvPr id="70" name="object 70"/>
          <p:cNvSpPr/>
          <p:nvPr/>
        </p:nvSpPr>
        <p:spPr>
          <a:xfrm>
            <a:off x="7612113" y="4508499"/>
            <a:ext cx="1008011" cy="835012"/>
          </a:xfrm>
          <a:prstGeom prst="rect">
            <a:avLst/>
          </a:prstGeom>
          <a:blipFill>
            <a:blip r:embed="rId46" cstate="print"/>
            <a:stretch>
              <a:fillRect/>
            </a:stretch>
          </a:blipFill>
        </p:spPr>
        <p:txBody>
          <a:bodyPr wrap="square" lIns="0" tIns="0" rIns="0" bIns="0" rtlCol="0"/>
          <a:lstStyle/>
          <a:p>
            <a:endParaRPr/>
          </a:p>
        </p:txBody>
      </p:sp>
      <p:sp>
        <p:nvSpPr>
          <p:cNvPr id="71" name="object 71"/>
          <p:cNvSpPr/>
          <p:nvPr/>
        </p:nvSpPr>
        <p:spPr>
          <a:xfrm>
            <a:off x="7019925" y="4940300"/>
            <a:ext cx="571500" cy="381000"/>
          </a:xfrm>
          <a:prstGeom prst="rect">
            <a:avLst/>
          </a:prstGeom>
          <a:blipFill>
            <a:blip r:embed="rId47" cstate="print"/>
            <a:stretch>
              <a:fillRect/>
            </a:stretch>
          </a:blipFill>
        </p:spPr>
        <p:txBody>
          <a:bodyPr wrap="square" lIns="0" tIns="0" rIns="0" bIns="0" rtlCol="0"/>
          <a:lstStyle/>
          <a:p>
            <a:endParaRPr/>
          </a:p>
        </p:txBody>
      </p:sp>
      <p:sp>
        <p:nvSpPr>
          <p:cNvPr id="72" name="object 72"/>
          <p:cNvSpPr txBox="1"/>
          <p:nvPr/>
        </p:nvSpPr>
        <p:spPr>
          <a:xfrm>
            <a:off x="746125" y="6391655"/>
            <a:ext cx="3278504"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666666"/>
                </a:solidFill>
                <a:latin typeface="Verdana"/>
                <a:cs typeface="Verdana"/>
              </a:rPr>
              <a:t>© EnOcean </a:t>
            </a:r>
            <a:r>
              <a:rPr sz="800" spc="-5" dirty="0">
                <a:solidFill>
                  <a:srgbClr val="666666"/>
                </a:solidFill>
                <a:latin typeface="Verdana"/>
                <a:cs typeface="Verdana"/>
              </a:rPr>
              <a:t>Alliance </a:t>
            </a:r>
            <a:r>
              <a:rPr sz="800" dirty="0">
                <a:solidFill>
                  <a:srgbClr val="666666"/>
                </a:solidFill>
                <a:latin typeface="Verdana"/>
                <a:cs typeface="Verdana"/>
              </a:rPr>
              <a:t>| </a:t>
            </a:r>
            <a:r>
              <a:rPr sz="800" spc="-5" dirty="0">
                <a:solidFill>
                  <a:srgbClr val="666666"/>
                </a:solidFill>
                <a:latin typeface="Verdana"/>
                <a:cs typeface="Verdana"/>
              </a:rPr>
              <a:t>Intelligent and </a:t>
            </a:r>
            <a:r>
              <a:rPr sz="800" dirty="0">
                <a:solidFill>
                  <a:srgbClr val="666666"/>
                </a:solidFill>
                <a:latin typeface="Verdana"/>
                <a:cs typeface="Verdana"/>
              </a:rPr>
              <a:t>Green </a:t>
            </a:r>
            <a:r>
              <a:rPr sz="800" spc="-5" dirty="0">
                <a:solidFill>
                  <a:srgbClr val="666666"/>
                </a:solidFill>
                <a:latin typeface="Verdana"/>
                <a:cs typeface="Verdana"/>
              </a:rPr>
              <a:t>Buidlings </a:t>
            </a:r>
            <a:r>
              <a:rPr sz="800" dirty="0">
                <a:solidFill>
                  <a:srgbClr val="666666"/>
                </a:solidFill>
                <a:latin typeface="Verdana"/>
                <a:cs typeface="Verdana"/>
              </a:rPr>
              <a:t>|</a:t>
            </a:r>
            <a:r>
              <a:rPr sz="800" spc="145" dirty="0">
                <a:solidFill>
                  <a:srgbClr val="666666"/>
                </a:solidFill>
                <a:latin typeface="Verdana"/>
                <a:cs typeface="Verdana"/>
              </a:rPr>
              <a:t> </a:t>
            </a:r>
            <a:r>
              <a:rPr sz="800" dirty="0">
                <a:solidFill>
                  <a:srgbClr val="666666"/>
                </a:solidFill>
                <a:latin typeface="Verdana"/>
                <a:cs typeface="Verdana"/>
              </a:rPr>
              <a:t>2014</a:t>
            </a:r>
            <a:endParaRPr sz="800">
              <a:latin typeface="Verdana"/>
              <a:cs typeface="Verdana"/>
            </a:endParaRPr>
          </a:p>
        </p:txBody>
      </p:sp>
      <p:sp>
        <p:nvSpPr>
          <p:cNvPr id="73" name="object 73"/>
          <p:cNvSpPr txBox="1"/>
          <p:nvPr/>
        </p:nvSpPr>
        <p:spPr>
          <a:xfrm>
            <a:off x="8194699" y="6234977"/>
            <a:ext cx="436880" cy="304800"/>
          </a:xfrm>
          <a:prstGeom prst="rect">
            <a:avLst/>
          </a:prstGeom>
        </p:spPr>
        <p:txBody>
          <a:bodyPr vert="horz" wrap="square" lIns="0" tIns="29845" rIns="0" bIns="0" rtlCol="0">
            <a:spAutoFit/>
          </a:bodyPr>
          <a:lstStyle/>
          <a:p>
            <a:pPr marR="5080" algn="r">
              <a:lnSpc>
                <a:spcPct val="100000"/>
              </a:lnSpc>
              <a:spcBef>
                <a:spcPts val="235"/>
              </a:spcBef>
            </a:pPr>
            <a:r>
              <a:rPr sz="800" spc="-5" dirty="0">
                <a:solidFill>
                  <a:srgbClr val="666666"/>
                </a:solidFill>
                <a:latin typeface="Arial"/>
                <a:cs typeface="Arial"/>
              </a:rPr>
              <a:t>46</a:t>
            </a:r>
            <a:endParaRPr sz="800">
              <a:latin typeface="Arial"/>
              <a:cs typeface="Arial"/>
            </a:endParaRPr>
          </a:p>
          <a:p>
            <a:pPr marL="12700">
              <a:lnSpc>
                <a:spcPct val="100000"/>
              </a:lnSpc>
              <a:spcBef>
                <a:spcPts val="140"/>
              </a:spcBef>
            </a:pPr>
            <a:r>
              <a:rPr sz="800" spc="-5" dirty="0">
                <a:solidFill>
                  <a:srgbClr val="666666"/>
                </a:solidFill>
                <a:latin typeface="Verdana"/>
                <a:cs typeface="Verdana"/>
              </a:rPr>
              <a:t>Page</a:t>
            </a:r>
            <a:r>
              <a:rPr sz="800" spc="-100" dirty="0">
                <a:solidFill>
                  <a:srgbClr val="666666"/>
                </a:solidFill>
                <a:latin typeface="Verdana"/>
                <a:cs typeface="Verdana"/>
              </a:rPr>
              <a:t> </a:t>
            </a:r>
            <a:r>
              <a:rPr sz="800" dirty="0">
                <a:solidFill>
                  <a:srgbClr val="666666"/>
                </a:solidFill>
                <a:latin typeface="Verdana"/>
                <a:cs typeface="Verdana"/>
              </a:rPr>
              <a:t>46</a:t>
            </a:r>
            <a:endParaRPr sz="800">
              <a:latin typeface="Verdana"/>
              <a:cs typeface="Verdana"/>
            </a:endParaRPr>
          </a:p>
        </p:txBody>
      </p:sp>
      <p:sp>
        <p:nvSpPr>
          <p:cNvPr id="74" name="object 74"/>
          <p:cNvSpPr/>
          <p:nvPr/>
        </p:nvSpPr>
        <p:spPr>
          <a:xfrm>
            <a:off x="6928072" y="5895552"/>
            <a:ext cx="1371600" cy="466725"/>
          </a:xfrm>
          <a:prstGeom prst="rect">
            <a:avLst/>
          </a:prstGeom>
          <a:blipFill>
            <a:blip r:embed="rId48" cstate="print"/>
            <a:stretch>
              <a:fillRect/>
            </a:stretch>
          </a:blipFill>
        </p:spPr>
        <p:txBody>
          <a:bodyPr wrap="square" lIns="0" tIns="0" rIns="0" bIns="0" rtlCol="0"/>
          <a:lstStyle/>
          <a:p>
            <a:endParaRPr/>
          </a:p>
        </p:txBody>
      </p:sp>
      <p:sp>
        <p:nvSpPr>
          <p:cNvPr id="75" name="object 75"/>
          <p:cNvSpPr/>
          <p:nvPr/>
        </p:nvSpPr>
        <p:spPr>
          <a:xfrm>
            <a:off x="5580151" y="5877272"/>
            <a:ext cx="1043602" cy="513139"/>
          </a:xfrm>
          <a:prstGeom prst="rect">
            <a:avLst/>
          </a:prstGeom>
          <a:blipFill>
            <a:blip r:embed="rId49" cstate="print"/>
            <a:stretch>
              <a:fillRect/>
            </a:stretch>
          </a:blipFill>
        </p:spPr>
        <p:txBody>
          <a:bodyPr wrap="square" lIns="0" tIns="0" rIns="0" bIns="0" rtlCol="0"/>
          <a:lstStyle/>
          <a:p>
            <a:endParaRPr/>
          </a:p>
        </p:txBody>
      </p:sp>
      <p:sp>
        <p:nvSpPr>
          <p:cNvPr id="76" name="object 76"/>
          <p:cNvSpPr/>
          <p:nvPr/>
        </p:nvSpPr>
        <p:spPr>
          <a:xfrm>
            <a:off x="6804247" y="5445223"/>
            <a:ext cx="1504950" cy="438150"/>
          </a:xfrm>
          <a:prstGeom prst="rect">
            <a:avLst/>
          </a:prstGeom>
          <a:blipFill>
            <a:blip r:embed="rId50" cstate="print"/>
            <a:stretch>
              <a:fillRect/>
            </a:stretch>
          </a:blipFill>
        </p:spPr>
        <p:txBody>
          <a:bodyPr wrap="square" lIns="0" tIns="0" rIns="0" bIns="0" rtlCol="0"/>
          <a:lstStyle/>
          <a:p>
            <a:endParaRPr/>
          </a:p>
        </p:txBody>
      </p:sp>
      <p:sp>
        <p:nvSpPr>
          <p:cNvPr id="77" name="object 77"/>
          <p:cNvSpPr txBox="1"/>
          <p:nvPr/>
        </p:nvSpPr>
        <p:spPr>
          <a:xfrm>
            <a:off x="744537" y="6541092"/>
            <a:ext cx="2605405" cy="139700"/>
          </a:xfrm>
          <a:prstGeom prst="rect">
            <a:avLst/>
          </a:prstGeom>
        </p:spPr>
        <p:txBody>
          <a:bodyPr vert="horz" wrap="square" lIns="0" tIns="3175" rIns="0" bIns="0" rtlCol="0">
            <a:spAutoFit/>
          </a:bodyPr>
          <a:lstStyle/>
          <a:p>
            <a:pPr marL="12700">
              <a:lnSpc>
                <a:spcPct val="100000"/>
              </a:lnSpc>
              <a:spcBef>
                <a:spcPts val="25"/>
              </a:spcBef>
            </a:pPr>
            <a:r>
              <a:rPr sz="800" dirty="0">
                <a:solidFill>
                  <a:srgbClr val="666666"/>
                </a:solidFill>
                <a:latin typeface="Arial"/>
                <a:cs typeface="Arial"/>
              </a:rPr>
              <a:t>© EnOcean Alliance | </a:t>
            </a:r>
            <a:r>
              <a:rPr sz="800" spc="-5" dirty="0">
                <a:solidFill>
                  <a:srgbClr val="666666"/>
                </a:solidFill>
                <a:latin typeface="Arial"/>
                <a:cs typeface="Arial"/>
              </a:rPr>
              <a:t>Intelligente Gebäude </a:t>
            </a:r>
            <a:r>
              <a:rPr sz="800" dirty="0">
                <a:solidFill>
                  <a:srgbClr val="666666"/>
                </a:solidFill>
                <a:latin typeface="Arial"/>
                <a:cs typeface="Arial"/>
              </a:rPr>
              <a:t>| Aug</a:t>
            </a:r>
            <a:r>
              <a:rPr sz="800" spc="60" dirty="0">
                <a:solidFill>
                  <a:srgbClr val="666666"/>
                </a:solidFill>
                <a:latin typeface="Arial"/>
                <a:cs typeface="Arial"/>
              </a:rPr>
              <a:t> </a:t>
            </a:r>
            <a:r>
              <a:rPr sz="800" spc="-5" dirty="0">
                <a:solidFill>
                  <a:srgbClr val="666666"/>
                </a:solidFill>
                <a:latin typeface="Arial"/>
                <a:cs typeface="Arial"/>
              </a:rPr>
              <a:t>2013</a:t>
            </a:r>
            <a:endParaRPr sz="80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xfrm>
            <a:off x="741362" y="552576"/>
            <a:ext cx="4892040" cy="636270"/>
          </a:xfrm>
          <a:prstGeom prst="rect">
            <a:avLst/>
          </a:prstGeom>
        </p:spPr>
        <p:txBody>
          <a:bodyPr vert="horz" wrap="square" lIns="0" tIns="13335" rIns="0" bIns="0" rtlCol="0">
            <a:spAutoFit/>
          </a:bodyPr>
          <a:lstStyle/>
          <a:p>
            <a:pPr marL="12700" marR="5080">
              <a:lnSpc>
                <a:spcPct val="100000"/>
              </a:lnSpc>
              <a:spcBef>
                <a:spcPts val="105"/>
              </a:spcBef>
            </a:pPr>
            <a:r>
              <a:rPr sz="2000" spc="-5" dirty="0"/>
              <a:t>Commercial buildings: axis-orientated  installation with room</a:t>
            </a:r>
            <a:r>
              <a:rPr sz="2000" spc="-30" dirty="0"/>
              <a:t> </a:t>
            </a:r>
            <a:r>
              <a:rPr sz="2000" spc="-5" dirty="0"/>
              <a:t>controller</a:t>
            </a:r>
            <a:endParaRPr sz="2000"/>
          </a:p>
        </p:txBody>
      </p:sp>
      <p:sp>
        <p:nvSpPr>
          <p:cNvPr id="4" name="object 4"/>
          <p:cNvSpPr/>
          <p:nvPr/>
        </p:nvSpPr>
        <p:spPr>
          <a:xfrm>
            <a:off x="34925" y="1130300"/>
            <a:ext cx="8940800" cy="5727700"/>
          </a:xfrm>
          <a:custGeom>
            <a:avLst/>
            <a:gdLst/>
            <a:ahLst/>
            <a:cxnLst/>
            <a:rect l="l" t="t" r="r" b="b"/>
            <a:pathLst>
              <a:path w="8940800" h="5727700">
                <a:moveTo>
                  <a:pt x="5541977" y="5715000"/>
                </a:moveTo>
                <a:lnTo>
                  <a:pt x="3398822" y="5715000"/>
                </a:lnTo>
                <a:lnTo>
                  <a:pt x="3453157" y="5727700"/>
                </a:lnTo>
                <a:lnTo>
                  <a:pt x="5487642" y="5727700"/>
                </a:lnTo>
                <a:lnTo>
                  <a:pt x="5541977" y="5715000"/>
                </a:lnTo>
                <a:close/>
              </a:path>
              <a:path w="8940800" h="5727700">
                <a:moveTo>
                  <a:pt x="5809674" y="5664200"/>
                </a:moveTo>
                <a:lnTo>
                  <a:pt x="3131125" y="5664200"/>
                </a:lnTo>
                <a:lnTo>
                  <a:pt x="3344746" y="5715000"/>
                </a:lnTo>
                <a:lnTo>
                  <a:pt x="5596053" y="5715000"/>
                </a:lnTo>
                <a:lnTo>
                  <a:pt x="5809674" y="5664200"/>
                </a:lnTo>
                <a:close/>
              </a:path>
              <a:path w="8940800" h="5727700">
                <a:moveTo>
                  <a:pt x="5862386" y="139700"/>
                </a:moveTo>
                <a:lnTo>
                  <a:pt x="3078413" y="139700"/>
                </a:lnTo>
                <a:lnTo>
                  <a:pt x="2667399" y="241300"/>
                </a:lnTo>
                <a:lnTo>
                  <a:pt x="2617425" y="266700"/>
                </a:lnTo>
                <a:lnTo>
                  <a:pt x="2420840" y="317500"/>
                </a:lnTo>
                <a:lnTo>
                  <a:pt x="2372544" y="342900"/>
                </a:lnTo>
                <a:lnTo>
                  <a:pt x="2277004" y="368300"/>
                </a:lnTo>
                <a:lnTo>
                  <a:pt x="2229769" y="393700"/>
                </a:lnTo>
                <a:lnTo>
                  <a:pt x="2182897" y="406400"/>
                </a:lnTo>
                <a:lnTo>
                  <a:pt x="2136391" y="431800"/>
                </a:lnTo>
                <a:lnTo>
                  <a:pt x="2090258" y="444500"/>
                </a:lnTo>
                <a:lnTo>
                  <a:pt x="2044500" y="469900"/>
                </a:lnTo>
                <a:lnTo>
                  <a:pt x="1999123" y="482600"/>
                </a:lnTo>
                <a:lnTo>
                  <a:pt x="1954131" y="508000"/>
                </a:lnTo>
                <a:lnTo>
                  <a:pt x="1909529" y="520700"/>
                </a:lnTo>
                <a:lnTo>
                  <a:pt x="1821511" y="571500"/>
                </a:lnTo>
                <a:lnTo>
                  <a:pt x="1778104" y="584200"/>
                </a:lnTo>
                <a:lnTo>
                  <a:pt x="1692518" y="635000"/>
                </a:lnTo>
                <a:lnTo>
                  <a:pt x="1650347" y="647700"/>
                </a:lnTo>
                <a:lnTo>
                  <a:pt x="1526380" y="723900"/>
                </a:lnTo>
                <a:lnTo>
                  <a:pt x="1485920" y="736600"/>
                </a:lnTo>
                <a:lnTo>
                  <a:pt x="1445900" y="762000"/>
                </a:lnTo>
                <a:lnTo>
                  <a:pt x="1367194" y="812800"/>
                </a:lnTo>
                <a:lnTo>
                  <a:pt x="1290298" y="863600"/>
                </a:lnTo>
                <a:lnTo>
                  <a:pt x="1215248" y="914400"/>
                </a:lnTo>
                <a:lnTo>
                  <a:pt x="1142080" y="965200"/>
                </a:lnTo>
                <a:lnTo>
                  <a:pt x="1070829" y="1016000"/>
                </a:lnTo>
                <a:lnTo>
                  <a:pt x="1035934" y="1041400"/>
                </a:lnTo>
                <a:lnTo>
                  <a:pt x="1001532" y="1066800"/>
                </a:lnTo>
                <a:lnTo>
                  <a:pt x="967628" y="1104900"/>
                </a:lnTo>
                <a:lnTo>
                  <a:pt x="934225" y="1130300"/>
                </a:lnTo>
                <a:lnTo>
                  <a:pt x="901329" y="1155700"/>
                </a:lnTo>
                <a:lnTo>
                  <a:pt x="868944" y="1181100"/>
                </a:lnTo>
                <a:lnTo>
                  <a:pt x="837074" y="1206500"/>
                </a:lnTo>
                <a:lnTo>
                  <a:pt x="805724" y="1244600"/>
                </a:lnTo>
                <a:lnTo>
                  <a:pt x="774898" y="1270000"/>
                </a:lnTo>
                <a:lnTo>
                  <a:pt x="744601" y="1295400"/>
                </a:lnTo>
                <a:lnTo>
                  <a:pt x="714838" y="1333500"/>
                </a:lnTo>
                <a:lnTo>
                  <a:pt x="685612" y="1358900"/>
                </a:lnTo>
                <a:lnTo>
                  <a:pt x="656929" y="1384300"/>
                </a:lnTo>
                <a:lnTo>
                  <a:pt x="628792" y="1422400"/>
                </a:lnTo>
                <a:lnTo>
                  <a:pt x="601207" y="1447800"/>
                </a:lnTo>
                <a:lnTo>
                  <a:pt x="574178" y="1473200"/>
                </a:lnTo>
                <a:lnTo>
                  <a:pt x="547709" y="1511300"/>
                </a:lnTo>
                <a:lnTo>
                  <a:pt x="521805" y="1536700"/>
                </a:lnTo>
                <a:lnTo>
                  <a:pt x="496470" y="1574800"/>
                </a:lnTo>
                <a:lnTo>
                  <a:pt x="471709" y="1600200"/>
                </a:lnTo>
                <a:lnTo>
                  <a:pt x="447527" y="1638300"/>
                </a:lnTo>
                <a:lnTo>
                  <a:pt x="423927" y="1663700"/>
                </a:lnTo>
                <a:lnTo>
                  <a:pt x="400914" y="1701800"/>
                </a:lnTo>
                <a:lnTo>
                  <a:pt x="378493" y="1727200"/>
                </a:lnTo>
                <a:lnTo>
                  <a:pt x="356669" y="1765300"/>
                </a:lnTo>
                <a:lnTo>
                  <a:pt x="335445" y="1803400"/>
                </a:lnTo>
                <a:lnTo>
                  <a:pt x="314826" y="1828800"/>
                </a:lnTo>
                <a:lnTo>
                  <a:pt x="294817" y="1866900"/>
                </a:lnTo>
                <a:lnTo>
                  <a:pt x="275423" y="1892300"/>
                </a:lnTo>
                <a:lnTo>
                  <a:pt x="256647" y="1930400"/>
                </a:lnTo>
                <a:lnTo>
                  <a:pt x="238494" y="1968500"/>
                </a:lnTo>
                <a:lnTo>
                  <a:pt x="220969" y="1993900"/>
                </a:lnTo>
                <a:lnTo>
                  <a:pt x="204077" y="2032000"/>
                </a:lnTo>
                <a:lnTo>
                  <a:pt x="187821" y="2070100"/>
                </a:lnTo>
                <a:lnTo>
                  <a:pt x="172206" y="2108200"/>
                </a:lnTo>
                <a:lnTo>
                  <a:pt x="157237" y="2133600"/>
                </a:lnTo>
                <a:lnTo>
                  <a:pt x="142918" y="2171700"/>
                </a:lnTo>
                <a:lnTo>
                  <a:pt x="129254" y="2209800"/>
                </a:lnTo>
                <a:lnTo>
                  <a:pt x="116249" y="2247900"/>
                </a:lnTo>
                <a:lnTo>
                  <a:pt x="103907" y="2273300"/>
                </a:lnTo>
                <a:lnTo>
                  <a:pt x="92234" y="2311400"/>
                </a:lnTo>
                <a:lnTo>
                  <a:pt x="81234" y="2349500"/>
                </a:lnTo>
                <a:lnTo>
                  <a:pt x="70910" y="2387600"/>
                </a:lnTo>
                <a:lnTo>
                  <a:pt x="61269" y="2425700"/>
                </a:lnTo>
                <a:lnTo>
                  <a:pt x="52313" y="2451100"/>
                </a:lnTo>
                <a:lnTo>
                  <a:pt x="44048" y="2489200"/>
                </a:lnTo>
                <a:lnTo>
                  <a:pt x="36478" y="2527300"/>
                </a:lnTo>
                <a:lnTo>
                  <a:pt x="29608" y="2565400"/>
                </a:lnTo>
                <a:lnTo>
                  <a:pt x="23442" y="2603500"/>
                </a:lnTo>
                <a:lnTo>
                  <a:pt x="17984" y="2641600"/>
                </a:lnTo>
                <a:lnTo>
                  <a:pt x="13240" y="2679700"/>
                </a:lnTo>
                <a:lnTo>
                  <a:pt x="9213" y="2717800"/>
                </a:lnTo>
                <a:lnTo>
                  <a:pt x="5908" y="2755900"/>
                </a:lnTo>
                <a:lnTo>
                  <a:pt x="3330" y="2794000"/>
                </a:lnTo>
                <a:lnTo>
                  <a:pt x="1483" y="2832100"/>
                </a:lnTo>
                <a:lnTo>
                  <a:pt x="371" y="2870200"/>
                </a:lnTo>
                <a:lnTo>
                  <a:pt x="0" y="2908300"/>
                </a:lnTo>
                <a:lnTo>
                  <a:pt x="371" y="2933700"/>
                </a:lnTo>
                <a:lnTo>
                  <a:pt x="1483" y="2971800"/>
                </a:lnTo>
                <a:lnTo>
                  <a:pt x="3330" y="3009900"/>
                </a:lnTo>
                <a:lnTo>
                  <a:pt x="5908" y="3048000"/>
                </a:lnTo>
                <a:lnTo>
                  <a:pt x="9213" y="3086100"/>
                </a:lnTo>
                <a:lnTo>
                  <a:pt x="13240" y="3124200"/>
                </a:lnTo>
                <a:lnTo>
                  <a:pt x="17984" y="3162300"/>
                </a:lnTo>
                <a:lnTo>
                  <a:pt x="23442" y="3200400"/>
                </a:lnTo>
                <a:lnTo>
                  <a:pt x="29608" y="3238500"/>
                </a:lnTo>
                <a:lnTo>
                  <a:pt x="36478" y="3276600"/>
                </a:lnTo>
                <a:lnTo>
                  <a:pt x="44048" y="3314700"/>
                </a:lnTo>
                <a:lnTo>
                  <a:pt x="52313" y="3352800"/>
                </a:lnTo>
                <a:lnTo>
                  <a:pt x="61269" y="3378200"/>
                </a:lnTo>
                <a:lnTo>
                  <a:pt x="70910" y="3416300"/>
                </a:lnTo>
                <a:lnTo>
                  <a:pt x="81234" y="3454400"/>
                </a:lnTo>
                <a:lnTo>
                  <a:pt x="92234" y="3492500"/>
                </a:lnTo>
                <a:lnTo>
                  <a:pt x="103907" y="3530600"/>
                </a:lnTo>
                <a:lnTo>
                  <a:pt x="116249" y="3556000"/>
                </a:lnTo>
                <a:lnTo>
                  <a:pt x="129254" y="3594100"/>
                </a:lnTo>
                <a:lnTo>
                  <a:pt x="142918" y="3632200"/>
                </a:lnTo>
                <a:lnTo>
                  <a:pt x="157237" y="3670300"/>
                </a:lnTo>
                <a:lnTo>
                  <a:pt x="172206" y="3695700"/>
                </a:lnTo>
                <a:lnTo>
                  <a:pt x="187821" y="3733800"/>
                </a:lnTo>
                <a:lnTo>
                  <a:pt x="204077" y="3771900"/>
                </a:lnTo>
                <a:lnTo>
                  <a:pt x="220969" y="3810000"/>
                </a:lnTo>
                <a:lnTo>
                  <a:pt x="238494" y="3835400"/>
                </a:lnTo>
                <a:lnTo>
                  <a:pt x="256647" y="3873500"/>
                </a:lnTo>
                <a:lnTo>
                  <a:pt x="275423" y="3911600"/>
                </a:lnTo>
                <a:lnTo>
                  <a:pt x="294817" y="3937000"/>
                </a:lnTo>
                <a:lnTo>
                  <a:pt x="314826" y="3975100"/>
                </a:lnTo>
                <a:lnTo>
                  <a:pt x="335445" y="4000500"/>
                </a:lnTo>
                <a:lnTo>
                  <a:pt x="356669" y="4038600"/>
                </a:lnTo>
                <a:lnTo>
                  <a:pt x="378493" y="4076700"/>
                </a:lnTo>
                <a:lnTo>
                  <a:pt x="400914" y="4102100"/>
                </a:lnTo>
                <a:lnTo>
                  <a:pt x="423927" y="4140200"/>
                </a:lnTo>
                <a:lnTo>
                  <a:pt x="447527" y="4165600"/>
                </a:lnTo>
                <a:lnTo>
                  <a:pt x="471709" y="4203700"/>
                </a:lnTo>
                <a:lnTo>
                  <a:pt x="496470" y="4229100"/>
                </a:lnTo>
                <a:lnTo>
                  <a:pt x="521805" y="4267200"/>
                </a:lnTo>
                <a:lnTo>
                  <a:pt x="547709" y="4292600"/>
                </a:lnTo>
                <a:lnTo>
                  <a:pt x="574178" y="4330700"/>
                </a:lnTo>
                <a:lnTo>
                  <a:pt x="601207" y="4356100"/>
                </a:lnTo>
                <a:lnTo>
                  <a:pt x="628792" y="4381500"/>
                </a:lnTo>
                <a:lnTo>
                  <a:pt x="656929" y="4419600"/>
                </a:lnTo>
                <a:lnTo>
                  <a:pt x="685612" y="4445000"/>
                </a:lnTo>
                <a:lnTo>
                  <a:pt x="714838" y="4470400"/>
                </a:lnTo>
                <a:lnTo>
                  <a:pt x="744601" y="4508500"/>
                </a:lnTo>
                <a:lnTo>
                  <a:pt x="774898" y="4533900"/>
                </a:lnTo>
                <a:lnTo>
                  <a:pt x="805724" y="4559300"/>
                </a:lnTo>
                <a:lnTo>
                  <a:pt x="837074" y="4597400"/>
                </a:lnTo>
                <a:lnTo>
                  <a:pt x="868944" y="4622800"/>
                </a:lnTo>
                <a:lnTo>
                  <a:pt x="901329" y="4648200"/>
                </a:lnTo>
                <a:lnTo>
                  <a:pt x="934225" y="4673600"/>
                </a:lnTo>
                <a:lnTo>
                  <a:pt x="967628" y="4699000"/>
                </a:lnTo>
                <a:lnTo>
                  <a:pt x="1001532" y="4737100"/>
                </a:lnTo>
                <a:lnTo>
                  <a:pt x="1035934" y="4762500"/>
                </a:lnTo>
                <a:lnTo>
                  <a:pt x="1070829" y="4787900"/>
                </a:lnTo>
                <a:lnTo>
                  <a:pt x="1106212" y="4813300"/>
                </a:lnTo>
                <a:lnTo>
                  <a:pt x="1178426" y="4864100"/>
                </a:lnTo>
                <a:lnTo>
                  <a:pt x="1252540" y="4914900"/>
                </a:lnTo>
                <a:lnTo>
                  <a:pt x="1328518" y="4965700"/>
                </a:lnTo>
                <a:lnTo>
                  <a:pt x="1406323" y="5016500"/>
                </a:lnTo>
                <a:lnTo>
                  <a:pt x="1485920" y="5067300"/>
                </a:lnTo>
                <a:lnTo>
                  <a:pt x="1526380" y="5080000"/>
                </a:lnTo>
                <a:lnTo>
                  <a:pt x="1650347" y="5156200"/>
                </a:lnTo>
                <a:lnTo>
                  <a:pt x="1692518" y="5168900"/>
                </a:lnTo>
                <a:lnTo>
                  <a:pt x="1778104" y="5219700"/>
                </a:lnTo>
                <a:lnTo>
                  <a:pt x="1821511" y="5232400"/>
                </a:lnTo>
                <a:lnTo>
                  <a:pt x="1909529" y="5283200"/>
                </a:lnTo>
                <a:lnTo>
                  <a:pt x="1954131" y="5295900"/>
                </a:lnTo>
                <a:lnTo>
                  <a:pt x="1999123" y="5321300"/>
                </a:lnTo>
                <a:lnTo>
                  <a:pt x="2044500" y="5334000"/>
                </a:lnTo>
                <a:lnTo>
                  <a:pt x="2090258" y="5359400"/>
                </a:lnTo>
                <a:lnTo>
                  <a:pt x="2136391" y="5372100"/>
                </a:lnTo>
                <a:lnTo>
                  <a:pt x="2182897" y="5397500"/>
                </a:lnTo>
                <a:lnTo>
                  <a:pt x="2229769" y="5410200"/>
                </a:lnTo>
                <a:lnTo>
                  <a:pt x="2277004" y="5435600"/>
                </a:lnTo>
                <a:lnTo>
                  <a:pt x="2372544" y="5461000"/>
                </a:lnTo>
                <a:lnTo>
                  <a:pt x="2420840" y="5486400"/>
                </a:lnTo>
                <a:lnTo>
                  <a:pt x="2617425" y="5537200"/>
                </a:lnTo>
                <a:lnTo>
                  <a:pt x="2667399" y="5562600"/>
                </a:lnTo>
                <a:lnTo>
                  <a:pt x="3078413" y="5664200"/>
                </a:lnTo>
                <a:lnTo>
                  <a:pt x="5862386" y="5664200"/>
                </a:lnTo>
                <a:lnTo>
                  <a:pt x="6273400" y="5562600"/>
                </a:lnTo>
                <a:lnTo>
                  <a:pt x="6323374" y="5537200"/>
                </a:lnTo>
                <a:lnTo>
                  <a:pt x="6519959" y="5486400"/>
                </a:lnTo>
                <a:lnTo>
                  <a:pt x="6568255" y="5461000"/>
                </a:lnTo>
                <a:lnTo>
                  <a:pt x="6663795" y="5435600"/>
                </a:lnTo>
                <a:lnTo>
                  <a:pt x="6711030" y="5410200"/>
                </a:lnTo>
                <a:lnTo>
                  <a:pt x="6757902" y="5397500"/>
                </a:lnTo>
                <a:lnTo>
                  <a:pt x="6804408" y="5372100"/>
                </a:lnTo>
                <a:lnTo>
                  <a:pt x="6850541" y="5359400"/>
                </a:lnTo>
                <a:lnTo>
                  <a:pt x="6896299" y="5334000"/>
                </a:lnTo>
                <a:lnTo>
                  <a:pt x="6941676" y="5321300"/>
                </a:lnTo>
                <a:lnTo>
                  <a:pt x="6986668" y="5295900"/>
                </a:lnTo>
                <a:lnTo>
                  <a:pt x="7031270" y="5283200"/>
                </a:lnTo>
                <a:lnTo>
                  <a:pt x="7119288" y="5232400"/>
                </a:lnTo>
                <a:lnTo>
                  <a:pt x="7162695" y="5219700"/>
                </a:lnTo>
                <a:lnTo>
                  <a:pt x="7248281" y="5168900"/>
                </a:lnTo>
                <a:lnTo>
                  <a:pt x="7290452" y="5156200"/>
                </a:lnTo>
                <a:lnTo>
                  <a:pt x="7414419" y="5080000"/>
                </a:lnTo>
                <a:lnTo>
                  <a:pt x="7454879" y="5067300"/>
                </a:lnTo>
                <a:lnTo>
                  <a:pt x="7534476" y="5016500"/>
                </a:lnTo>
                <a:lnTo>
                  <a:pt x="7612281" y="4965700"/>
                </a:lnTo>
                <a:lnTo>
                  <a:pt x="7688259" y="4914900"/>
                </a:lnTo>
                <a:lnTo>
                  <a:pt x="7762373" y="4864100"/>
                </a:lnTo>
                <a:lnTo>
                  <a:pt x="7834587" y="4813300"/>
                </a:lnTo>
                <a:lnTo>
                  <a:pt x="7869970" y="4787900"/>
                </a:lnTo>
                <a:lnTo>
                  <a:pt x="7904865" y="4762500"/>
                </a:lnTo>
                <a:lnTo>
                  <a:pt x="7939267" y="4737100"/>
                </a:lnTo>
                <a:lnTo>
                  <a:pt x="7973171" y="4699000"/>
                </a:lnTo>
                <a:lnTo>
                  <a:pt x="8006574" y="4673600"/>
                </a:lnTo>
                <a:lnTo>
                  <a:pt x="8039470" y="4648200"/>
                </a:lnTo>
                <a:lnTo>
                  <a:pt x="8071855" y="4622800"/>
                </a:lnTo>
                <a:lnTo>
                  <a:pt x="8103725" y="4597400"/>
                </a:lnTo>
                <a:lnTo>
                  <a:pt x="8135075" y="4559300"/>
                </a:lnTo>
                <a:lnTo>
                  <a:pt x="8165901" y="4533900"/>
                </a:lnTo>
                <a:lnTo>
                  <a:pt x="8196198" y="4508500"/>
                </a:lnTo>
                <a:lnTo>
                  <a:pt x="8225961" y="4470400"/>
                </a:lnTo>
                <a:lnTo>
                  <a:pt x="8255187" y="4445000"/>
                </a:lnTo>
                <a:lnTo>
                  <a:pt x="8283870" y="4419600"/>
                </a:lnTo>
                <a:lnTo>
                  <a:pt x="8312007" y="4381500"/>
                </a:lnTo>
                <a:lnTo>
                  <a:pt x="8339592" y="4356100"/>
                </a:lnTo>
                <a:lnTo>
                  <a:pt x="8366621" y="4330700"/>
                </a:lnTo>
                <a:lnTo>
                  <a:pt x="8393090" y="4292600"/>
                </a:lnTo>
                <a:lnTo>
                  <a:pt x="8418994" y="4267200"/>
                </a:lnTo>
                <a:lnTo>
                  <a:pt x="8444329" y="4229100"/>
                </a:lnTo>
                <a:lnTo>
                  <a:pt x="8469090" y="4203700"/>
                </a:lnTo>
                <a:lnTo>
                  <a:pt x="8493272" y="4165600"/>
                </a:lnTo>
                <a:lnTo>
                  <a:pt x="8516872" y="4140200"/>
                </a:lnTo>
                <a:lnTo>
                  <a:pt x="8539885" y="4102100"/>
                </a:lnTo>
                <a:lnTo>
                  <a:pt x="8562306" y="4076700"/>
                </a:lnTo>
                <a:lnTo>
                  <a:pt x="8584130" y="4038600"/>
                </a:lnTo>
                <a:lnTo>
                  <a:pt x="8605354" y="4000500"/>
                </a:lnTo>
                <a:lnTo>
                  <a:pt x="8625973" y="3975100"/>
                </a:lnTo>
                <a:lnTo>
                  <a:pt x="8645982" y="3937000"/>
                </a:lnTo>
                <a:lnTo>
                  <a:pt x="8665376" y="3911600"/>
                </a:lnTo>
                <a:lnTo>
                  <a:pt x="8684152" y="3873500"/>
                </a:lnTo>
                <a:lnTo>
                  <a:pt x="8702305" y="3835400"/>
                </a:lnTo>
                <a:lnTo>
                  <a:pt x="8719830" y="3810000"/>
                </a:lnTo>
                <a:lnTo>
                  <a:pt x="8736722" y="3771900"/>
                </a:lnTo>
                <a:lnTo>
                  <a:pt x="8752978" y="3733800"/>
                </a:lnTo>
                <a:lnTo>
                  <a:pt x="8768593" y="3695700"/>
                </a:lnTo>
                <a:lnTo>
                  <a:pt x="8783562" y="3670300"/>
                </a:lnTo>
                <a:lnTo>
                  <a:pt x="8797881" y="3632200"/>
                </a:lnTo>
                <a:lnTo>
                  <a:pt x="8811545" y="3594100"/>
                </a:lnTo>
                <a:lnTo>
                  <a:pt x="8824550" y="3556000"/>
                </a:lnTo>
                <a:lnTo>
                  <a:pt x="8836892" y="3530600"/>
                </a:lnTo>
                <a:lnTo>
                  <a:pt x="8848565" y="3492500"/>
                </a:lnTo>
                <a:lnTo>
                  <a:pt x="8859565" y="3454400"/>
                </a:lnTo>
                <a:lnTo>
                  <a:pt x="8869889" y="3416300"/>
                </a:lnTo>
                <a:lnTo>
                  <a:pt x="8879530" y="3378200"/>
                </a:lnTo>
                <a:lnTo>
                  <a:pt x="8888486" y="3352800"/>
                </a:lnTo>
                <a:lnTo>
                  <a:pt x="8896751" y="3314700"/>
                </a:lnTo>
                <a:lnTo>
                  <a:pt x="8904321" y="3276600"/>
                </a:lnTo>
                <a:lnTo>
                  <a:pt x="8911191" y="3238500"/>
                </a:lnTo>
                <a:lnTo>
                  <a:pt x="8917357" y="3200400"/>
                </a:lnTo>
                <a:lnTo>
                  <a:pt x="8922815" y="3162300"/>
                </a:lnTo>
                <a:lnTo>
                  <a:pt x="8927559" y="3124200"/>
                </a:lnTo>
                <a:lnTo>
                  <a:pt x="8931586" y="3086100"/>
                </a:lnTo>
                <a:lnTo>
                  <a:pt x="8934891" y="3048000"/>
                </a:lnTo>
                <a:lnTo>
                  <a:pt x="8937469" y="3009900"/>
                </a:lnTo>
                <a:lnTo>
                  <a:pt x="8939316" y="2971800"/>
                </a:lnTo>
                <a:lnTo>
                  <a:pt x="8940428" y="2933700"/>
                </a:lnTo>
                <a:lnTo>
                  <a:pt x="8940800" y="2908300"/>
                </a:lnTo>
                <a:lnTo>
                  <a:pt x="8940428" y="2870200"/>
                </a:lnTo>
                <a:lnTo>
                  <a:pt x="8939316" y="2832100"/>
                </a:lnTo>
                <a:lnTo>
                  <a:pt x="8937469" y="2794000"/>
                </a:lnTo>
                <a:lnTo>
                  <a:pt x="8934891" y="2755900"/>
                </a:lnTo>
                <a:lnTo>
                  <a:pt x="8931586" y="2717800"/>
                </a:lnTo>
                <a:lnTo>
                  <a:pt x="8927559" y="2679700"/>
                </a:lnTo>
                <a:lnTo>
                  <a:pt x="8922815" y="2641600"/>
                </a:lnTo>
                <a:lnTo>
                  <a:pt x="8917357" y="2603500"/>
                </a:lnTo>
                <a:lnTo>
                  <a:pt x="8911191" y="2565400"/>
                </a:lnTo>
                <a:lnTo>
                  <a:pt x="8904321" y="2527300"/>
                </a:lnTo>
                <a:lnTo>
                  <a:pt x="8896751" y="2489200"/>
                </a:lnTo>
                <a:lnTo>
                  <a:pt x="8888486" y="2451100"/>
                </a:lnTo>
                <a:lnTo>
                  <a:pt x="8879530" y="2425700"/>
                </a:lnTo>
                <a:lnTo>
                  <a:pt x="8869889" y="2387600"/>
                </a:lnTo>
                <a:lnTo>
                  <a:pt x="8859565" y="2349500"/>
                </a:lnTo>
                <a:lnTo>
                  <a:pt x="8848565" y="2311400"/>
                </a:lnTo>
                <a:lnTo>
                  <a:pt x="8836892" y="2273300"/>
                </a:lnTo>
                <a:lnTo>
                  <a:pt x="8824550" y="2247900"/>
                </a:lnTo>
                <a:lnTo>
                  <a:pt x="8811545" y="2209800"/>
                </a:lnTo>
                <a:lnTo>
                  <a:pt x="8797881" y="2171700"/>
                </a:lnTo>
                <a:lnTo>
                  <a:pt x="8783562" y="2133600"/>
                </a:lnTo>
                <a:lnTo>
                  <a:pt x="8768593" y="2108200"/>
                </a:lnTo>
                <a:lnTo>
                  <a:pt x="8752978" y="2070100"/>
                </a:lnTo>
                <a:lnTo>
                  <a:pt x="8736722" y="2032000"/>
                </a:lnTo>
                <a:lnTo>
                  <a:pt x="8719830" y="1993900"/>
                </a:lnTo>
                <a:lnTo>
                  <a:pt x="8702305" y="1968500"/>
                </a:lnTo>
                <a:lnTo>
                  <a:pt x="8684152" y="1930400"/>
                </a:lnTo>
                <a:lnTo>
                  <a:pt x="8665376" y="1892300"/>
                </a:lnTo>
                <a:lnTo>
                  <a:pt x="8645982" y="1866900"/>
                </a:lnTo>
                <a:lnTo>
                  <a:pt x="8625973" y="1828800"/>
                </a:lnTo>
                <a:lnTo>
                  <a:pt x="8605354" y="1803400"/>
                </a:lnTo>
                <a:lnTo>
                  <a:pt x="8584130" y="1765300"/>
                </a:lnTo>
                <a:lnTo>
                  <a:pt x="8562306" y="1727200"/>
                </a:lnTo>
                <a:lnTo>
                  <a:pt x="8539885" y="1701800"/>
                </a:lnTo>
                <a:lnTo>
                  <a:pt x="8516872" y="1663700"/>
                </a:lnTo>
                <a:lnTo>
                  <a:pt x="8493272" y="1638300"/>
                </a:lnTo>
                <a:lnTo>
                  <a:pt x="8469090" y="1600200"/>
                </a:lnTo>
                <a:lnTo>
                  <a:pt x="8444329" y="1574800"/>
                </a:lnTo>
                <a:lnTo>
                  <a:pt x="8418994" y="1536700"/>
                </a:lnTo>
                <a:lnTo>
                  <a:pt x="8393090" y="1511300"/>
                </a:lnTo>
                <a:lnTo>
                  <a:pt x="8366621" y="1473200"/>
                </a:lnTo>
                <a:lnTo>
                  <a:pt x="8339592" y="1447800"/>
                </a:lnTo>
                <a:lnTo>
                  <a:pt x="8312007" y="1422400"/>
                </a:lnTo>
                <a:lnTo>
                  <a:pt x="8283870" y="1384300"/>
                </a:lnTo>
                <a:lnTo>
                  <a:pt x="8255187" y="1358900"/>
                </a:lnTo>
                <a:lnTo>
                  <a:pt x="8225961" y="1333500"/>
                </a:lnTo>
                <a:lnTo>
                  <a:pt x="8196198" y="1295400"/>
                </a:lnTo>
                <a:lnTo>
                  <a:pt x="8165901" y="1270000"/>
                </a:lnTo>
                <a:lnTo>
                  <a:pt x="8135075" y="1244600"/>
                </a:lnTo>
                <a:lnTo>
                  <a:pt x="8103725" y="1206500"/>
                </a:lnTo>
                <a:lnTo>
                  <a:pt x="8071855" y="1181100"/>
                </a:lnTo>
                <a:lnTo>
                  <a:pt x="8039470" y="1155700"/>
                </a:lnTo>
                <a:lnTo>
                  <a:pt x="8006574" y="1130300"/>
                </a:lnTo>
                <a:lnTo>
                  <a:pt x="7973171" y="1104900"/>
                </a:lnTo>
                <a:lnTo>
                  <a:pt x="7939267" y="1066800"/>
                </a:lnTo>
                <a:lnTo>
                  <a:pt x="7904865" y="1041400"/>
                </a:lnTo>
                <a:lnTo>
                  <a:pt x="7869970" y="1016000"/>
                </a:lnTo>
                <a:lnTo>
                  <a:pt x="7798719" y="965200"/>
                </a:lnTo>
                <a:lnTo>
                  <a:pt x="7725551" y="914400"/>
                </a:lnTo>
                <a:lnTo>
                  <a:pt x="7650501" y="863600"/>
                </a:lnTo>
                <a:lnTo>
                  <a:pt x="7573605" y="812800"/>
                </a:lnTo>
                <a:lnTo>
                  <a:pt x="7494899" y="762000"/>
                </a:lnTo>
                <a:lnTo>
                  <a:pt x="7454879" y="736600"/>
                </a:lnTo>
                <a:lnTo>
                  <a:pt x="7414419" y="723900"/>
                </a:lnTo>
                <a:lnTo>
                  <a:pt x="7290452" y="647700"/>
                </a:lnTo>
                <a:lnTo>
                  <a:pt x="7248281" y="635000"/>
                </a:lnTo>
                <a:lnTo>
                  <a:pt x="7162695" y="584200"/>
                </a:lnTo>
                <a:lnTo>
                  <a:pt x="7119288" y="571500"/>
                </a:lnTo>
                <a:lnTo>
                  <a:pt x="7031270" y="520700"/>
                </a:lnTo>
                <a:lnTo>
                  <a:pt x="6986668" y="508000"/>
                </a:lnTo>
                <a:lnTo>
                  <a:pt x="6941676" y="482600"/>
                </a:lnTo>
                <a:lnTo>
                  <a:pt x="6896299" y="469900"/>
                </a:lnTo>
                <a:lnTo>
                  <a:pt x="6850541" y="444500"/>
                </a:lnTo>
                <a:lnTo>
                  <a:pt x="6804408" y="431800"/>
                </a:lnTo>
                <a:lnTo>
                  <a:pt x="6757902" y="406400"/>
                </a:lnTo>
                <a:lnTo>
                  <a:pt x="6711030" y="393700"/>
                </a:lnTo>
                <a:lnTo>
                  <a:pt x="6663795" y="368300"/>
                </a:lnTo>
                <a:lnTo>
                  <a:pt x="6568255" y="342900"/>
                </a:lnTo>
                <a:lnTo>
                  <a:pt x="6519959" y="317500"/>
                </a:lnTo>
                <a:lnTo>
                  <a:pt x="6323374" y="266700"/>
                </a:lnTo>
                <a:lnTo>
                  <a:pt x="6273400" y="241300"/>
                </a:lnTo>
                <a:lnTo>
                  <a:pt x="5862386" y="139700"/>
                </a:lnTo>
                <a:close/>
              </a:path>
              <a:path w="8940800" h="5727700">
                <a:moveTo>
                  <a:pt x="5596053" y="88900"/>
                </a:moveTo>
                <a:lnTo>
                  <a:pt x="3344746" y="88900"/>
                </a:lnTo>
                <a:lnTo>
                  <a:pt x="3131125" y="139700"/>
                </a:lnTo>
                <a:lnTo>
                  <a:pt x="5809674" y="139700"/>
                </a:lnTo>
                <a:lnTo>
                  <a:pt x="5596053" y="88900"/>
                </a:lnTo>
                <a:close/>
              </a:path>
              <a:path w="8940800" h="5727700">
                <a:moveTo>
                  <a:pt x="5433053" y="63500"/>
                </a:moveTo>
                <a:lnTo>
                  <a:pt x="3507746" y="63500"/>
                </a:lnTo>
                <a:lnTo>
                  <a:pt x="3398822" y="88900"/>
                </a:lnTo>
                <a:lnTo>
                  <a:pt x="5541977" y="88900"/>
                </a:lnTo>
                <a:lnTo>
                  <a:pt x="5433053" y="63500"/>
                </a:lnTo>
                <a:close/>
              </a:path>
              <a:path w="8940800" h="5727700">
                <a:moveTo>
                  <a:pt x="5323127" y="50800"/>
                </a:moveTo>
                <a:lnTo>
                  <a:pt x="3617672" y="50800"/>
                </a:lnTo>
                <a:lnTo>
                  <a:pt x="3562586" y="63500"/>
                </a:lnTo>
                <a:lnTo>
                  <a:pt x="5378213" y="63500"/>
                </a:lnTo>
                <a:lnTo>
                  <a:pt x="5323127" y="50800"/>
                </a:lnTo>
                <a:close/>
              </a:path>
              <a:path w="8940800" h="5727700">
                <a:moveTo>
                  <a:pt x="5212236" y="38100"/>
                </a:moveTo>
                <a:lnTo>
                  <a:pt x="3728563" y="38100"/>
                </a:lnTo>
                <a:lnTo>
                  <a:pt x="3672999" y="50800"/>
                </a:lnTo>
                <a:lnTo>
                  <a:pt x="5267800" y="50800"/>
                </a:lnTo>
                <a:lnTo>
                  <a:pt x="5212236" y="38100"/>
                </a:lnTo>
                <a:close/>
              </a:path>
              <a:path w="8940800" h="5727700">
                <a:moveTo>
                  <a:pt x="5100415" y="25400"/>
                </a:moveTo>
                <a:lnTo>
                  <a:pt x="3840384" y="25400"/>
                </a:lnTo>
                <a:lnTo>
                  <a:pt x="3784360" y="38100"/>
                </a:lnTo>
                <a:lnTo>
                  <a:pt x="5156439" y="38100"/>
                </a:lnTo>
                <a:lnTo>
                  <a:pt x="5100415" y="25400"/>
                </a:lnTo>
                <a:close/>
              </a:path>
              <a:path w="8940800" h="5727700">
                <a:moveTo>
                  <a:pt x="4931021" y="12700"/>
                </a:moveTo>
                <a:lnTo>
                  <a:pt x="4009778" y="12700"/>
                </a:lnTo>
                <a:lnTo>
                  <a:pt x="3953097" y="25400"/>
                </a:lnTo>
                <a:lnTo>
                  <a:pt x="4987702" y="25400"/>
                </a:lnTo>
                <a:lnTo>
                  <a:pt x="4931021" y="12700"/>
                </a:lnTo>
                <a:close/>
              </a:path>
              <a:path w="8940800" h="5727700">
                <a:moveTo>
                  <a:pt x="4702245" y="0"/>
                </a:moveTo>
                <a:lnTo>
                  <a:pt x="4238554" y="0"/>
                </a:lnTo>
                <a:lnTo>
                  <a:pt x="4181061" y="12700"/>
                </a:lnTo>
                <a:lnTo>
                  <a:pt x="4759738" y="12700"/>
                </a:lnTo>
                <a:lnTo>
                  <a:pt x="4702245" y="0"/>
                </a:lnTo>
                <a:close/>
              </a:path>
            </a:pathLst>
          </a:custGeom>
          <a:solidFill>
            <a:srgbClr val="9DC065">
              <a:alpha val="32940"/>
            </a:srgbClr>
          </a:solidFill>
        </p:spPr>
        <p:txBody>
          <a:bodyPr wrap="square" lIns="0" tIns="0" rIns="0" bIns="0" rtlCol="0"/>
          <a:lstStyle/>
          <a:p>
            <a:endParaRPr/>
          </a:p>
        </p:txBody>
      </p:sp>
      <p:sp>
        <p:nvSpPr>
          <p:cNvPr id="5" name="object 5"/>
          <p:cNvSpPr/>
          <p:nvPr/>
        </p:nvSpPr>
        <p:spPr>
          <a:xfrm>
            <a:off x="395287" y="1844675"/>
            <a:ext cx="8353425" cy="142875"/>
          </a:xfrm>
          <a:custGeom>
            <a:avLst/>
            <a:gdLst/>
            <a:ahLst/>
            <a:cxnLst/>
            <a:rect l="l" t="t" r="r" b="b"/>
            <a:pathLst>
              <a:path w="8353425" h="142875">
                <a:moveTo>
                  <a:pt x="0" y="0"/>
                </a:moveTo>
                <a:lnTo>
                  <a:pt x="8353425" y="0"/>
                </a:lnTo>
                <a:lnTo>
                  <a:pt x="8353425" y="142875"/>
                </a:lnTo>
                <a:lnTo>
                  <a:pt x="0" y="142875"/>
                </a:lnTo>
                <a:lnTo>
                  <a:pt x="0" y="0"/>
                </a:lnTo>
                <a:close/>
              </a:path>
            </a:pathLst>
          </a:custGeom>
          <a:solidFill>
            <a:srgbClr val="99A9BE"/>
          </a:solidFill>
        </p:spPr>
        <p:txBody>
          <a:bodyPr wrap="square" lIns="0" tIns="0" rIns="0" bIns="0" rtlCol="0"/>
          <a:lstStyle/>
          <a:p>
            <a:endParaRPr/>
          </a:p>
        </p:txBody>
      </p:sp>
      <p:sp>
        <p:nvSpPr>
          <p:cNvPr id="6" name="object 6"/>
          <p:cNvSpPr/>
          <p:nvPr/>
        </p:nvSpPr>
        <p:spPr>
          <a:xfrm>
            <a:off x="395287" y="1844675"/>
            <a:ext cx="8353425" cy="142875"/>
          </a:xfrm>
          <a:custGeom>
            <a:avLst/>
            <a:gdLst/>
            <a:ahLst/>
            <a:cxnLst/>
            <a:rect l="l" t="t" r="r" b="b"/>
            <a:pathLst>
              <a:path w="8353425" h="142875">
                <a:moveTo>
                  <a:pt x="0" y="0"/>
                </a:moveTo>
                <a:lnTo>
                  <a:pt x="8353425" y="0"/>
                </a:lnTo>
                <a:lnTo>
                  <a:pt x="8353425" y="142875"/>
                </a:lnTo>
                <a:lnTo>
                  <a:pt x="0" y="142875"/>
                </a:lnTo>
                <a:lnTo>
                  <a:pt x="0" y="0"/>
                </a:lnTo>
                <a:close/>
              </a:path>
            </a:pathLst>
          </a:custGeom>
          <a:ln w="19050">
            <a:solidFill>
              <a:srgbClr val="333399"/>
            </a:solidFill>
          </a:ln>
        </p:spPr>
        <p:txBody>
          <a:bodyPr wrap="square" lIns="0" tIns="0" rIns="0" bIns="0" rtlCol="0"/>
          <a:lstStyle/>
          <a:p>
            <a:endParaRPr/>
          </a:p>
        </p:txBody>
      </p:sp>
      <p:sp>
        <p:nvSpPr>
          <p:cNvPr id="7" name="object 7"/>
          <p:cNvSpPr/>
          <p:nvPr/>
        </p:nvSpPr>
        <p:spPr>
          <a:xfrm>
            <a:off x="323850" y="3357562"/>
            <a:ext cx="8425180" cy="503555"/>
          </a:xfrm>
          <a:custGeom>
            <a:avLst/>
            <a:gdLst/>
            <a:ahLst/>
            <a:cxnLst/>
            <a:rect l="l" t="t" r="r" b="b"/>
            <a:pathLst>
              <a:path w="8425180" h="503554">
                <a:moveTo>
                  <a:pt x="0" y="0"/>
                </a:moveTo>
                <a:lnTo>
                  <a:pt x="8424862" y="0"/>
                </a:lnTo>
                <a:lnTo>
                  <a:pt x="8424862" y="503237"/>
                </a:lnTo>
                <a:lnTo>
                  <a:pt x="0" y="503237"/>
                </a:lnTo>
                <a:lnTo>
                  <a:pt x="0" y="0"/>
                </a:lnTo>
                <a:close/>
              </a:path>
            </a:pathLst>
          </a:custGeom>
          <a:ln w="19050">
            <a:solidFill>
              <a:srgbClr val="032B5F"/>
            </a:solidFill>
          </a:ln>
        </p:spPr>
        <p:txBody>
          <a:bodyPr wrap="square" lIns="0" tIns="0" rIns="0" bIns="0" rtlCol="0"/>
          <a:lstStyle/>
          <a:p>
            <a:endParaRPr/>
          </a:p>
        </p:txBody>
      </p:sp>
      <p:sp>
        <p:nvSpPr>
          <p:cNvPr id="8" name="object 8"/>
          <p:cNvSpPr/>
          <p:nvPr/>
        </p:nvSpPr>
        <p:spPr>
          <a:xfrm>
            <a:off x="395287" y="5229225"/>
            <a:ext cx="8353425" cy="163830"/>
          </a:xfrm>
          <a:custGeom>
            <a:avLst/>
            <a:gdLst/>
            <a:ahLst/>
            <a:cxnLst/>
            <a:rect l="l" t="t" r="r" b="b"/>
            <a:pathLst>
              <a:path w="8353425" h="163829">
                <a:moveTo>
                  <a:pt x="0" y="0"/>
                </a:moveTo>
                <a:lnTo>
                  <a:pt x="8353425" y="0"/>
                </a:lnTo>
                <a:lnTo>
                  <a:pt x="8353425" y="163512"/>
                </a:lnTo>
                <a:lnTo>
                  <a:pt x="0" y="163512"/>
                </a:lnTo>
                <a:lnTo>
                  <a:pt x="0" y="0"/>
                </a:lnTo>
                <a:close/>
              </a:path>
            </a:pathLst>
          </a:custGeom>
          <a:solidFill>
            <a:srgbClr val="99A9BE"/>
          </a:solidFill>
        </p:spPr>
        <p:txBody>
          <a:bodyPr wrap="square" lIns="0" tIns="0" rIns="0" bIns="0" rtlCol="0"/>
          <a:lstStyle/>
          <a:p>
            <a:endParaRPr/>
          </a:p>
        </p:txBody>
      </p:sp>
      <p:sp>
        <p:nvSpPr>
          <p:cNvPr id="9" name="object 9"/>
          <p:cNvSpPr/>
          <p:nvPr/>
        </p:nvSpPr>
        <p:spPr>
          <a:xfrm>
            <a:off x="395287" y="5229225"/>
            <a:ext cx="8353425" cy="163830"/>
          </a:xfrm>
          <a:custGeom>
            <a:avLst/>
            <a:gdLst/>
            <a:ahLst/>
            <a:cxnLst/>
            <a:rect l="l" t="t" r="r" b="b"/>
            <a:pathLst>
              <a:path w="8353425" h="163829">
                <a:moveTo>
                  <a:pt x="0" y="0"/>
                </a:moveTo>
                <a:lnTo>
                  <a:pt x="8353425" y="0"/>
                </a:lnTo>
                <a:lnTo>
                  <a:pt x="8353425" y="163512"/>
                </a:lnTo>
                <a:lnTo>
                  <a:pt x="0" y="163512"/>
                </a:lnTo>
                <a:lnTo>
                  <a:pt x="0" y="0"/>
                </a:lnTo>
                <a:close/>
              </a:path>
            </a:pathLst>
          </a:custGeom>
          <a:ln w="19050">
            <a:solidFill>
              <a:srgbClr val="333399"/>
            </a:solidFill>
          </a:ln>
        </p:spPr>
        <p:txBody>
          <a:bodyPr wrap="square" lIns="0" tIns="0" rIns="0" bIns="0" rtlCol="0"/>
          <a:lstStyle/>
          <a:p>
            <a:endParaRPr/>
          </a:p>
        </p:txBody>
      </p:sp>
      <p:sp>
        <p:nvSpPr>
          <p:cNvPr id="10" name="object 10"/>
          <p:cNvSpPr/>
          <p:nvPr/>
        </p:nvSpPr>
        <p:spPr>
          <a:xfrm>
            <a:off x="395287" y="1916113"/>
            <a:ext cx="0" cy="3529329"/>
          </a:xfrm>
          <a:custGeom>
            <a:avLst/>
            <a:gdLst/>
            <a:ahLst/>
            <a:cxnLst/>
            <a:rect l="l" t="t" r="r" b="b"/>
            <a:pathLst>
              <a:path h="3529329">
                <a:moveTo>
                  <a:pt x="0" y="0"/>
                </a:moveTo>
                <a:lnTo>
                  <a:pt x="0" y="3529012"/>
                </a:lnTo>
              </a:path>
            </a:pathLst>
          </a:custGeom>
          <a:ln w="19050">
            <a:solidFill>
              <a:srgbClr val="333399"/>
            </a:solidFill>
            <a:prstDash val="sysDashDot"/>
          </a:ln>
        </p:spPr>
        <p:txBody>
          <a:bodyPr wrap="square" lIns="0" tIns="0" rIns="0" bIns="0" rtlCol="0"/>
          <a:lstStyle/>
          <a:p>
            <a:endParaRPr/>
          </a:p>
        </p:txBody>
      </p:sp>
      <p:sp>
        <p:nvSpPr>
          <p:cNvPr id="11" name="object 11"/>
          <p:cNvSpPr/>
          <p:nvPr/>
        </p:nvSpPr>
        <p:spPr>
          <a:xfrm>
            <a:off x="8748714" y="1916113"/>
            <a:ext cx="0" cy="3529329"/>
          </a:xfrm>
          <a:custGeom>
            <a:avLst/>
            <a:gdLst/>
            <a:ahLst/>
            <a:cxnLst/>
            <a:rect l="l" t="t" r="r" b="b"/>
            <a:pathLst>
              <a:path h="3529329">
                <a:moveTo>
                  <a:pt x="0" y="0"/>
                </a:moveTo>
                <a:lnTo>
                  <a:pt x="0" y="3529012"/>
                </a:lnTo>
              </a:path>
            </a:pathLst>
          </a:custGeom>
          <a:ln w="12700">
            <a:solidFill>
              <a:srgbClr val="032B5F"/>
            </a:solidFill>
            <a:prstDash val="sysDashDot"/>
          </a:ln>
        </p:spPr>
        <p:txBody>
          <a:bodyPr wrap="square" lIns="0" tIns="0" rIns="0" bIns="0" rtlCol="0"/>
          <a:lstStyle/>
          <a:p>
            <a:endParaRPr/>
          </a:p>
        </p:txBody>
      </p:sp>
      <p:sp>
        <p:nvSpPr>
          <p:cNvPr id="12" name="object 12"/>
          <p:cNvSpPr/>
          <p:nvPr/>
        </p:nvSpPr>
        <p:spPr>
          <a:xfrm>
            <a:off x="1033462"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3" name="object 13"/>
          <p:cNvSpPr/>
          <p:nvPr/>
        </p:nvSpPr>
        <p:spPr>
          <a:xfrm>
            <a:off x="2546350" y="1982788"/>
            <a:ext cx="0" cy="1046480"/>
          </a:xfrm>
          <a:custGeom>
            <a:avLst/>
            <a:gdLst/>
            <a:ahLst/>
            <a:cxnLst/>
            <a:rect l="l" t="t" r="r" b="b"/>
            <a:pathLst>
              <a:path h="1046480">
                <a:moveTo>
                  <a:pt x="0" y="0"/>
                </a:moveTo>
                <a:lnTo>
                  <a:pt x="0" y="1046161"/>
                </a:lnTo>
              </a:path>
            </a:pathLst>
          </a:custGeom>
          <a:ln w="15875">
            <a:solidFill>
              <a:srgbClr val="333399"/>
            </a:solidFill>
            <a:prstDash val="sysDot"/>
          </a:ln>
        </p:spPr>
        <p:txBody>
          <a:bodyPr wrap="square" lIns="0" tIns="0" rIns="0" bIns="0" rtlCol="0"/>
          <a:lstStyle/>
          <a:p>
            <a:endParaRPr/>
          </a:p>
        </p:txBody>
      </p:sp>
      <p:sp>
        <p:nvSpPr>
          <p:cNvPr id="14" name="object 14"/>
          <p:cNvSpPr/>
          <p:nvPr/>
        </p:nvSpPr>
        <p:spPr>
          <a:xfrm>
            <a:off x="2546350" y="3317875"/>
            <a:ext cx="0" cy="31750"/>
          </a:xfrm>
          <a:custGeom>
            <a:avLst/>
            <a:gdLst/>
            <a:ahLst/>
            <a:cxnLst/>
            <a:rect l="l" t="t" r="r" b="b"/>
            <a:pathLst>
              <a:path h="31750">
                <a:moveTo>
                  <a:pt x="0" y="0"/>
                </a:moveTo>
                <a:lnTo>
                  <a:pt x="0" y="31751"/>
                </a:lnTo>
              </a:path>
            </a:pathLst>
          </a:custGeom>
          <a:ln w="15875">
            <a:solidFill>
              <a:srgbClr val="333399"/>
            </a:solidFill>
            <a:prstDash val="sysDot"/>
          </a:ln>
        </p:spPr>
        <p:txBody>
          <a:bodyPr wrap="square" lIns="0" tIns="0" rIns="0" bIns="0" rtlCol="0"/>
          <a:lstStyle/>
          <a:p>
            <a:endParaRPr/>
          </a:p>
        </p:txBody>
      </p:sp>
      <p:sp>
        <p:nvSpPr>
          <p:cNvPr id="15" name="object 15"/>
          <p:cNvSpPr/>
          <p:nvPr/>
        </p:nvSpPr>
        <p:spPr>
          <a:xfrm>
            <a:off x="1538287"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6" name="object 16"/>
          <p:cNvSpPr/>
          <p:nvPr/>
        </p:nvSpPr>
        <p:spPr>
          <a:xfrm>
            <a:off x="2043112"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7" name="object 17"/>
          <p:cNvSpPr/>
          <p:nvPr/>
        </p:nvSpPr>
        <p:spPr>
          <a:xfrm>
            <a:off x="3044825" y="198913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8" name="object 18"/>
          <p:cNvSpPr/>
          <p:nvPr/>
        </p:nvSpPr>
        <p:spPr>
          <a:xfrm>
            <a:off x="3540125"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9" name="object 19"/>
          <p:cNvSpPr/>
          <p:nvPr/>
        </p:nvSpPr>
        <p:spPr>
          <a:xfrm>
            <a:off x="4021137" y="19954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0" name="object 20"/>
          <p:cNvSpPr/>
          <p:nvPr/>
        </p:nvSpPr>
        <p:spPr>
          <a:xfrm>
            <a:off x="4510087"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1" name="object 21"/>
          <p:cNvSpPr/>
          <p:nvPr/>
        </p:nvSpPr>
        <p:spPr>
          <a:xfrm>
            <a:off x="5003800" y="198913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2" name="object 22"/>
          <p:cNvSpPr/>
          <p:nvPr/>
        </p:nvSpPr>
        <p:spPr>
          <a:xfrm>
            <a:off x="5499100"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3" name="object 23"/>
          <p:cNvSpPr/>
          <p:nvPr/>
        </p:nvSpPr>
        <p:spPr>
          <a:xfrm>
            <a:off x="6002338"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4" name="object 24"/>
          <p:cNvSpPr/>
          <p:nvPr/>
        </p:nvSpPr>
        <p:spPr>
          <a:xfrm>
            <a:off x="6500813" y="1992313"/>
            <a:ext cx="0" cy="1046480"/>
          </a:xfrm>
          <a:custGeom>
            <a:avLst/>
            <a:gdLst/>
            <a:ahLst/>
            <a:cxnLst/>
            <a:rect l="l" t="t" r="r" b="b"/>
            <a:pathLst>
              <a:path h="1046480">
                <a:moveTo>
                  <a:pt x="0" y="0"/>
                </a:moveTo>
                <a:lnTo>
                  <a:pt x="0" y="1046161"/>
                </a:lnTo>
              </a:path>
            </a:pathLst>
          </a:custGeom>
          <a:ln w="15875">
            <a:solidFill>
              <a:srgbClr val="333399"/>
            </a:solidFill>
            <a:prstDash val="sysDot"/>
          </a:ln>
        </p:spPr>
        <p:txBody>
          <a:bodyPr wrap="square" lIns="0" tIns="0" rIns="0" bIns="0" rtlCol="0"/>
          <a:lstStyle/>
          <a:p>
            <a:endParaRPr/>
          </a:p>
        </p:txBody>
      </p:sp>
      <p:sp>
        <p:nvSpPr>
          <p:cNvPr id="25" name="object 25"/>
          <p:cNvSpPr/>
          <p:nvPr/>
        </p:nvSpPr>
        <p:spPr>
          <a:xfrm>
            <a:off x="6500813" y="3327400"/>
            <a:ext cx="0" cy="31750"/>
          </a:xfrm>
          <a:custGeom>
            <a:avLst/>
            <a:gdLst/>
            <a:ahLst/>
            <a:cxnLst/>
            <a:rect l="l" t="t" r="r" b="b"/>
            <a:pathLst>
              <a:path h="31750">
                <a:moveTo>
                  <a:pt x="0" y="0"/>
                </a:moveTo>
                <a:lnTo>
                  <a:pt x="0" y="31751"/>
                </a:lnTo>
              </a:path>
            </a:pathLst>
          </a:custGeom>
          <a:ln w="15875">
            <a:solidFill>
              <a:srgbClr val="333399"/>
            </a:solidFill>
            <a:prstDash val="sysDot"/>
          </a:ln>
        </p:spPr>
        <p:txBody>
          <a:bodyPr wrap="square" lIns="0" tIns="0" rIns="0" bIns="0" rtlCol="0"/>
          <a:lstStyle/>
          <a:p>
            <a:endParaRPr/>
          </a:p>
        </p:txBody>
      </p:sp>
      <p:sp>
        <p:nvSpPr>
          <p:cNvPr id="26" name="object 26"/>
          <p:cNvSpPr/>
          <p:nvPr/>
        </p:nvSpPr>
        <p:spPr>
          <a:xfrm>
            <a:off x="7010400"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7" name="object 27"/>
          <p:cNvSpPr/>
          <p:nvPr/>
        </p:nvSpPr>
        <p:spPr>
          <a:xfrm>
            <a:off x="7515225" y="196373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8" name="object 28"/>
          <p:cNvSpPr/>
          <p:nvPr/>
        </p:nvSpPr>
        <p:spPr>
          <a:xfrm>
            <a:off x="8024814"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9" name="object 29"/>
          <p:cNvSpPr/>
          <p:nvPr/>
        </p:nvSpPr>
        <p:spPr>
          <a:xfrm>
            <a:off x="530225"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0" name="object 30"/>
          <p:cNvSpPr/>
          <p:nvPr/>
        </p:nvSpPr>
        <p:spPr>
          <a:xfrm>
            <a:off x="1063625"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1" name="object 31"/>
          <p:cNvSpPr/>
          <p:nvPr/>
        </p:nvSpPr>
        <p:spPr>
          <a:xfrm>
            <a:off x="2576512"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2" name="object 32"/>
          <p:cNvSpPr/>
          <p:nvPr/>
        </p:nvSpPr>
        <p:spPr>
          <a:xfrm>
            <a:off x="1568450"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3" name="object 33"/>
          <p:cNvSpPr/>
          <p:nvPr/>
        </p:nvSpPr>
        <p:spPr>
          <a:xfrm>
            <a:off x="2073275"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4" name="object 34"/>
          <p:cNvSpPr/>
          <p:nvPr/>
        </p:nvSpPr>
        <p:spPr>
          <a:xfrm>
            <a:off x="3074987" y="3886200"/>
            <a:ext cx="0" cy="27305"/>
          </a:xfrm>
          <a:custGeom>
            <a:avLst/>
            <a:gdLst/>
            <a:ahLst/>
            <a:cxnLst/>
            <a:rect l="l" t="t" r="r" b="b"/>
            <a:pathLst>
              <a:path h="27304">
                <a:moveTo>
                  <a:pt x="0" y="0"/>
                </a:moveTo>
                <a:lnTo>
                  <a:pt x="0" y="26987"/>
                </a:lnTo>
              </a:path>
            </a:pathLst>
          </a:custGeom>
          <a:ln w="15875">
            <a:solidFill>
              <a:srgbClr val="333399"/>
            </a:solidFill>
            <a:prstDash val="sysDot"/>
          </a:ln>
        </p:spPr>
        <p:txBody>
          <a:bodyPr wrap="square" lIns="0" tIns="0" rIns="0" bIns="0" rtlCol="0"/>
          <a:lstStyle/>
          <a:p>
            <a:endParaRPr/>
          </a:p>
        </p:txBody>
      </p:sp>
      <p:sp>
        <p:nvSpPr>
          <p:cNvPr id="35" name="object 35"/>
          <p:cNvSpPr/>
          <p:nvPr/>
        </p:nvSpPr>
        <p:spPr>
          <a:xfrm>
            <a:off x="3074987" y="4202112"/>
            <a:ext cx="0" cy="1050925"/>
          </a:xfrm>
          <a:custGeom>
            <a:avLst/>
            <a:gdLst/>
            <a:ahLst/>
            <a:cxnLst/>
            <a:rect l="l" t="t" r="r" b="b"/>
            <a:pathLst>
              <a:path h="1050925">
                <a:moveTo>
                  <a:pt x="0" y="0"/>
                </a:moveTo>
                <a:lnTo>
                  <a:pt x="0" y="1050925"/>
                </a:lnTo>
              </a:path>
            </a:pathLst>
          </a:custGeom>
          <a:ln w="15875">
            <a:solidFill>
              <a:srgbClr val="333399"/>
            </a:solidFill>
            <a:prstDash val="sysDot"/>
          </a:ln>
        </p:spPr>
        <p:txBody>
          <a:bodyPr wrap="square" lIns="0" tIns="0" rIns="0" bIns="0" rtlCol="0"/>
          <a:lstStyle/>
          <a:p>
            <a:endParaRPr/>
          </a:p>
        </p:txBody>
      </p:sp>
      <p:sp>
        <p:nvSpPr>
          <p:cNvPr id="36" name="object 36"/>
          <p:cNvSpPr/>
          <p:nvPr/>
        </p:nvSpPr>
        <p:spPr>
          <a:xfrm>
            <a:off x="3570287"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7" name="object 37"/>
          <p:cNvSpPr/>
          <p:nvPr/>
        </p:nvSpPr>
        <p:spPr>
          <a:xfrm>
            <a:off x="4051300" y="38925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8" name="object 38"/>
          <p:cNvSpPr/>
          <p:nvPr/>
        </p:nvSpPr>
        <p:spPr>
          <a:xfrm>
            <a:off x="4540250"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9" name="object 39"/>
          <p:cNvSpPr/>
          <p:nvPr/>
        </p:nvSpPr>
        <p:spPr>
          <a:xfrm>
            <a:off x="5033962" y="388620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40" name="object 40"/>
          <p:cNvSpPr/>
          <p:nvPr/>
        </p:nvSpPr>
        <p:spPr>
          <a:xfrm>
            <a:off x="5529263"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41" name="object 41"/>
          <p:cNvSpPr/>
          <p:nvPr/>
        </p:nvSpPr>
        <p:spPr>
          <a:xfrm>
            <a:off x="6032500"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42" name="object 42"/>
          <p:cNvSpPr/>
          <p:nvPr/>
        </p:nvSpPr>
        <p:spPr>
          <a:xfrm>
            <a:off x="6530975" y="3889375"/>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43" name="object 43"/>
          <p:cNvSpPr/>
          <p:nvPr/>
        </p:nvSpPr>
        <p:spPr>
          <a:xfrm>
            <a:off x="7040564"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44" name="object 44"/>
          <p:cNvSpPr/>
          <p:nvPr/>
        </p:nvSpPr>
        <p:spPr>
          <a:xfrm>
            <a:off x="7545389" y="386080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45" name="object 45"/>
          <p:cNvSpPr/>
          <p:nvPr/>
        </p:nvSpPr>
        <p:spPr>
          <a:xfrm>
            <a:off x="8054975"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46" name="object 46"/>
          <p:cNvSpPr/>
          <p:nvPr/>
        </p:nvSpPr>
        <p:spPr>
          <a:xfrm>
            <a:off x="560387"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47" name="object 47"/>
          <p:cNvSpPr/>
          <p:nvPr/>
        </p:nvSpPr>
        <p:spPr>
          <a:xfrm>
            <a:off x="603250" y="1624012"/>
            <a:ext cx="377825" cy="0"/>
          </a:xfrm>
          <a:custGeom>
            <a:avLst/>
            <a:gdLst/>
            <a:ahLst/>
            <a:cxnLst/>
            <a:rect l="l" t="t" r="r" b="b"/>
            <a:pathLst>
              <a:path w="377825">
                <a:moveTo>
                  <a:pt x="0" y="0"/>
                </a:moveTo>
                <a:lnTo>
                  <a:pt x="377825" y="0"/>
                </a:lnTo>
              </a:path>
            </a:pathLst>
          </a:custGeom>
          <a:ln w="12700">
            <a:solidFill>
              <a:srgbClr val="032B5F"/>
            </a:solidFill>
          </a:ln>
        </p:spPr>
        <p:txBody>
          <a:bodyPr wrap="square" lIns="0" tIns="0" rIns="0" bIns="0" rtlCol="0"/>
          <a:lstStyle/>
          <a:p>
            <a:endParaRPr/>
          </a:p>
        </p:txBody>
      </p:sp>
      <p:sp>
        <p:nvSpPr>
          <p:cNvPr id="48" name="object 48"/>
          <p:cNvSpPr/>
          <p:nvPr/>
        </p:nvSpPr>
        <p:spPr>
          <a:xfrm>
            <a:off x="968376" y="1585909"/>
            <a:ext cx="76200" cy="76200"/>
          </a:xfrm>
          <a:custGeom>
            <a:avLst/>
            <a:gdLst/>
            <a:ahLst/>
            <a:cxnLst/>
            <a:rect l="l" t="t" r="r" b="b"/>
            <a:pathLst>
              <a:path w="76200" h="76200">
                <a:moveTo>
                  <a:pt x="0" y="0"/>
                </a:moveTo>
                <a:lnTo>
                  <a:pt x="0" y="76200"/>
                </a:lnTo>
                <a:lnTo>
                  <a:pt x="76200" y="38100"/>
                </a:lnTo>
                <a:lnTo>
                  <a:pt x="0" y="0"/>
                </a:lnTo>
                <a:close/>
              </a:path>
            </a:pathLst>
          </a:custGeom>
          <a:solidFill>
            <a:srgbClr val="032B5F"/>
          </a:solidFill>
        </p:spPr>
        <p:txBody>
          <a:bodyPr wrap="square" lIns="0" tIns="0" rIns="0" bIns="0" rtlCol="0"/>
          <a:lstStyle/>
          <a:p>
            <a:endParaRPr/>
          </a:p>
        </p:txBody>
      </p:sp>
      <p:sp>
        <p:nvSpPr>
          <p:cNvPr id="49" name="object 49"/>
          <p:cNvSpPr/>
          <p:nvPr/>
        </p:nvSpPr>
        <p:spPr>
          <a:xfrm>
            <a:off x="539751" y="1585909"/>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032B5F"/>
          </a:solidFill>
        </p:spPr>
        <p:txBody>
          <a:bodyPr wrap="square" lIns="0" tIns="0" rIns="0" bIns="0" rtlCol="0"/>
          <a:lstStyle/>
          <a:p>
            <a:endParaRPr/>
          </a:p>
        </p:txBody>
      </p:sp>
      <p:sp>
        <p:nvSpPr>
          <p:cNvPr id="50" name="object 50"/>
          <p:cNvSpPr/>
          <p:nvPr/>
        </p:nvSpPr>
        <p:spPr>
          <a:xfrm>
            <a:off x="546100" y="1508125"/>
            <a:ext cx="0" cy="504825"/>
          </a:xfrm>
          <a:custGeom>
            <a:avLst/>
            <a:gdLst/>
            <a:ahLst/>
            <a:cxnLst/>
            <a:rect l="l" t="t" r="r" b="b"/>
            <a:pathLst>
              <a:path h="504825">
                <a:moveTo>
                  <a:pt x="0" y="0"/>
                </a:moveTo>
                <a:lnTo>
                  <a:pt x="0" y="504825"/>
                </a:lnTo>
              </a:path>
            </a:pathLst>
          </a:custGeom>
          <a:ln w="9525">
            <a:solidFill>
              <a:srgbClr val="032B5F"/>
            </a:solidFill>
          </a:ln>
        </p:spPr>
        <p:txBody>
          <a:bodyPr wrap="square" lIns="0" tIns="0" rIns="0" bIns="0" rtlCol="0"/>
          <a:lstStyle/>
          <a:p>
            <a:endParaRPr/>
          </a:p>
        </p:txBody>
      </p:sp>
      <p:sp>
        <p:nvSpPr>
          <p:cNvPr id="51" name="object 51"/>
          <p:cNvSpPr/>
          <p:nvPr/>
        </p:nvSpPr>
        <p:spPr>
          <a:xfrm>
            <a:off x="1042987" y="1484312"/>
            <a:ext cx="0" cy="504825"/>
          </a:xfrm>
          <a:custGeom>
            <a:avLst/>
            <a:gdLst/>
            <a:ahLst/>
            <a:cxnLst/>
            <a:rect l="l" t="t" r="r" b="b"/>
            <a:pathLst>
              <a:path h="504825">
                <a:moveTo>
                  <a:pt x="0" y="0"/>
                </a:moveTo>
                <a:lnTo>
                  <a:pt x="0" y="504825"/>
                </a:lnTo>
              </a:path>
            </a:pathLst>
          </a:custGeom>
          <a:ln w="9525">
            <a:solidFill>
              <a:srgbClr val="032B5F"/>
            </a:solidFill>
          </a:ln>
        </p:spPr>
        <p:txBody>
          <a:bodyPr wrap="square" lIns="0" tIns="0" rIns="0" bIns="0" rtlCol="0"/>
          <a:lstStyle/>
          <a:p>
            <a:endParaRPr/>
          </a:p>
        </p:txBody>
      </p:sp>
      <p:sp>
        <p:nvSpPr>
          <p:cNvPr id="52" name="object 52"/>
          <p:cNvSpPr/>
          <p:nvPr/>
        </p:nvSpPr>
        <p:spPr>
          <a:xfrm>
            <a:off x="8532814" y="198913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53" name="object 53"/>
          <p:cNvSpPr/>
          <p:nvPr/>
        </p:nvSpPr>
        <p:spPr>
          <a:xfrm>
            <a:off x="8532814" y="386080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54" name="object 54"/>
          <p:cNvSpPr/>
          <p:nvPr/>
        </p:nvSpPr>
        <p:spPr>
          <a:xfrm>
            <a:off x="4446587" y="3544887"/>
            <a:ext cx="153987" cy="152400"/>
          </a:xfrm>
          <a:prstGeom prst="rect">
            <a:avLst/>
          </a:prstGeom>
          <a:blipFill>
            <a:blip r:embed="rId2" cstate="print"/>
            <a:stretch>
              <a:fillRect/>
            </a:stretch>
          </a:blipFill>
        </p:spPr>
        <p:txBody>
          <a:bodyPr wrap="square" lIns="0" tIns="0" rIns="0" bIns="0" rtlCol="0"/>
          <a:lstStyle/>
          <a:p>
            <a:endParaRPr/>
          </a:p>
        </p:txBody>
      </p:sp>
      <p:sp>
        <p:nvSpPr>
          <p:cNvPr id="55" name="object 55"/>
          <p:cNvSpPr/>
          <p:nvPr/>
        </p:nvSpPr>
        <p:spPr>
          <a:xfrm>
            <a:off x="871537" y="5641975"/>
            <a:ext cx="142875" cy="288925"/>
          </a:xfrm>
          <a:custGeom>
            <a:avLst/>
            <a:gdLst/>
            <a:ahLst/>
            <a:cxnLst/>
            <a:rect l="l" t="t" r="r" b="b"/>
            <a:pathLst>
              <a:path w="142875" h="288925">
                <a:moveTo>
                  <a:pt x="0" y="0"/>
                </a:moveTo>
                <a:lnTo>
                  <a:pt x="142875" y="0"/>
                </a:lnTo>
                <a:lnTo>
                  <a:pt x="142875" y="288925"/>
                </a:lnTo>
                <a:lnTo>
                  <a:pt x="0" y="288925"/>
                </a:lnTo>
                <a:lnTo>
                  <a:pt x="0" y="0"/>
                </a:lnTo>
                <a:close/>
              </a:path>
            </a:pathLst>
          </a:custGeom>
          <a:solidFill>
            <a:srgbClr val="C2C5C6"/>
          </a:solidFill>
        </p:spPr>
        <p:txBody>
          <a:bodyPr wrap="square" lIns="0" tIns="0" rIns="0" bIns="0" rtlCol="0"/>
          <a:lstStyle/>
          <a:p>
            <a:endParaRPr/>
          </a:p>
        </p:txBody>
      </p:sp>
      <p:sp>
        <p:nvSpPr>
          <p:cNvPr id="56" name="object 56"/>
          <p:cNvSpPr/>
          <p:nvPr/>
        </p:nvSpPr>
        <p:spPr>
          <a:xfrm>
            <a:off x="871537" y="5641975"/>
            <a:ext cx="142875" cy="288925"/>
          </a:xfrm>
          <a:custGeom>
            <a:avLst/>
            <a:gdLst/>
            <a:ahLst/>
            <a:cxnLst/>
            <a:rect l="l" t="t" r="r" b="b"/>
            <a:pathLst>
              <a:path w="142875" h="288925">
                <a:moveTo>
                  <a:pt x="0" y="0"/>
                </a:moveTo>
                <a:lnTo>
                  <a:pt x="142875" y="0"/>
                </a:lnTo>
                <a:lnTo>
                  <a:pt x="142875" y="288925"/>
                </a:lnTo>
                <a:lnTo>
                  <a:pt x="0" y="288925"/>
                </a:lnTo>
                <a:lnTo>
                  <a:pt x="0" y="0"/>
                </a:lnTo>
                <a:close/>
              </a:path>
            </a:pathLst>
          </a:custGeom>
          <a:ln w="9525">
            <a:solidFill>
              <a:srgbClr val="333399"/>
            </a:solidFill>
          </a:ln>
        </p:spPr>
        <p:txBody>
          <a:bodyPr wrap="square" lIns="0" tIns="0" rIns="0" bIns="0" rtlCol="0"/>
          <a:lstStyle/>
          <a:p>
            <a:endParaRPr/>
          </a:p>
        </p:txBody>
      </p:sp>
      <p:sp>
        <p:nvSpPr>
          <p:cNvPr id="57" name="object 57"/>
          <p:cNvSpPr/>
          <p:nvPr/>
        </p:nvSpPr>
        <p:spPr>
          <a:xfrm>
            <a:off x="5430837" y="5656263"/>
            <a:ext cx="153987" cy="152400"/>
          </a:xfrm>
          <a:prstGeom prst="rect">
            <a:avLst/>
          </a:prstGeom>
          <a:blipFill>
            <a:blip r:embed="rId3" cstate="print"/>
            <a:stretch>
              <a:fillRect/>
            </a:stretch>
          </a:blipFill>
        </p:spPr>
        <p:txBody>
          <a:bodyPr wrap="square" lIns="0" tIns="0" rIns="0" bIns="0" rtlCol="0"/>
          <a:lstStyle/>
          <a:p>
            <a:endParaRPr/>
          </a:p>
        </p:txBody>
      </p:sp>
      <p:sp>
        <p:nvSpPr>
          <p:cNvPr id="58" name="object 58"/>
          <p:cNvSpPr txBox="1"/>
          <p:nvPr/>
        </p:nvSpPr>
        <p:spPr>
          <a:xfrm>
            <a:off x="2129789" y="5240146"/>
            <a:ext cx="46799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032B5F"/>
                </a:solidFill>
                <a:latin typeface="Arial"/>
                <a:cs typeface="Arial"/>
              </a:rPr>
              <a:t>F</a:t>
            </a:r>
            <a:r>
              <a:rPr sz="900" spc="-5" dirty="0">
                <a:solidFill>
                  <a:srgbClr val="032B5F"/>
                </a:solidFill>
                <a:latin typeface="Arial"/>
                <a:cs typeface="Arial"/>
              </a:rPr>
              <a:t>a</a:t>
            </a:r>
            <a:r>
              <a:rPr sz="900" dirty="0">
                <a:solidFill>
                  <a:srgbClr val="032B5F"/>
                </a:solidFill>
                <a:latin typeface="Arial"/>
                <a:cs typeface="Arial"/>
              </a:rPr>
              <a:t>s</a:t>
            </a:r>
            <a:r>
              <a:rPr sz="900" spc="5" dirty="0">
                <a:solidFill>
                  <a:srgbClr val="032B5F"/>
                </a:solidFill>
                <a:latin typeface="Arial"/>
                <a:cs typeface="Arial"/>
              </a:rPr>
              <a:t>s</a:t>
            </a:r>
            <a:r>
              <a:rPr sz="900" spc="-5" dirty="0">
                <a:solidFill>
                  <a:srgbClr val="032B5F"/>
                </a:solidFill>
                <a:latin typeface="Arial"/>
                <a:cs typeface="Arial"/>
              </a:rPr>
              <a:t>ade</a:t>
            </a:r>
            <a:endParaRPr sz="900">
              <a:latin typeface="Arial"/>
              <a:cs typeface="Arial"/>
            </a:endParaRPr>
          </a:p>
        </p:txBody>
      </p:sp>
      <p:sp>
        <p:nvSpPr>
          <p:cNvPr id="59" name="object 59"/>
          <p:cNvSpPr txBox="1"/>
          <p:nvPr/>
        </p:nvSpPr>
        <p:spPr>
          <a:xfrm>
            <a:off x="1986914" y="1831835"/>
            <a:ext cx="46799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032B5F"/>
                </a:solidFill>
                <a:latin typeface="Arial"/>
                <a:cs typeface="Arial"/>
              </a:rPr>
              <a:t>F</a:t>
            </a:r>
            <a:r>
              <a:rPr sz="900" spc="-5" dirty="0">
                <a:solidFill>
                  <a:srgbClr val="032B5F"/>
                </a:solidFill>
                <a:latin typeface="Arial"/>
                <a:cs typeface="Arial"/>
              </a:rPr>
              <a:t>a</a:t>
            </a:r>
            <a:r>
              <a:rPr sz="900" dirty="0">
                <a:solidFill>
                  <a:srgbClr val="032B5F"/>
                </a:solidFill>
                <a:latin typeface="Arial"/>
                <a:cs typeface="Arial"/>
              </a:rPr>
              <a:t>s</a:t>
            </a:r>
            <a:r>
              <a:rPr sz="900" spc="5" dirty="0">
                <a:solidFill>
                  <a:srgbClr val="032B5F"/>
                </a:solidFill>
                <a:latin typeface="Arial"/>
                <a:cs typeface="Arial"/>
              </a:rPr>
              <a:t>s</a:t>
            </a:r>
            <a:r>
              <a:rPr sz="900" spc="-5" dirty="0">
                <a:solidFill>
                  <a:srgbClr val="032B5F"/>
                </a:solidFill>
                <a:latin typeface="Arial"/>
                <a:cs typeface="Arial"/>
              </a:rPr>
              <a:t>ade</a:t>
            </a:r>
            <a:endParaRPr sz="900">
              <a:latin typeface="Arial"/>
              <a:cs typeface="Arial"/>
            </a:endParaRPr>
          </a:p>
        </p:txBody>
      </p:sp>
      <p:sp>
        <p:nvSpPr>
          <p:cNvPr id="60" name="object 60"/>
          <p:cNvSpPr txBox="1"/>
          <p:nvPr/>
        </p:nvSpPr>
        <p:spPr>
          <a:xfrm>
            <a:off x="5730240" y="5691060"/>
            <a:ext cx="128905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032B5F"/>
                </a:solidFill>
                <a:latin typeface="Arial"/>
                <a:cs typeface="Arial"/>
              </a:rPr>
              <a:t>Receiver, radius </a:t>
            </a:r>
            <a:r>
              <a:rPr sz="900" dirty="0">
                <a:solidFill>
                  <a:srgbClr val="032B5F"/>
                </a:solidFill>
                <a:latin typeface="Arial"/>
                <a:cs typeface="Arial"/>
              </a:rPr>
              <a:t>ca.</a:t>
            </a:r>
            <a:r>
              <a:rPr sz="900" spc="-70" dirty="0">
                <a:solidFill>
                  <a:srgbClr val="032B5F"/>
                </a:solidFill>
                <a:latin typeface="Arial"/>
                <a:cs typeface="Arial"/>
              </a:rPr>
              <a:t> </a:t>
            </a:r>
            <a:r>
              <a:rPr sz="900" spc="-5" dirty="0">
                <a:solidFill>
                  <a:srgbClr val="032B5F"/>
                </a:solidFill>
                <a:latin typeface="Arial"/>
                <a:cs typeface="Arial"/>
              </a:rPr>
              <a:t>15m</a:t>
            </a:r>
            <a:endParaRPr sz="900">
              <a:latin typeface="Arial"/>
              <a:cs typeface="Arial"/>
            </a:endParaRPr>
          </a:p>
        </p:txBody>
      </p:sp>
      <p:sp>
        <p:nvSpPr>
          <p:cNvPr id="61" name="object 61"/>
          <p:cNvSpPr txBox="1"/>
          <p:nvPr/>
        </p:nvSpPr>
        <p:spPr>
          <a:xfrm>
            <a:off x="1080769" y="5689472"/>
            <a:ext cx="244729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032B5F"/>
                </a:solidFill>
                <a:latin typeface="Arial"/>
                <a:cs typeface="Arial"/>
              </a:rPr>
              <a:t>1 Room controller </a:t>
            </a:r>
            <a:r>
              <a:rPr sz="1200" dirty="0">
                <a:solidFill>
                  <a:srgbClr val="032B5F"/>
                </a:solidFill>
                <a:latin typeface="Arial"/>
                <a:cs typeface="Arial"/>
              </a:rPr>
              <a:t>for </a:t>
            </a:r>
            <a:r>
              <a:rPr sz="1200" spc="-5" dirty="0">
                <a:solidFill>
                  <a:srgbClr val="032B5F"/>
                </a:solidFill>
                <a:latin typeface="Arial"/>
                <a:cs typeface="Arial"/>
              </a:rPr>
              <a:t>8 building</a:t>
            </a:r>
            <a:r>
              <a:rPr sz="1200" spc="-95" dirty="0">
                <a:solidFill>
                  <a:srgbClr val="032B5F"/>
                </a:solidFill>
                <a:latin typeface="Arial"/>
                <a:cs typeface="Arial"/>
              </a:rPr>
              <a:t> </a:t>
            </a:r>
            <a:r>
              <a:rPr sz="1200" spc="-10" dirty="0">
                <a:solidFill>
                  <a:srgbClr val="032B5F"/>
                </a:solidFill>
                <a:latin typeface="Arial"/>
                <a:cs typeface="Arial"/>
              </a:rPr>
              <a:t>axis</a:t>
            </a:r>
            <a:endParaRPr sz="1200">
              <a:latin typeface="Arial"/>
              <a:cs typeface="Arial"/>
            </a:endParaRPr>
          </a:p>
        </p:txBody>
      </p:sp>
      <p:sp>
        <p:nvSpPr>
          <p:cNvPr id="62" name="object 62"/>
          <p:cNvSpPr txBox="1"/>
          <p:nvPr/>
        </p:nvSpPr>
        <p:spPr>
          <a:xfrm>
            <a:off x="474027" y="1358709"/>
            <a:ext cx="66357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032B5F"/>
                </a:solidFill>
                <a:latin typeface="Arial"/>
                <a:cs typeface="Arial"/>
              </a:rPr>
              <a:t>Building</a:t>
            </a:r>
            <a:r>
              <a:rPr sz="900" spc="-70" dirty="0">
                <a:solidFill>
                  <a:srgbClr val="032B5F"/>
                </a:solidFill>
                <a:latin typeface="Arial"/>
                <a:cs typeface="Arial"/>
              </a:rPr>
              <a:t> </a:t>
            </a:r>
            <a:r>
              <a:rPr sz="900" spc="-10" dirty="0">
                <a:solidFill>
                  <a:srgbClr val="032B5F"/>
                </a:solidFill>
                <a:latin typeface="Arial"/>
                <a:cs typeface="Arial"/>
              </a:rPr>
              <a:t>axis</a:t>
            </a:r>
            <a:endParaRPr sz="900">
              <a:latin typeface="Arial"/>
              <a:cs typeface="Arial"/>
            </a:endParaRPr>
          </a:p>
        </p:txBody>
      </p:sp>
      <p:sp>
        <p:nvSpPr>
          <p:cNvPr id="63" name="object 63"/>
          <p:cNvSpPr txBox="1"/>
          <p:nvPr/>
        </p:nvSpPr>
        <p:spPr>
          <a:xfrm>
            <a:off x="4663478" y="3553936"/>
            <a:ext cx="453390" cy="128270"/>
          </a:xfrm>
          <a:prstGeom prst="rect">
            <a:avLst/>
          </a:prstGeom>
        </p:spPr>
        <p:txBody>
          <a:bodyPr vert="horz" wrap="square" lIns="0" tIns="0" rIns="0" bIns="0" rtlCol="0">
            <a:spAutoFit/>
          </a:bodyPr>
          <a:lstStyle/>
          <a:p>
            <a:pPr>
              <a:lnSpc>
                <a:spcPts val="994"/>
              </a:lnSpc>
            </a:pPr>
            <a:r>
              <a:rPr sz="900" spc="-10" dirty="0">
                <a:solidFill>
                  <a:srgbClr val="032B5F"/>
                </a:solidFill>
                <a:latin typeface="Arial"/>
                <a:cs typeface="Arial"/>
              </a:rPr>
              <a:t>R</a:t>
            </a:r>
            <a:r>
              <a:rPr sz="900" spc="-5" dirty="0">
                <a:solidFill>
                  <a:srgbClr val="032B5F"/>
                </a:solidFill>
                <a:latin typeface="Arial"/>
                <a:cs typeface="Arial"/>
              </a:rPr>
              <a:t>e</a:t>
            </a:r>
            <a:r>
              <a:rPr sz="900" dirty="0">
                <a:solidFill>
                  <a:srgbClr val="032B5F"/>
                </a:solidFill>
                <a:latin typeface="Arial"/>
                <a:cs typeface="Arial"/>
              </a:rPr>
              <a:t>c</a:t>
            </a:r>
            <a:r>
              <a:rPr sz="900" spc="-5" dirty="0">
                <a:solidFill>
                  <a:srgbClr val="032B5F"/>
                </a:solidFill>
                <a:latin typeface="Arial"/>
                <a:cs typeface="Arial"/>
              </a:rPr>
              <a:t>ei</a:t>
            </a:r>
            <a:r>
              <a:rPr sz="900" spc="-10" dirty="0">
                <a:solidFill>
                  <a:srgbClr val="032B5F"/>
                </a:solidFill>
                <a:latin typeface="Arial"/>
                <a:cs typeface="Arial"/>
              </a:rPr>
              <a:t>v</a:t>
            </a:r>
            <a:r>
              <a:rPr sz="900" spc="-5" dirty="0">
                <a:solidFill>
                  <a:srgbClr val="032B5F"/>
                </a:solidFill>
                <a:latin typeface="Arial"/>
                <a:cs typeface="Arial"/>
              </a:rPr>
              <a:t>er</a:t>
            </a:r>
            <a:endParaRPr sz="900">
              <a:latin typeface="Arial"/>
              <a:cs typeface="Arial"/>
            </a:endParaRPr>
          </a:p>
        </p:txBody>
      </p:sp>
      <p:sp>
        <p:nvSpPr>
          <p:cNvPr id="64" name="object 64"/>
          <p:cNvSpPr/>
          <p:nvPr/>
        </p:nvSpPr>
        <p:spPr>
          <a:xfrm>
            <a:off x="3052762" y="3621087"/>
            <a:ext cx="1398905" cy="292100"/>
          </a:xfrm>
          <a:custGeom>
            <a:avLst/>
            <a:gdLst/>
            <a:ahLst/>
            <a:cxnLst/>
            <a:rect l="l" t="t" r="r" b="b"/>
            <a:pathLst>
              <a:path w="1398904" h="292100">
                <a:moveTo>
                  <a:pt x="1398587" y="0"/>
                </a:moveTo>
                <a:lnTo>
                  <a:pt x="0" y="0"/>
                </a:lnTo>
                <a:lnTo>
                  <a:pt x="0" y="292100"/>
                </a:lnTo>
              </a:path>
            </a:pathLst>
          </a:custGeom>
          <a:ln w="15875">
            <a:solidFill>
              <a:srgbClr val="993300"/>
            </a:solidFill>
          </a:ln>
        </p:spPr>
        <p:txBody>
          <a:bodyPr wrap="square" lIns="0" tIns="0" rIns="0" bIns="0" rtlCol="0"/>
          <a:lstStyle/>
          <a:p>
            <a:endParaRPr/>
          </a:p>
        </p:txBody>
      </p:sp>
      <p:sp>
        <p:nvSpPr>
          <p:cNvPr id="65" name="object 65"/>
          <p:cNvSpPr/>
          <p:nvPr/>
        </p:nvSpPr>
        <p:spPr>
          <a:xfrm>
            <a:off x="2987675" y="3913187"/>
            <a:ext cx="128905" cy="288925"/>
          </a:xfrm>
          <a:custGeom>
            <a:avLst/>
            <a:gdLst/>
            <a:ahLst/>
            <a:cxnLst/>
            <a:rect l="l" t="t" r="r" b="b"/>
            <a:pathLst>
              <a:path w="128905" h="288925">
                <a:moveTo>
                  <a:pt x="0" y="0"/>
                </a:moveTo>
                <a:lnTo>
                  <a:pt x="128587" y="0"/>
                </a:lnTo>
                <a:lnTo>
                  <a:pt x="128587" y="288925"/>
                </a:lnTo>
                <a:lnTo>
                  <a:pt x="0" y="288925"/>
                </a:lnTo>
                <a:lnTo>
                  <a:pt x="0" y="0"/>
                </a:lnTo>
                <a:close/>
              </a:path>
            </a:pathLst>
          </a:custGeom>
          <a:solidFill>
            <a:srgbClr val="C2C5C6"/>
          </a:solidFill>
        </p:spPr>
        <p:txBody>
          <a:bodyPr wrap="square" lIns="0" tIns="0" rIns="0" bIns="0" rtlCol="0"/>
          <a:lstStyle/>
          <a:p>
            <a:endParaRPr/>
          </a:p>
        </p:txBody>
      </p:sp>
      <p:sp>
        <p:nvSpPr>
          <p:cNvPr id="66" name="object 66"/>
          <p:cNvSpPr/>
          <p:nvPr/>
        </p:nvSpPr>
        <p:spPr>
          <a:xfrm>
            <a:off x="2987675" y="3913187"/>
            <a:ext cx="128905" cy="288925"/>
          </a:xfrm>
          <a:custGeom>
            <a:avLst/>
            <a:gdLst/>
            <a:ahLst/>
            <a:cxnLst/>
            <a:rect l="l" t="t" r="r" b="b"/>
            <a:pathLst>
              <a:path w="128905" h="288925">
                <a:moveTo>
                  <a:pt x="0" y="0"/>
                </a:moveTo>
                <a:lnTo>
                  <a:pt x="128587" y="0"/>
                </a:lnTo>
                <a:lnTo>
                  <a:pt x="128587" y="288925"/>
                </a:lnTo>
                <a:lnTo>
                  <a:pt x="0" y="288925"/>
                </a:lnTo>
                <a:lnTo>
                  <a:pt x="0" y="0"/>
                </a:lnTo>
                <a:close/>
              </a:path>
            </a:pathLst>
          </a:custGeom>
          <a:ln w="9525">
            <a:solidFill>
              <a:srgbClr val="333399"/>
            </a:solidFill>
          </a:ln>
        </p:spPr>
        <p:txBody>
          <a:bodyPr wrap="square" lIns="0" tIns="0" rIns="0" bIns="0" rtlCol="0"/>
          <a:lstStyle/>
          <a:p>
            <a:endParaRPr/>
          </a:p>
        </p:txBody>
      </p:sp>
      <p:sp>
        <p:nvSpPr>
          <p:cNvPr id="67" name="object 67"/>
          <p:cNvSpPr/>
          <p:nvPr/>
        </p:nvSpPr>
        <p:spPr>
          <a:xfrm>
            <a:off x="6227762" y="3886200"/>
            <a:ext cx="128905" cy="288925"/>
          </a:xfrm>
          <a:custGeom>
            <a:avLst/>
            <a:gdLst/>
            <a:ahLst/>
            <a:cxnLst/>
            <a:rect l="l" t="t" r="r" b="b"/>
            <a:pathLst>
              <a:path w="128904" h="288925">
                <a:moveTo>
                  <a:pt x="0" y="0"/>
                </a:moveTo>
                <a:lnTo>
                  <a:pt x="128587" y="0"/>
                </a:lnTo>
                <a:lnTo>
                  <a:pt x="128587" y="288925"/>
                </a:lnTo>
                <a:lnTo>
                  <a:pt x="0" y="288925"/>
                </a:lnTo>
                <a:lnTo>
                  <a:pt x="0" y="0"/>
                </a:lnTo>
                <a:close/>
              </a:path>
            </a:pathLst>
          </a:custGeom>
          <a:solidFill>
            <a:srgbClr val="C2C5C6"/>
          </a:solidFill>
        </p:spPr>
        <p:txBody>
          <a:bodyPr wrap="square" lIns="0" tIns="0" rIns="0" bIns="0" rtlCol="0"/>
          <a:lstStyle/>
          <a:p>
            <a:endParaRPr/>
          </a:p>
        </p:txBody>
      </p:sp>
      <p:sp>
        <p:nvSpPr>
          <p:cNvPr id="68" name="object 68"/>
          <p:cNvSpPr/>
          <p:nvPr/>
        </p:nvSpPr>
        <p:spPr>
          <a:xfrm>
            <a:off x="6227762" y="3886200"/>
            <a:ext cx="128905" cy="288925"/>
          </a:xfrm>
          <a:custGeom>
            <a:avLst/>
            <a:gdLst/>
            <a:ahLst/>
            <a:cxnLst/>
            <a:rect l="l" t="t" r="r" b="b"/>
            <a:pathLst>
              <a:path w="128904" h="288925">
                <a:moveTo>
                  <a:pt x="0" y="0"/>
                </a:moveTo>
                <a:lnTo>
                  <a:pt x="128587" y="0"/>
                </a:lnTo>
                <a:lnTo>
                  <a:pt x="128587" y="288925"/>
                </a:lnTo>
                <a:lnTo>
                  <a:pt x="0" y="288925"/>
                </a:lnTo>
                <a:lnTo>
                  <a:pt x="0" y="0"/>
                </a:lnTo>
                <a:close/>
              </a:path>
            </a:pathLst>
          </a:custGeom>
          <a:ln w="9525">
            <a:solidFill>
              <a:srgbClr val="333399"/>
            </a:solidFill>
          </a:ln>
        </p:spPr>
        <p:txBody>
          <a:bodyPr wrap="square" lIns="0" tIns="0" rIns="0" bIns="0" rtlCol="0"/>
          <a:lstStyle/>
          <a:p>
            <a:endParaRPr/>
          </a:p>
        </p:txBody>
      </p:sp>
      <p:sp>
        <p:nvSpPr>
          <p:cNvPr id="69" name="object 69"/>
          <p:cNvSpPr/>
          <p:nvPr/>
        </p:nvSpPr>
        <p:spPr>
          <a:xfrm>
            <a:off x="6443662" y="3038475"/>
            <a:ext cx="128905" cy="288925"/>
          </a:xfrm>
          <a:custGeom>
            <a:avLst/>
            <a:gdLst/>
            <a:ahLst/>
            <a:cxnLst/>
            <a:rect l="l" t="t" r="r" b="b"/>
            <a:pathLst>
              <a:path w="128904" h="288925">
                <a:moveTo>
                  <a:pt x="0" y="0"/>
                </a:moveTo>
                <a:lnTo>
                  <a:pt x="128587" y="0"/>
                </a:lnTo>
                <a:lnTo>
                  <a:pt x="128587" y="288925"/>
                </a:lnTo>
                <a:lnTo>
                  <a:pt x="0" y="288925"/>
                </a:lnTo>
                <a:lnTo>
                  <a:pt x="0" y="0"/>
                </a:lnTo>
                <a:close/>
              </a:path>
            </a:pathLst>
          </a:custGeom>
          <a:solidFill>
            <a:srgbClr val="C2C5C6"/>
          </a:solidFill>
        </p:spPr>
        <p:txBody>
          <a:bodyPr wrap="square" lIns="0" tIns="0" rIns="0" bIns="0" rtlCol="0"/>
          <a:lstStyle/>
          <a:p>
            <a:endParaRPr/>
          </a:p>
        </p:txBody>
      </p:sp>
      <p:sp>
        <p:nvSpPr>
          <p:cNvPr id="70" name="object 70"/>
          <p:cNvSpPr/>
          <p:nvPr/>
        </p:nvSpPr>
        <p:spPr>
          <a:xfrm>
            <a:off x="6443662" y="3038475"/>
            <a:ext cx="128905" cy="288925"/>
          </a:xfrm>
          <a:custGeom>
            <a:avLst/>
            <a:gdLst/>
            <a:ahLst/>
            <a:cxnLst/>
            <a:rect l="l" t="t" r="r" b="b"/>
            <a:pathLst>
              <a:path w="128904" h="288925">
                <a:moveTo>
                  <a:pt x="0" y="0"/>
                </a:moveTo>
                <a:lnTo>
                  <a:pt x="128587" y="0"/>
                </a:lnTo>
                <a:lnTo>
                  <a:pt x="128587" y="288925"/>
                </a:lnTo>
                <a:lnTo>
                  <a:pt x="0" y="288925"/>
                </a:lnTo>
                <a:lnTo>
                  <a:pt x="0" y="0"/>
                </a:lnTo>
                <a:close/>
              </a:path>
            </a:pathLst>
          </a:custGeom>
          <a:ln w="9525">
            <a:solidFill>
              <a:srgbClr val="333399"/>
            </a:solidFill>
          </a:ln>
        </p:spPr>
        <p:txBody>
          <a:bodyPr wrap="square" lIns="0" tIns="0" rIns="0" bIns="0" rtlCol="0"/>
          <a:lstStyle/>
          <a:p>
            <a:endParaRPr/>
          </a:p>
        </p:txBody>
      </p:sp>
      <p:sp>
        <p:nvSpPr>
          <p:cNvPr id="71" name="object 71"/>
          <p:cNvSpPr/>
          <p:nvPr/>
        </p:nvSpPr>
        <p:spPr>
          <a:xfrm>
            <a:off x="2498725" y="3028950"/>
            <a:ext cx="128905" cy="288925"/>
          </a:xfrm>
          <a:custGeom>
            <a:avLst/>
            <a:gdLst/>
            <a:ahLst/>
            <a:cxnLst/>
            <a:rect l="l" t="t" r="r" b="b"/>
            <a:pathLst>
              <a:path w="128905" h="288925">
                <a:moveTo>
                  <a:pt x="0" y="0"/>
                </a:moveTo>
                <a:lnTo>
                  <a:pt x="128587" y="0"/>
                </a:lnTo>
                <a:lnTo>
                  <a:pt x="128587" y="288925"/>
                </a:lnTo>
                <a:lnTo>
                  <a:pt x="0" y="288925"/>
                </a:lnTo>
                <a:lnTo>
                  <a:pt x="0" y="0"/>
                </a:lnTo>
                <a:close/>
              </a:path>
            </a:pathLst>
          </a:custGeom>
          <a:solidFill>
            <a:srgbClr val="C2C5C6"/>
          </a:solidFill>
        </p:spPr>
        <p:txBody>
          <a:bodyPr wrap="square" lIns="0" tIns="0" rIns="0" bIns="0" rtlCol="0"/>
          <a:lstStyle/>
          <a:p>
            <a:endParaRPr/>
          </a:p>
        </p:txBody>
      </p:sp>
      <p:sp>
        <p:nvSpPr>
          <p:cNvPr id="72" name="object 72"/>
          <p:cNvSpPr/>
          <p:nvPr/>
        </p:nvSpPr>
        <p:spPr>
          <a:xfrm>
            <a:off x="2498725" y="3028950"/>
            <a:ext cx="128905" cy="288925"/>
          </a:xfrm>
          <a:custGeom>
            <a:avLst/>
            <a:gdLst/>
            <a:ahLst/>
            <a:cxnLst/>
            <a:rect l="l" t="t" r="r" b="b"/>
            <a:pathLst>
              <a:path w="128905" h="288925">
                <a:moveTo>
                  <a:pt x="0" y="0"/>
                </a:moveTo>
                <a:lnTo>
                  <a:pt x="128587" y="0"/>
                </a:lnTo>
                <a:lnTo>
                  <a:pt x="128587" y="288925"/>
                </a:lnTo>
                <a:lnTo>
                  <a:pt x="0" y="288925"/>
                </a:lnTo>
                <a:lnTo>
                  <a:pt x="0" y="0"/>
                </a:lnTo>
                <a:close/>
              </a:path>
            </a:pathLst>
          </a:custGeom>
          <a:ln w="9525">
            <a:solidFill>
              <a:srgbClr val="333399"/>
            </a:solidFill>
          </a:ln>
        </p:spPr>
        <p:txBody>
          <a:bodyPr wrap="square" lIns="0" tIns="0" rIns="0" bIns="0" rtlCol="0"/>
          <a:lstStyle/>
          <a:p>
            <a:endParaRPr/>
          </a:p>
        </p:txBody>
      </p:sp>
      <p:sp>
        <p:nvSpPr>
          <p:cNvPr id="73" name="object 73"/>
          <p:cNvSpPr/>
          <p:nvPr/>
        </p:nvSpPr>
        <p:spPr>
          <a:xfrm>
            <a:off x="747712" y="3199320"/>
            <a:ext cx="1736725" cy="13970"/>
          </a:xfrm>
          <a:custGeom>
            <a:avLst/>
            <a:gdLst/>
            <a:ahLst/>
            <a:cxnLst/>
            <a:rect l="l" t="t" r="r" b="b"/>
            <a:pathLst>
              <a:path w="1736725" h="13969">
                <a:moveTo>
                  <a:pt x="1736725" y="13779"/>
                </a:moveTo>
                <a:lnTo>
                  <a:pt x="0" y="0"/>
                </a:lnTo>
              </a:path>
            </a:pathLst>
          </a:custGeom>
          <a:ln w="15875">
            <a:solidFill>
              <a:srgbClr val="032B5F"/>
            </a:solidFill>
          </a:ln>
        </p:spPr>
        <p:txBody>
          <a:bodyPr wrap="square" lIns="0" tIns="0" rIns="0" bIns="0" rtlCol="0"/>
          <a:lstStyle/>
          <a:p>
            <a:endParaRPr/>
          </a:p>
        </p:txBody>
      </p:sp>
      <p:sp>
        <p:nvSpPr>
          <p:cNvPr id="74" name="object 74"/>
          <p:cNvSpPr/>
          <p:nvPr/>
        </p:nvSpPr>
        <p:spPr>
          <a:xfrm>
            <a:off x="684215" y="3161313"/>
            <a:ext cx="76835" cy="76200"/>
          </a:xfrm>
          <a:custGeom>
            <a:avLst/>
            <a:gdLst/>
            <a:ahLst/>
            <a:cxnLst/>
            <a:rect l="l" t="t" r="r" b="b"/>
            <a:pathLst>
              <a:path w="76834" h="76200">
                <a:moveTo>
                  <a:pt x="76492" y="0"/>
                </a:moveTo>
                <a:lnTo>
                  <a:pt x="0" y="37503"/>
                </a:lnTo>
                <a:lnTo>
                  <a:pt x="75895" y="76200"/>
                </a:lnTo>
                <a:lnTo>
                  <a:pt x="76492" y="0"/>
                </a:lnTo>
                <a:close/>
              </a:path>
            </a:pathLst>
          </a:custGeom>
          <a:solidFill>
            <a:srgbClr val="032B5F"/>
          </a:solidFill>
        </p:spPr>
        <p:txBody>
          <a:bodyPr wrap="square" lIns="0" tIns="0" rIns="0" bIns="0" rtlCol="0"/>
          <a:lstStyle/>
          <a:p>
            <a:endParaRPr/>
          </a:p>
        </p:txBody>
      </p:sp>
      <p:sp>
        <p:nvSpPr>
          <p:cNvPr id="75" name="object 75"/>
          <p:cNvSpPr/>
          <p:nvPr/>
        </p:nvSpPr>
        <p:spPr>
          <a:xfrm>
            <a:off x="1106487" y="4076700"/>
            <a:ext cx="1881505" cy="0"/>
          </a:xfrm>
          <a:custGeom>
            <a:avLst/>
            <a:gdLst/>
            <a:ahLst/>
            <a:cxnLst/>
            <a:rect l="l" t="t" r="r" b="b"/>
            <a:pathLst>
              <a:path w="1881505">
                <a:moveTo>
                  <a:pt x="1881187" y="0"/>
                </a:moveTo>
                <a:lnTo>
                  <a:pt x="0" y="0"/>
                </a:lnTo>
              </a:path>
            </a:pathLst>
          </a:custGeom>
          <a:ln w="15875">
            <a:solidFill>
              <a:srgbClr val="032B5F"/>
            </a:solidFill>
          </a:ln>
        </p:spPr>
        <p:txBody>
          <a:bodyPr wrap="square" lIns="0" tIns="0" rIns="0" bIns="0" rtlCol="0"/>
          <a:lstStyle/>
          <a:p>
            <a:endParaRPr/>
          </a:p>
        </p:txBody>
      </p:sp>
      <p:sp>
        <p:nvSpPr>
          <p:cNvPr id="76" name="object 76"/>
          <p:cNvSpPr/>
          <p:nvPr/>
        </p:nvSpPr>
        <p:spPr>
          <a:xfrm>
            <a:off x="1042990" y="4038596"/>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032B5F"/>
          </a:solidFill>
        </p:spPr>
        <p:txBody>
          <a:bodyPr wrap="square" lIns="0" tIns="0" rIns="0" bIns="0" rtlCol="0"/>
          <a:lstStyle/>
          <a:p>
            <a:endParaRPr/>
          </a:p>
        </p:txBody>
      </p:sp>
      <p:sp>
        <p:nvSpPr>
          <p:cNvPr id="77" name="object 77"/>
          <p:cNvSpPr/>
          <p:nvPr/>
        </p:nvSpPr>
        <p:spPr>
          <a:xfrm>
            <a:off x="665162" y="3149652"/>
            <a:ext cx="1819275" cy="1905"/>
          </a:xfrm>
          <a:custGeom>
            <a:avLst/>
            <a:gdLst/>
            <a:ahLst/>
            <a:cxnLst/>
            <a:rect l="l" t="t" r="r" b="b"/>
            <a:pathLst>
              <a:path w="1819275" h="1905">
                <a:moveTo>
                  <a:pt x="1819275" y="1536"/>
                </a:moveTo>
                <a:lnTo>
                  <a:pt x="0" y="0"/>
                </a:lnTo>
              </a:path>
            </a:pathLst>
          </a:custGeom>
          <a:ln w="15874">
            <a:solidFill>
              <a:srgbClr val="00FF00"/>
            </a:solidFill>
          </a:ln>
        </p:spPr>
        <p:txBody>
          <a:bodyPr wrap="square" lIns="0" tIns="0" rIns="0" bIns="0" rtlCol="0"/>
          <a:lstStyle/>
          <a:p>
            <a:endParaRPr/>
          </a:p>
        </p:txBody>
      </p:sp>
      <p:sp>
        <p:nvSpPr>
          <p:cNvPr id="78" name="object 78"/>
          <p:cNvSpPr/>
          <p:nvPr/>
        </p:nvSpPr>
        <p:spPr>
          <a:xfrm>
            <a:off x="601658" y="3111561"/>
            <a:ext cx="76835" cy="76200"/>
          </a:xfrm>
          <a:custGeom>
            <a:avLst/>
            <a:gdLst/>
            <a:ahLst/>
            <a:cxnLst/>
            <a:rect l="l" t="t" r="r" b="b"/>
            <a:pathLst>
              <a:path w="76834" h="76200">
                <a:moveTo>
                  <a:pt x="76238" y="0"/>
                </a:moveTo>
                <a:lnTo>
                  <a:pt x="0" y="38036"/>
                </a:lnTo>
                <a:lnTo>
                  <a:pt x="76174" y="76200"/>
                </a:lnTo>
                <a:lnTo>
                  <a:pt x="76238" y="0"/>
                </a:lnTo>
                <a:close/>
              </a:path>
            </a:pathLst>
          </a:custGeom>
          <a:solidFill>
            <a:srgbClr val="00FF00"/>
          </a:solidFill>
        </p:spPr>
        <p:txBody>
          <a:bodyPr wrap="square" lIns="0" tIns="0" rIns="0" bIns="0" rtlCol="0"/>
          <a:lstStyle/>
          <a:p>
            <a:endParaRPr/>
          </a:p>
        </p:txBody>
      </p:sp>
      <p:sp>
        <p:nvSpPr>
          <p:cNvPr id="79" name="object 79"/>
          <p:cNvSpPr/>
          <p:nvPr/>
        </p:nvSpPr>
        <p:spPr>
          <a:xfrm>
            <a:off x="539750" y="2060575"/>
            <a:ext cx="4041775" cy="1223962"/>
          </a:xfrm>
          <a:prstGeom prst="rect">
            <a:avLst/>
          </a:prstGeom>
          <a:blipFill>
            <a:blip r:embed="rId4" cstate="print"/>
            <a:stretch>
              <a:fillRect/>
            </a:stretch>
          </a:blipFill>
        </p:spPr>
        <p:txBody>
          <a:bodyPr wrap="square" lIns="0" tIns="0" rIns="0" bIns="0" rtlCol="0"/>
          <a:lstStyle/>
          <a:p>
            <a:endParaRPr/>
          </a:p>
        </p:txBody>
      </p:sp>
      <p:sp>
        <p:nvSpPr>
          <p:cNvPr id="80" name="object 80"/>
          <p:cNvSpPr/>
          <p:nvPr/>
        </p:nvSpPr>
        <p:spPr>
          <a:xfrm>
            <a:off x="4643437" y="2060575"/>
            <a:ext cx="3998912" cy="1230312"/>
          </a:xfrm>
          <a:prstGeom prst="rect">
            <a:avLst/>
          </a:prstGeom>
          <a:blipFill>
            <a:blip r:embed="rId5" cstate="print"/>
            <a:stretch>
              <a:fillRect/>
            </a:stretch>
          </a:blipFill>
        </p:spPr>
        <p:txBody>
          <a:bodyPr wrap="square" lIns="0" tIns="0" rIns="0" bIns="0" rtlCol="0"/>
          <a:lstStyle/>
          <a:p>
            <a:endParaRPr/>
          </a:p>
        </p:txBody>
      </p:sp>
      <p:sp>
        <p:nvSpPr>
          <p:cNvPr id="81" name="object 81"/>
          <p:cNvSpPr/>
          <p:nvPr/>
        </p:nvSpPr>
        <p:spPr>
          <a:xfrm>
            <a:off x="501650" y="3933825"/>
            <a:ext cx="3998912" cy="1239837"/>
          </a:xfrm>
          <a:prstGeom prst="rect">
            <a:avLst/>
          </a:prstGeom>
          <a:blipFill>
            <a:blip r:embed="rId6" cstate="print"/>
            <a:stretch>
              <a:fillRect/>
            </a:stretch>
          </a:blipFill>
        </p:spPr>
        <p:txBody>
          <a:bodyPr wrap="square" lIns="0" tIns="0" rIns="0" bIns="0" rtlCol="0"/>
          <a:lstStyle/>
          <a:p>
            <a:endParaRPr/>
          </a:p>
        </p:txBody>
      </p:sp>
      <p:sp>
        <p:nvSpPr>
          <p:cNvPr id="82" name="object 82"/>
          <p:cNvSpPr/>
          <p:nvPr/>
        </p:nvSpPr>
        <p:spPr>
          <a:xfrm>
            <a:off x="4643437" y="3933825"/>
            <a:ext cx="4032250" cy="1223962"/>
          </a:xfrm>
          <a:prstGeom prst="rect">
            <a:avLst/>
          </a:prstGeom>
          <a:blipFill>
            <a:blip r:embed="rId7" cstate="print"/>
            <a:stretch>
              <a:fillRect/>
            </a:stretch>
          </a:blipFill>
        </p:spPr>
        <p:txBody>
          <a:bodyPr wrap="square" lIns="0" tIns="0" rIns="0" bIns="0" rtlCol="0"/>
          <a:lstStyle/>
          <a:p>
            <a:endParaRPr/>
          </a:p>
        </p:txBody>
      </p:sp>
      <p:sp>
        <p:nvSpPr>
          <p:cNvPr id="83" name="object 83"/>
          <p:cNvSpPr txBox="1"/>
          <p:nvPr/>
        </p:nvSpPr>
        <p:spPr>
          <a:xfrm>
            <a:off x="618515" y="2910331"/>
            <a:ext cx="1169035" cy="782955"/>
          </a:xfrm>
          <a:prstGeom prst="rect">
            <a:avLst/>
          </a:prstGeom>
        </p:spPr>
        <p:txBody>
          <a:bodyPr vert="horz" wrap="square" lIns="0" tIns="12700" rIns="0" bIns="0" rtlCol="0">
            <a:spAutoFit/>
          </a:bodyPr>
          <a:lstStyle/>
          <a:p>
            <a:pPr marL="487045" marR="5080" indent="9525">
              <a:lnSpc>
                <a:spcPct val="157400"/>
              </a:lnSpc>
              <a:spcBef>
                <a:spcPts val="100"/>
              </a:spcBef>
            </a:pPr>
            <a:r>
              <a:rPr sz="900" spc="-5" dirty="0">
                <a:solidFill>
                  <a:srgbClr val="032B5F"/>
                </a:solidFill>
                <a:latin typeface="Arial"/>
                <a:cs typeface="Arial"/>
              </a:rPr>
              <a:t>BUS </a:t>
            </a:r>
            <a:r>
              <a:rPr sz="900" dirty="0">
                <a:solidFill>
                  <a:srgbClr val="032B5F"/>
                </a:solidFill>
                <a:latin typeface="Arial"/>
                <a:cs typeface="Arial"/>
              </a:rPr>
              <a:t>supply  </a:t>
            </a:r>
            <a:r>
              <a:rPr sz="900" spc="-5" dirty="0">
                <a:solidFill>
                  <a:srgbClr val="032B5F"/>
                </a:solidFill>
                <a:latin typeface="Arial"/>
                <a:cs typeface="Arial"/>
              </a:rPr>
              <a:t>Mains</a:t>
            </a:r>
            <a:r>
              <a:rPr sz="900" spc="-85" dirty="0">
                <a:solidFill>
                  <a:srgbClr val="032B5F"/>
                </a:solidFill>
                <a:latin typeface="Arial"/>
                <a:cs typeface="Arial"/>
              </a:rPr>
              <a:t> </a:t>
            </a:r>
            <a:r>
              <a:rPr sz="900" dirty="0">
                <a:solidFill>
                  <a:srgbClr val="032B5F"/>
                </a:solidFill>
                <a:latin typeface="Arial"/>
                <a:cs typeface="Arial"/>
              </a:rPr>
              <a:t>supply</a:t>
            </a:r>
            <a:endParaRPr sz="900">
              <a:latin typeface="Arial"/>
              <a:cs typeface="Arial"/>
            </a:endParaRPr>
          </a:p>
          <a:p>
            <a:pPr>
              <a:lnSpc>
                <a:spcPct val="100000"/>
              </a:lnSpc>
              <a:spcBef>
                <a:spcPts val="45"/>
              </a:spcBef>
            </a:pPr>
            <a:endParaRPr sz="1250">
              <a:latin typeface="Times New Roman"/>
              <a:cs typeface="Times New Roman"/>
            </a:endParaRPr>
          </a:p>
          <a:p>
            <a:pPr marL="12700">
              <a:lnSpc>
                <a:spcPct val="100000"/>
              </a:lnSpc>
            </a:pPr>
            <a:r>
              <a:rPr sz="900" spc="-5" dirty="0">
                <a:solidFill>
                  <a:srgbClr val="032B5F"/>
                </a:solidFill>
                <a:latin typeface="Arial"/>
                <a:cs typeface="Arial"/>
              </a:rPr>
              <a:t>Floor</a:t>
            </a:r>
            <a:endParaRPr sz="900">
              <a:latin typeface="Arial"/>
              <a:cs typeface="Arial"/>
            </a:endParaRPr>
          </a:p>
        </p:txBody>
      </p:sp>
      <p:sp>
        <p:nvSpPr>
          <p:cNvPr id="84" name="object 84"/>
          <p:cNvSpPr/>
          <p:nvPr/>
        </p:nvSpPr>
        <p:spPr>
          <a:xfrm>
            <a:off x="2627312" y="3141663"/>
            <a:ext cx="3816350" cy="0"/>
          </a:xfrm>
          <a:custGeom>
            <a:avLst/>
            <a:gdLst/>
            <a:ahLst/>
            <a:cxnLst/>
            <a:rect l="l" t="t" r="r" b="b"/>
            <a:pathLst>
              <a:path w="3816350">
                <a:moveTo>
                  <a:pt x="0" y="0"/>
                </a:moveTo>
                <a:lnTo>
                  <a:pt x="3816350" y="0"/>
                </a:lnTo>
              </a:path>
            </a:pathLst>
          </a:custGeom>
          <a:ln w="19050">
            <a:solidFill>
              <a:srgbClr val="00FF00"/>
            </a:solidFill>
          </a:ln>
        </p:spPr>
        <p:txBody>
          <a:bodyPr wrap="square" lIns="0" tIns="0" rIns="0" bIns="0" rtlCol="0"/>
          <a:lstStyle/>
          <a:p>
            <a:endParaRPr/>
          </a:p>
        </p:txBody>
      </p:sp>
      <p:sp>
        <p:nvSpPr>
          <p:cNvPr id="85" name="object 85"/>
          <p:cNvSpPr/>
          <p:nvPr/>
        </p:nvSpPr>
        <p:spPr>
          <a:xfrm>
            <a:off x="2627312" y="3213100"/>
            <a:ext cx="3816350" cy="0"/>
          </a:xfrm>
          <a:custGeom>
            <a:avLst/>
            <a:gdLst/>
            <a:ahLst/>
            <a:cxnLst/>
            <a:rect l="l" t="t" r="r" b="b"/>
            <a:pathLst>
              <a:path w="3816350">
                <a:moveTo>
                  <a:pt x="0" y="0"/>
                </a:moveTo>
                <a:lnTo>
                  <a:pt x="3816350" y="0"/>
                </a:lnTo>
              </a:path>
            </a:pathLst>
          </a:custGeom>
          <a:ln w="19050">
            <a:solidFill>
              <a:srgbClr val="032B5F"/>
            </a:solidFill>
          </a:ln>
        </p:spPr>
        <p:txBody>
          <a:bodyPr wrap="square" lIns="0" tIns="0" rIns="0" bIns="0" rtlCol="0"/>
          <a:lstStyle/>
          <a:p>
            <a:endParaRPr/>
          </a:p>
        </p:txBody>
      </p:sp>
      <p:sp>
        <p:nvSpPr>
          <p:cNvPr id="86" name="object 86"/>
          <p:cNvSpPr/>
          <p:nvPr/>
        </p:nvSpPr>
        <p:spPr>
          <a:xfrm>
            <a:off x="1149350" y="3984675"/>
            <a:ext cx="1819275" cy="1905"/>
          </a:xfrm>
          <a:custGeom>
            <a:avLst/>
            <a:gdLst/>
            <a:ahLst/>
            <a:cxnLst/>
            <a:rect l="l" t="t" r="r" b="b"/>
            <a:pathLst>
              <a:path w="1819275" h="1904">
                <a:moveTo>
                  <a:pt x="1819275" y="1536"/>
                </a:moveTo>
                <a:lnTo>
                  <a:pt x="0" y="0"/>
                </a:lnTo>
              </a:path>
            </a:pathLst>
          </a:custGeom>
          <a:ln w="15874">
            <a:solidFill>
              <a:srgbClr val="00FF00"/>
            </a:solidFill>
          </a:ln>
        </p:spPr>
        <p:txBody>
          <a:bodyPr wrap="square" lIns="0" tIns="0" rIns="0" bIns="0" rtlCol="0"/>
          <a:lstStyle/>
          <a:p>
            <a:endParaRPr/>
          </a:p>
        </p:txBody>
      </p:sp>
      <p:sp>
        <p:nvSpPr>
          <p:cNvPr id="87" name="object 87"/>
          <p:cNvSpPr/>
          <p:nvPr/>
        </p:nvSpPr>
        <p:spPr>
          <a:xfrm>
            <a:off x="1085844" y="3946585"/>
            <a:ext cx="76835" cy="76200"/>
          </a:xfrm>
          <a:custGeom>
            <a:avLst/>
            <a:gdLst/>
            <a:ahLst/>
            <a:cxnLst/>
            <a:rect l="l" t="t" r="r" b="b"/>
            <a:pathLst>
              <a:path w="76834" h="76200">
                <a:moveTo>
                  <a:pt x="76238" y="0"/>
                </a:moveTo>
                <a:lnTo>
                  <a:pt x="0" y="38036"/>
                </a:lnTo>
                <a:lnTo>
                  <a:pt x="76174" y="76200"/>
                </a:lnTo>
                <a:lnTo>
                  <a:pt x="76238" y="0"/>
                </a:lnTo>
                <a:close/>
              </a:path>
            </a:pathLst>
          </a:custGeom>
          <a:solidFill>
            <a:srgbClr val="00FF00"/>
          </a:solidFill>
        </p:spPr>
        <p:txBody>
          <a:bodyPr wrap="square" lIns="0" tIns="0" rIns="0" bIns="0" rtlCol="0"/>
          <a:lstStyle/>
          <a:p>
            <a:endParaRPr/>
          </a:p>
        </p:txBody>
      </p:sp>
      <p:sp>
        <p:nvSpPr>
          <p:cNvPr id="88" name="object 88"/>
          <p:cNvSpPr/>
          <p:nvPr/>
        </p:nvSpPr>
        <p:spPr>
          <a:xfrm>
            <a:off x="3116262" y="4005262"/>
            <a:ext cx="3111500" cy="0"/>
          </a:xfrm>
          <a:custGeom>
            <a:avLst/>
            <a:gdLst/>
            <a:ahLst/>
            <a:cxnLst/>
            <a:rect l="l" t="t" r="r" b="b"/>
            <a:pathLst>
              <a:path w="3111500">
                <a:moveTo>
                  <a:pt x="0" y="0"/>
                </a:moveTo>
                <a:lnTo>
                  <a:pt x="3111500" y="0"/>
                </a:lnTo>
              </a:path>
            </a:pathLst>
          </a:custGeom>
          <a:ln w="19050">
            <a:solidFill>
              <a:srgbClr val="00FF00"/>
            </a:solidFill>
          </a:ln>
        </p:spPr>
        <p:txBody>
          <a:bodyPr wrap="square" lIns="0" tIns="0" rIns="0" bIns="0" rtlCol="0"/>
          <a:lstStyle/>
          <a:p>
            <a:endParaRPr/>
          </a:p>
        </p:txBody>
      </p:sp>
      <p:sp>
        <p:nvSpPr>
          <p:cNvPr id="89" name="object 89"/>
          <p:cNvSpPr/>
          <p:nvPr/>
        </p:nvSpPr>
        <p:spPr>
          <a:xfrm>
            <a:off x="3116262" y="4076700"/>
            <a:ext cx="3111500" cy="0"/>
          </a:xfrm>
          <a:custGeom>
            <a:avLst/>
            <a:gdLst/>
            <a:ahLst/>
            <a:cxnLst/>
            <a:rect l="l" t="t" r="r" b="b"/>
            <a:pathLst>
              <a:path w="3111500">
                <a:moveTo>
                  <a:pt x="0" y="0"/>
                </a:moveTo>
                <a:lnTo>
                  <a:pt x="3111500" y="0"/>
                </a:lnTo>
              </a:path>
            </a:pathLst>
          </a:custGeom>
          <a:ln w="19050">
            <a:solidFill>
              <a:srgbClr val="032B5F"/>
            </a:solidFill>
          </a:ln>
        </p:spPr>
        <p:txBody>
          <a:bodyPr wrap="square" lIns="0" tIns="0" rIns="0" bIns="0" rtlCol="0"/>
          <a:lstStyle/>
          <a:p>
            <a:endParaRPr/>
          </a:p>
        </p:txBody>
      </p:sp>
      <p:sp>
        <p:nvSpPr>
          <p:cNvPr id="90" name="object 90"/>
          <p:cNvSpPr/>
          <p:nvPr/>
        </p:nvSpPr>
        <p:spPr>
          <a:xfrm>
            <a:off x="617537" y="1844675"/>
            <a:ext cx="358775" cy="90487"/>
          </a:xfrm>
          <a:prstGeom prst="rect">
            <a:avLst/>
          </a:prstGeom>
          <a:blipFill>
            <a:blip r:embed="rId8" cstate="print"/>
            <a:stretch>
              <a:fillRect/>
            </a:stretch>
          </a:blipFill>
        </p:spPr>
        <p:txBody>
          <a:bodyPr wrap="square" lIns="0" tIns="0" rIns="0" bIns="0" rtlCol="0"/>
          <a:lstStyle/>
          <a:p>
            <a:endParaRPr/>
          </a:p>
        </p:txBody>
      </p:sp>
      <p:sp>
        <p:nvSpPr>
          <p:cNvPr id="91" name="object 91"/>
          <p:cNvSpPr/>
          <p:nvPr/>
        </p:nvSpPr>
        <p:spPr>
          <a:xfrm>
            <a:off x="617537"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92" name="object 92"/>
          <p:cNvSpPr/>
          <p:nvPr/>
        </p:nvSpPr>
        <p:spPr>
          <a:xfrm>
            <a:off x="1092201" y="1841500"/>
            <a:ext cx="358773" cy="90487"/>
          </a:xfrm>
          <a:prstGeom prst="rect">
            <a:avLst/>
          </a:prstGeom>
          <a:blipFill>
            <a:blip r:embed="rId9" cstate="print"/>
            <a:stretch>
              <a:fillRect/>
            </a:stretch>
          </a:blipFill>
        </p:spPr>
        <p:txBody>
          <a:bodyPr wrap="square" lIns="0" tIns="0" rIns="0" bIns="0" rtlCol="0"/>
          <a:lstStyle/>
          <a:p>
            <a:endParaRPr/>
          </a:p>
        </p:txBody>
      </p:sp>
      <p:sp>
        <p:nvSpPr>
          <p:cNvPr id="93" name="object 93"/>
          <p:cNvSpPr/>
          <p:nvPr/>
        </p:nvSpPr>
        <p:spPr>
          <a:xfrm>
            <a:off x="1092200" y="184150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94" name="object 94"/>
          <p:cNvSpPr/>
          <p:nvPr/>
        </p:nvSpPr>
        <p:spPr>
          <a:xfrm>
            <a:off x="1611312" y="1844675"/>
            <a:ext cx="358775" cy="90487"/>
          </a:xfrm>
          <a:prstGeom prst="rect">
            <a:avLst/>
          </a:prstGeom>
          <a:blipFill>
            <a:blip r:embed="rId9" cstate="print"/>
            <a:stretch>
              <a:fillRect/>
            </a:stretch>
          </a:blipFill>
        </p:spPr>
        <p:txBody>
          <a:bodyPr wrap="square" lIns="0" tIns="0" rIns="0" bIns="0" rtlCol="0"/>
          <a:lstStyle/>
          <a:p>
            <a:endParaRPr/>
          </a:p>
        </p:txBody>
      </p:sp>
      <p:sp>
        <p:nvSpPr>
          <p:cNvPr id="95" name="object 95"/>
          <p:cNvSpPr/>
          <p:nvPr/>
        </p:nvSpPr>
        <p:spPr>
          <a:xfrm>
            <a:off x="1611312"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96" name="object 96"/>
          <p:cNvSpPr/>
          <p:nvPr/>
        </p:nvSpPr>
        <p:spPr>
          <a:xfrm>
            <a:off x="2119312" y="1841500"/>
            <a:ext cx="358775" cy="90487"/>
          </a:xfrm>
          <a:prstGeom prst="rect">
            <a:avLst/>
          </a:prstGeom>
          <a:blipFill>
            <a:blip r:embed="rId8" cstate="print"/>
            <a:stretch>
              <a:fillRect/>
            </a:stretch>
          </a:blipFill>
        </p:spPr>
        <p:txBody>
          <a:bodyPr wrap="square" lIns="0" tIns="0" rIns="0" bIns="0" rtlCol="0"/>
          <a:lstStyle/>
          <a:p>
            <a:endParaRPr/>
          </a:p>
        </p:txBody>
      </p:sp>
      <p:sp>
        <p:nvSpPr>
          <p:cNvPr id="97" name="object 97"/>
          <p:cNvSpPr/>
          <p:nvPr/>
        </p:nvSpPr>
        <p:spPr>
          <a:xfrm>
            <a:off x="2119312" y="184150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98" name="object 98"/>
          <p:cNvSpPr/>
          <p:nvPr/>
        </p:nvSpPr>
        <p:spPr>
          <a:xfrm>
            <a:off x="2613025" y="1847850"/>
            <a:ext cx="358775" cy="90487"/>
          </a:xfrm>
          <a:prstGeom prst="rect">
            <a:avLst/>
          </a:prstGeom>
          <a:blipFill>
            <a:blip r:embed="rId10" cstate="print"/>
            <a:stretch>
              <a:fillRect/>
            </a:stretch>
          </a:blipFill>
        </p:spPr>
        <p:txBody>
          <a:bodyPr wrap="square" lIns="0" tIns="0" rIns="0" bIns="0" rtlCol="0"/>
          <a:lstStyle/>
          <a:p>
            <a:endParaRPr/>
          </a:p>
        </p:txBody>
      </p:sp>
      <p:sp>
        <p:nvSpPr>
          <p:cNvPr id="99" name="object 99"/>
          <p:cNvSpPr/>
          <p:nvPr/>
        </p:nvSpPr>
        <p:spPr>
          <a:xfrm>
            <a:off x="2613025"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00" name="object 100"/>
          <p:cNvSpPr/>
          <p:nvPr/>
        </p:nvSpPr>
        <p:spPr>
          <a:xfrm>
            <a:off x="3113087" y="1851025"/>
            <a:ext cx="358775" cy="90487"/>
          </a:xfrm>
          <a:prstGeom prst="rect">
            <a:avLst/>
          </a:prstGeom>
          <a:blipFill>
            <a:blip r:embed="rId8" cstate="print"/>
            <a:stretch>
              <a:fillRect/>
            </a:stretch>
          </a:blipFill>
        </p:spPr>
        <p:txBody>
          <a:bodyPr wrap="square" lIns="0" tIns="0" rIns="0" bIns="0" rtlCol="0"/>
          <a:lstStyle/>
          <a:p>
            <a:endParaRPr/>
          </a:p>
        </p:txBody>
      </p:sp>
      <p:sp>
        <p:nvSpPr>
          <p:cNvPr id="101" name="object 101"/>
          <p:cNvSpPr/>
          <p:nvPr/>
        </p:nvSpPr>
        <p:spPr>
          <a:xfrm>
            <a:off x="3113087" y="185102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02" name="object 102"/>
          <p:cNvSpPr/>
          <p:nvPr/>
        </p:nvSpPr>
        <p:spPr>
          <a:xfrm>
            <a:off x="3609975" y="1851025"/>
            <a:ext cx="358775" cy="90487"/>
          </a:xfrm>
          <a:prstGeom prst="rect">
            <a:avLst/>
          </a:prstGeom>
          <a:blipFill>
            <a:blip r:embed="rId11" cstate="print"/>
            <a:stretch>
              <a:fillRect/>
            </a:stretch>
          </a:blipFill>
        </p:spPr>
        <p:txBody>
          <a:bodyPr wrap="square" lIns="0" tIns="0" rIns="0" bIns="0" rtlCol="0"/>
          <a:lstStyle/>
          <a:p>
            <a:endParaRPr/>
          </a:p>
        </p:txBody>
      </p:sp>
      <p:sp>
        <p:nvSpPr>
          <p:cNvPr id="103" name="object 103"/>
          <p:cNvSpPr/>
          <p:nvPr/>
        </p:nvSpPr>
        <p:spPr>
          <a:xfrm>
            <a:off x="3609975" y="185102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04" name="object 104"/>
          <p:cNvSpPr/>
          <p:nvPr/>
        </p:nvSpPr>
        <p:spPr>
          <a:xfrm>
            <a:off x="4117975" y="1847850"/>
            <a:ext cx="358775" cy="90487"/>
          </a:xfrm>
          <a:prstGeom prst="rect">
            <a:avLst/>
          </a:prstGeom>
          <a:blipFill>
            <a:blip r:embed="rId12" cstate="print"/>
            <a:stretch>
              <a:fillRect/>
            </a:stretch>
          </a:blipFill>
        </p:spPr>
        <p:txBody>
          <a:bodyPr wrap="square" lIns="0" tIns="0" rIns="0" bIns="0" rtlCol="0"/>
          <a:lstStyle/>
          <a:p>
            <a:endParaRPr/>
          </a:p>
        </p:txBody>
      </p:sp>
      <p:sp>
        <p:nvSpPr>
          <p:cNvPr id="105" name="object 105"/>
          <p:cNvSpPr/>
          <p:nvPr/>
        </p:nvSpPr>
        <p:spPr>
          <a:xfrm>
            <a:off x="4117975"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06" name="object 106"/>
          <p:cNvSpPr/>
          <p:nvPr/>
        </p:nvSpPr>
        <p:spPr>
          <a:xfrm>
            <a:off x="4611687" y="1844675"/>
            <a:ext cx="358775" cy="90487"/>
          </a:xfrm>
          <a:prstGeom prst="rect">
            <a:avLst/>
          </a:prstGeom>
          <a:blipFill>
            <a:blip r:embed="rId9" cstate="print"/>
            <a:stretch>
              <a:fillRect/>
            </a:stretch>
          </a:blipFill>
        </p:spPr>
        <p:txBody>
          <a:bodyPr wrap="square" lIns="0" tIns="0" rIns="0" bIns="0" rtlCol="0"/>
          <a:lstStyle/>
          <a:p>
            <a:endParaRPr/>
          </a:p>
        </p:txBody>
      </p:sp>
      <p:sp>
        <p:nvSpPr>
          <p:cNvPr id="107" name="object 107"/>
          <p:cNvSpPr/>
          <p:nvPr/>
        </p:nvSpPr>
        <p:spPr>
          <a:xfrm>
            <a:off x="4611687"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08" name="object 108"/>
          <p:cNvSpPr/>
          <p:nvPr/>
        </p:nvSpPr>
        <p:spPr>
          <a:xfrm>
            <a:off x="5111750" y="1847850"/>
            <a:ext cx="358775" cy="90487"/>
          </a:xfrm>
          <a:prstGeom prst="rect">
            <a:avLst/>
          </a:prstGeom>
          <a:blipFill>
            <a:blip r:embed="rId13" cstate="print"/>
            <a:stretch>
              <a:fillRect/>
            </a:stretch>
          </a:blipFill>
        </p:spPr>
        <p:txBody>
          <a:bodyPr wrap="square" lIns="0" tIns="0" rIns="0" bIns="0" rtlCol="0"/>
          <a:lstStyle/>
          <a:p>
            <a:endParaRPr/>
          </a:p>
        </p:txBody>
      </p:sp>
      <p:sp>
        <p:nvSpPr>
          <p:cNvPr id="109" name="object 109"/>
          <p:cNvSpPr/>
          <p:nvPr/>
        </p:nvSpPr>
        <p:spPr>
          <a:xfrm>
            <a:off x="5111750"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10" name="object 110"/>
          <p:cNvSpPr/>
          <p:nvPr/>
        </p:nvSpPr>
        <p:spPr>
          <a:xfrm>
            <a:off x="5567362" y="1847850"/>
            <a:ext cx="358775" cy="90487"/>
          </a:xfrm>
          <a:prstGeom prst="rect">
            <a:avLst/>
          </a:prstGeom>
          <a:blipFill>
            <a:blip r:embed="rId12" cstate="print"/>
            <a:stretch>
              <a:fillRect/>
            </a:stretch>
          </a:blipFill>
        </p:spPr>
        <p:txBody>
          <a:bodyPr wrap="square" lIns="0" tIns="0" rIns="0" bIns="0" rtlCol="0"/>
          <a:lstStyle/>
          <a:p>
            <a:endParaRPr/>
          </a:p>
        </p:txBody>
      </p:sp>
      <p:sp>
        <p:nvSpPr>
          <p:cNvPr id="111" name="object 111"/>
          <p:cNvSpPr/>
          <p:nvPr/>
        </p:nvSpPr>
        <p:spPr>
          <a:xfrm>
            <a:off x="5567362"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12" name="object 112"/>
          <p:cNvSpPr/>
          <p:nvPr/>
        </p:nvSpPr>
        <p:spPr>
          <a:xfrm>
            <a:off x="6061075" y="1844675"/>
            <a:ext cx="358775" cy="90487"/>
          </a:xfrm>
          <a:prstGeom prst="rect">
            <a:avLst/>
          </a:prstGeom>
          <a:blipFill>
            <a:blip r:embed="rId11" cstate="print"/>
            <a:stretch>
              <a:fillRect/>
            </a:stretch>
          </a:blipFill>
        </p:spPr>
        <p:txBody>
          <a:bodyPr wrap="square" lIns="0" tIns="0" rIns="0" bIns="0" rtlCol="0"/>
          <a:lstStyle/>
          <a:p>
            <a:endParaRPr/>
          </a:p>
        </p:txBody>
      </p:sp>
      <p:sp>
        <p:nvSpPr>
          <p:cNvPr id="113" name="object 113"/>
          <p:cNvSpPr/>
          <p:nvPr/>
        </p:nvSpPr>
        <p:spPr>
          <a:xfrm>
            <a:off x="6061075"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14" name="object 114"/>
          <p:cNvSpPr/>
          <p:nvPr/>
        </p:nvSpPr>
        <p:spPr>
          <a:xfrm>
            <a:off x="6561137" y="1847850"/>
            <a:ext cx="358775" cy="90487"/>
          </a:xfrm>
          <a:prstGeom prst="rect">
            <a:avLst/>
          </a:prstGeom>
          <a:blipFill>
            <a:blip r:embed="rId14" cstate="print"/>
            <a:stretch>
              <a:fillRect/>
            </a:stretch>
          </a:blipFill>
        </p:spPr>
        <p:txBody>
          <a:bodyPr wrap="square" lIns="0" tIns="0" rIns="0" bIns="0" rtlCol="0"/>
          <a:lstStyle/>
          <a:p>
            <a:endParaRPr/>
          </a:p>
        </p:txBody>
      </p:sp>
      <p:sp>
        <p:nvSpPr>
          <p:cNvPr id="115" name="object 115"/>
          <p:cNvSpPr/>
          <p:nvPr/>
        </p:nvSpPr>
        <p:spPr>
          <a:xfrm>
            <a:off x="6561137"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16" name="object 116"/>
          <p:cNvSpPr/>
          <p:nvPr/>
        </p:nvSpPr>
        <p:spPr>
          <a:xfrm>
            <a:off x="7078662" y="1847850"/>
            <a:ext cx="358775" cy="90487"/>
          </a:xfrm>
          <a:prstGeom prst="rect">
            <a:avLst/>
          </a:prstGeom>
          <a:blipFill>
            <a:blip r:embed="rId15" cstate="print"/>
            <a:stretch>
              <a:fillRect/>
            </a:stretch>
          </a:blipFill>
        </p:spPr>
        <p:txBody>
          <a:bodyPr wrap="square" lIns="0" tIns="0" rIns="0" bIns="0" rtlCol="0"/>
          <a:lstStyle/>
          <a:p>
            <a:endParaRPr/>
          </a:p>
        </p:txBody>
      </p:sp>
      <p:sp>
        <p:nvSpPr>
          <p:cNvPr id="117" name="object 117"/>
          <p:cNvSpPr/>
          <p:nvPr/>
        </p:nvSpPr>
        <p:spPr>
          <a:xfrm>
            <a:off x="7078662"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18" name="object 118"/>
          <p:cNvSpPr/>
          <p:nvPr/>
        </p:nvSpPr>
        <p:spPr>
          <a:xfrm>
            <a:off x="7572375" y="1844675"/>
            <a:ext cx="358775" cy="90487"/>
          </a:xfrm>
          <a:prstGeom prst="rect">
            <a:avLst/>
          </a:prstGeom>
          <a:blipFill>
            <a:blip r:embed="rId11" cstate="print"/>
            <a:stretch>
              <a:fillRect/>
            </a:stretch>
          </a:blipFill>
        </p:spPr>
        <p:txBody>
          <a:bodyPr wrap="square" lIns="0" tIns="0" rIns="0" bIns="0" rtlCol="0"/>
          <a:lstStyle/>
          <a:p>
            <a:endParaRPr/>
          </a:p>
        </p:txBody>
      </p:sp>
      <p:sp>
        <p:nvSpPr>
          <p:cNvPr id="119" name="object 119"/>
          <p:cNvSpPr/>
          <p:nvPr/>
        </p:nvSpPr>
        <p:spPr>
          <a:xfrm>
            <a:off x="7572375"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20" name="object 120"/>
          <p:cNvSpPr/>
          <p:nvPr/>
        </p:nvSpPr>
        <p:spPr>
          <a:xfrm>
            <a:off x="8072437" y="1847850"/>
            <a:ext cx="358775" cy="90487"/>
          </a:xfrm>
          <a:prstGeom prst="rect">
            <a:avLst/>
          </a:prstGeom>
          <a:blipFill>
            <a:blip r:embed="rId14" cstate="print"/>
            <a:stretch>
              <a:fillRect/>
            </a:stretch>
          </a:blipFill>
        </p:spPr>
        <p:txBody>
          <a:bodyPr wrap="square" lIns="0" tIns="0" rIns="0" bIns="0" rtlCol="0"/>
          <a:lstStyle/>
          <a:p>
            <a:endParaRPr/>
          </a:p>
        </p:txBody>
      </p:sp>
      <p:sp>
        <p:nvSpPr>
          <p:cNvPr id="121" name="object 121"/>
          <p:cNvSpPr/>
          <p:nvPr/>
        </p:nvSpPr>
        <p:spPr>
          <a:xfrm>
            <a:off x="8072437"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22" name="object 122"/>
          <p:cNvSpPr/>
          <p:nvPr/>
        </p:nvSpPr>
        <p:spPr>
          <a:xfrm>
            <a:off x="646112" y="5276850"/>
            <a:ext cx="358775" cy="90487"/>
          </a:xfrm>
          <a:prstGeom prst="rect">
            <a:avLst/>
          </a:prstGeom>
          <a:blipFill>
            <a:blip r:embed="rId14" cstate="print"/>
            <a:stretch>
              <a:fillRect/>
            </a:stretch>
          </a:blipFill>
        </p:spPr>
        <p:txBody>
          <a:bodyPr wrap="square" lIns="0" tIns="0" rIns="0" bIns="0" rtlCol="0"/>
          <a:lstStyle/>
          <a:p>
            <a:endParaRPr/>
          </a:p>
        </p:txBody>
      </p:sp>
      <p:sp>
        <p:nvSpPr>
          <p:cNvPr id="123" name="object 123"/>
          <p:cNvSpPr/>
          <p:nvPr/>
        </p:nvSpPr>
        <p:spPr>
          <a:xfrm>
            <a:off x="646112"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24" name="object 124"/>
          <p:cNvSpPr/>
          <p:nvPr/>
        </p:nvSpPr>
        <p:spPr>
          <a:xfrm>
            <a:off x="1120776" y="5273675"/>
            <a:ext cx="358773" cy="90487"/>
          </a:xfrm>
          <a:prstGeom prst="rect">
            <a:avLst/>
          </a:prstGeom>
          <a:blipFill>
            <a:blip r:embed="rId16" cstate="print"/>
            <a:stretch>
              <a:fillRect/>
            </a:stretch>
          </a:blipFill>
        </p:spPr>
        <p:txBody>
          <a:bodyPr wrap="square" lIns="0" tIns="0" rIns="0" bIns="0" rtlCol="0"/>
          <a:lstStyle/>
          <a:p>
            <a:endParaRPr/>
          </a:p>
        </p:txBody>
      </p:sp>
      <p:sp>
        <p:nvSpPr>
          <p:cNvPr id="125" name="object 125"/>
          <p:cNvSpPr/>
          <p:nvPr/>
        </p:nvSpPr>
        <p:spPr>
          <a:xfrm>
            <a:off x="1120775" y="527367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26" name="object 126"/>
          <p:cNvSpPr/>
          <p:nvPr/>
        </p:nvSpPr>
        <p:spPr>
          <a:xfrm>
            <a:off x="1639887" y="5276850"/>
            <a:ext cx="358775" cy="90487"/>
          </a:xfrm>
          <a:prstGeom prst="rect">
            <a:avLst/>
          </a:prstGeom>
          <a:blipFill>
            <a:blip r:embed="rId13" cstate="print"/>
            <a:stretch>
              <a:fillRect/>
            </a:stretch>
          </a:blipFill>
        </p:spPr>
        <p:txBody>
          <a:bodyPr wrap="square" lIns="0" tIns="0" rIns="0" bIns="0" rtlCol="0"/>
          <a:lstStyle/>
          <a:p>
            <a:endParaRPr/>
          </a:p>
        </p:txBody>
      </p:sp>
      <p:sp>
        <p:nvSpPr>
          <p:cNvPr id="127" name="object 127"/>
          <p:cNvSpPr/>
          <p:nvPr/>
        </p:nvSpPr>
        <p:spPr>
          <a:xfrm>
            <a:off x="1639887"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28" name="object 128"/>
          <p:cNvSpPr/>
          <p:nvPr/>
        </p:nvSpPr>
        <p:spPr>
          <a:xfrm>
            <a:off x="2147887" y="5273675"/>
            <a:ext cx="358775" cy="90487"/>
          </a:xfrm>
          <a:prstGeom prst="rect">
            <a:avLst/>
          </a:prstGeom>
          <a:blipFill>
            <a:blip r:embed="rId8" cstate="print"/>
            <a:stretch>
              <a:fillRect/>
            </a:stretch>
          </a:blipFill>
        </p:spPr>
        <p:txBody>
          <a:bodyPr wrap="square" lIns="0" tIns="0" rIns="0" bIns="0" rtlCol="0"/>
          <a:lstStyle/>
          <a:p>
            <a:endParaRPr/>
          </a:p>
        </p:txBody>
      </p:sp>
      <p:sp>
        <p:nvSpPr>
          <p:cNvPr id="129" name="object 129"/>
          <p:cNvSpPr/>
          <p:nvPr/>
        </p:nvSpPr>
        <p:spPr>
          <a:xfrm>
            <a:off x="2147887" y="527367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30" name="object 130"/>
          <p:cNvSpPr/>
          <p:nvPr/>
        </p:nvSpPr>
        <p:spPr>
          <a:xfrm>
            <a:off x="2641600" y="5280025"/>
            <a:ext cx="358775" cy="90487"/>
          </a:xfrm>
          <a:prstGeom prst="rect">
            <a:avLst/>
          </a:prstGeom>
          <a:blipFill>
            <a:blip r:embed="rId8" cstate="print"/>
            <a:stretch>
              <a:fillRect/>
            </a:stretch>
          </a:blipFill>
        </p:spPr>
        <p:txBody>
          <a:bodyPr wrap="square" lIns="0" tIns="0" rIns="0" bIns="0" rtlCol="0"/>
          <a:lstStyle/>
          <a:p>
            <a:endParaRPr/>
          </a:p>
        </p:txBody>
      </p:sp>
      <p:sp>
        <p:nvSpPr>
          <p:cNvPr id="131" name="object 131"/>
          <p:cNvSpPr/>
          <p:nvPr/>
        </p:nvSpPr>
        <p:spPr>
          <a:xfrm>
            <a:off x="2641600"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32" name="object 132"/>
          <p:cNvSpPr/>
          <p:nvPr/>
        </p:nvSpPr>
        <p:spPr>
          <a:xfrm>
            <a:off x="3141662" y="5283200"/>
            <a:ext cx="358775" cy="90487"/>
          </a:xfrm>
          <a:prstGeom prst="rect">
            <a:avLst/>
          </a:prstGeom>
          <a:blipFill>
            <a:blip r:embed="rId11" cstate="print"/>
            <a:stretch>
              <a:fillRect/>
            </a:stretch>
          </a:blipFill>
        </p:spPr>
        <p:txBody>
          <a:bodyPr wrap="square" lIns="0" tIns="0" rIns="0" bIns="0" rtlCol="0"/>
          <a:lstStyle/>
          <a:p>
            <a:endParaRPr/>
          </a:p>
        </p:txBody>
      </p:sp>
      <p:sp>
        <p:nvSpPr>
          <p:cNvPr id="133" name="object 133"/>
          <p:cNvSpPr/>
          <p:nvPr/>
        </p:nvSpPr>
        <p:spPr>
          <a:xfrm>
            <a:off x="3141662" y="528320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34" name="object 134"/>
          <p:cNvSpPr/>
          <p:nvPr/>
        </p:nvSpPr>
        <p:spPr>
          <a:xfrm>
            <a:off x="3638550" y="5283200"/>
            <a:ext cx="358775" cy="90487"/>
          </a:xfrm>
          <a:prstGeom prst="rect">
            <a:avLst/>
          </a:prstGeom>
          <a:blipFill>
            <a:blip r:embed="rId8" cstate="print"/>
            <a:stretch>
              <a:fillRect/>
            </a:stretch>
          </a:blipFill>
        </p:spPr>
        <p:txBody>
          <a:bodyPr wrap="square" lIns="0" tIns="0" rIns="0" bIns="0" rtlCol="0"/>
          <a:lstStyle/>
          <a:p>
            <a:endParaRPr/>
          </a:p>
        </p:txBody>
      </p:sp>
      <p:sp>
        <p:nvSpPr>
          <p:cNvPr id="135" name="object 135"/>
          <p:cNvSpPr/>
          <p:nvPr/>
        </p:nvSpPr>
        <p:spPr>
          <a:xfrm>
            <a:off x="3638550" y="528320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36" name="object 136"/>
          <p:cNvSpPr/>
          <p:nvPr/>
        </p:nvSpPr>
        <p:spPr>
          <a:xfrm>
            <a:off x="4146550" y="5280025"/>
            <a:ext cx="358775" cy="90487"/>
          </a:xfrm>
          <a:prstGeom prst="rect">
            <a:avLst/>
          </a:prstGeom>
          <a:blipFill>
            <a:blip r:embed="rId8" cstate="print"/>
            <a:stretch>
              <a:fillRect/>
            </a:stretch>
          </a:blipFill>
        </p:spPr>
        <p:txBody>
          <a:bodyPr wrap="square" lIns="0" tIns="0" rIns="0" bIns="0" rtlCol="0"/>
          <a:lstStyle/>
          <a:p>
            <a:endParaRPr/>
          </a:p>
        </p:txBody>
      </p:sp>
      <p:sp>
        <p:nvSpPr>
          <p:cNvPr id="137" name="object 137"/>
          <p:cNvSpPr/>
          <p:nvPr/>
        </p:nvSpPr>
        <p:spPr>
          <a:xfrm>
            <a:off x="4146550"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38" name="object 138"/>
          <p:cNvSpPr/>
          <p:nvPr/>
        </p:nvSpPr>
        <p:spPr>
          <a:xfrm>
            <a:off x="4640262" y="5276850"/>
            <a:ext cx="358775" cy="90487"/>
          </a:xfrm>
          <a:prstGeom prst="rect">
            <a:avLst/>
          </a:prstGeom>
          <a:blipFill>
            <a:blip r:embed="rId17" cstate="print"/>
            <a:stretch>
              <a:fillRect/>
            </a:stretch>
          </a:blipFill>
        </p:spPr>
        <p:txBody>
          <a:bodyPr wrap="square" lIns="0" tIns="0" rIns="0" bIns="0" rtlCol="0"/>
          <a:lstStyle/>
          <a:p>
            <a:endParaRPr/>
          </a:p>
        </p:txBody>
      </p:sp>
      <p:sp>
        <p:nvSpPr>
          <p:cNvPr id="139" name="object 139"/>
          <p:cNvSpPr/>
          <p:nvPr/>
        </p:nvSpPr>
        <p:spPr>
          <a:xfrm>
            <a:off x="4640262"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40" name="object 140"/>
          <p:cNvSpPr/>
          <p:nvPr/>
        </p:nvSpPr>
        <p:spPr>
          <a:xfrm>
            <a:off x="5140325" y="5280025"/>
            <a:ext cx="358775" cy="90487"/>
          </a:xfrm>
          <a:prstGeom prst="rect">
            <a:avLst/>
          </a:prstGeom>
          <a:blipFill>
            <a:blip r:embed="rId9" cstate="print"/>
            <a:stretch>
              <a:fillRect/>
            </a:stretch>
          </a:blipFill>
        </p:spPr>
        <p:txBody>
          <a:bodyPr wrap="square" lIns="0" tIns="0" rIns="0" bIns="0" rtlCol="0"/>
          <a:lstStyle/>
          <a:p>
            <a:endParaRPr/>
          </a:p>
        </p:txBody>
      </p:sp>
      <p:sp>
        <p:nvSpPr>
          <p:cNvPr id="141" name="object 141"/>
          <p:cNvSpPr/>
          <p:nvPr/>
        </p:nvSpPr>
        <p:spPr>
          <a:xfrm>
            <a:off x="5140325"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42" name="object 142"/>
          <p:cNvSpPr/>
          <p:nvPr/>
        </p:nvSpPr>
        <p:spPr>
          <a:xfrm>
            <a:off x="5595937" y="5280025"/>
            <a:ext cx="358775" cy="90487"/>
          </a:xfrm>
          <a:prstGeom prst="rect">
            <a:avLst/>
          </a:prstGeom>
          <a:blipFill>
            <a:blip r:embed="rId8" cstate="print"/>
            <a:stretch>
              <a:fillRect/>
            </a:stretch>
          </a:blipFill>
        </p:spPr>
        <p:txBody>
          <a:bodyPr wrap="square" lIns="0" tIns="0" rIns="0" bIns="0" rtlCol="0"/>
          <a:lstStyle/>
          <a:p>
            <a:endParaRPr/>
          </a:p>
        </p:txBody>
      </p:sp>
      <p:sp>
        <p:nvSpPr>
          <p:cNvPr id="143" name="object 143"/>
          <p:cNvSpPr/>
          <p:nvPr/>
        </p:nvSpPr>
        <p:spPr>
          <a:xfrm>
            <a:off x="5595937"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44" name="object 144"/>
          <p:cNvSpPr/>
          <p:nvPr/>
        </p:nvSpPr>
        <p:spPr>
          <a:xfrm>
            <a:off x="6089650" y="5276850"/>
            <a:ext cx="358775" cy="90487"/>
          </a:xfrm>
          <a:prstGeom prst="rect">
            <a:avLst/>
          </a:prstGeom>
          <a:blipFill>
            <a:blip r:embed="rId14" cstate="print"/>
            <a:stretch>
              <a:fillRect/>
            </a:stretch>
          </a:blipFill>
        </p:spPr>
        <p:txBody>
          <a:bodyPr wrap="square" lIns="0" tIns="0" rIns="0" bIns="0" rtlCol="0"/>
          <a:lstStyle/>
          <a:p>
            <a:endParaRPr/>
          </a:p>
        </p:txBody>
      </p:sp>
      <p:sp>
        <p:nvSpPr>
          <p:cNvPr id="145" name="object 145"/>
          <p:cNvSpPr/>
          <p:nvPr/>
        </p:nvSpPr>
        <p:spPr>
          <a:xfrm>
            <a:off x="6089650"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46" name="object 146"/>
          <p:cNvSpPr/>
          <p:nvPr/>
        </p:nvSpPr>
        <p:spPr>
          <a:xfrm>
            <a:off x="6589712" y="5280025"/>
            <a:ext cx="358775" cy="90487"/>
          </a:xfrm>
          <a:prstGeom prst="rect">
            <a:avLst/>
          </a:prstGeom>
          <a:blipFill>
            <a:blip r:embed="rId8" cstate="print"/>
            <a:stretch>
              <a:fillRect/>
            </a:stretch>
          </a:blipFill>
        </p:spPr>
        <p:txBody>
          <a:bodyPr wrap="square" lIns="0" tIns="0" rIns="0" bIns="0" rtlCol="0"/>
          <a:lstStyle/>
          <a:p>
            <a:endParaRPr/>
          </a:p>
        </p:txBody>
      </p:sp>
      <p:sp>
        <p:nvSpPr>
          <p:cNvPr id="147" name="object 147"/>
          <p:cNvSpPr/>
          <p:nvPr/>
        </p:nvSpPr>
        <p:spPr>
          <a:xfrm>
            <a:off x="6589712"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48" name="object 148"/>
          <p:cNvSpPr/>
          <p:nvPr/>
        </p:nvSpPr>
        <p:spPr>
          <a:xfrm>
            <a:off x="7107237" y="5280025"/>
            <a:ext cx="358775" cy="90487"/>
          </a:xfrm>
          <a:prstGeom prst="rect">
            <a:avLst/>
          </a:prstGeom>
          <a:blipFill>
            <a:blip r:embed="rId9" cstate="print"/>
            <a:stretch>
              <a:fillRect/>
            </a:stretch>
          </a:blipFill>
        </p:spPr>
        <p:txBody>
          <a:bodyPr wrap="square" lIns="0" tIns="0" rIns="0" bIns="0" rtlCol="0"/>
          <a:lstStyle/>
          <a:p>
            <a:endParaRPr/>
          </a:p>
        </p:txBody>
      </p:sp>
      <p:sp>
        <p:nvSpPr>
          <p:cNvPr id="149" name="object 149"/>
          <p:cNvSpPr/>
          <p:nvPr/>
        </p:nvSpPr>
        <p:spPr>
          <a:xfrm>
            <a:off x="7107237"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50" name="object 150"/>
          <p:cNvSpPr/>
          <p:nvPr/>
        </p:nvSpPr>
        <p:spPr>
          <a:xfrm>
            <a:off x="7600950" y="5276850"/>
            <a:ext cx="358775" cy="90487"/>
          </a:xfrm>
          <a:prstGeom prst="rect">
            <a:avLst/>
          </a:prstGeom>
          <a:blipFill>
            <a:blip r:embed="rId14" cstate="print"/>
            <a:stretch>
              <a:fillRect/>
            </a:stretch>
          </a:blipFill>
        </p:spPr>
        <p:txBody>
          <a:bodyPr wrap="square" lIns="0" tIns="0" rIns="0" bIns="0" rtlCol="0"/>
          <a:lstStyle/>
          <a:p>
            <a:endParaRPr/>
          </a:p>
        </p:txBody>
      </p:sp>
      <p:sp>
        <p:nvSpPr>
          <p:cNvPr id="151" name="object 151"/>
          <p:cNvSpPr/>
          <p:nvPr/>
        </p:nvSpPr>
        <p:spPr>
          <a:xfrm>
            <a:off x="7600950"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52" name="object 152"/>
          <p:cNvSpPr/>
          <p:nvPr/>
        </p:nvSpPr>
        <p:spPr>
          <a:xfrm>
            <a:off x="8101012" y="5280025"/>
            <a:ext cx="358775" cy="90487"/>
          </a:xfrm>
          <a:prstGeom prst="rect">
            <a:avLst/>
          </a:prstGeom>
          <a:blipFill>
            <a:blip r:embed="rId8" cstate="print"/>
            <a:stretch>
              <a:fillRect/>
            </a:stretch>
          </a:blipFill>
        </p:spPr>
        <p:txBody>
          <a:bodyPr wrap="square" lIns="0" tIns="0" rIns="0" bIns="0" rtlCol="0"/>
          <a:lstStyle/>
          <a:p>
            <a:endParaRPr/>
          </a:p>
        </p:txBody>
      </p:sp>
      <p:sp>
        <p:nvSpPr>
          <p:cNvPr id="153" name="object 153"/>
          <p:cNvSpPr/>
          <p:nvPr/>
        </p:nvSpPr>
        <p:spPr>
          <a:xfrm>
            <a:off x="8101012"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54" name="object 154"/>
          <p:cNvSpPr/>
          <p:nvPr/>
        </p:nvSpPr>
        <p:spPr>
          <a:xfrm>
            <a:off x="2987827" y="2112962"/>
            <a:ext cx="3384537" cy="2822574"/>
          </a:xfrm>
          <a:prstGeom prst="rect">
            <a:avLst/>
          </a:prstGeom>
          <a:blipFill>
            <a:blip r:embed="rId18" cstate="print"/>
            <a:stretch>
              <a:fillRect/>
            </a:stretch>
          </a:blipFill>
        </p:spPr>
        <p:txBody>
          <a:bodyPr wrap="square" lIns="0" tIns="0" rIns="0" bIns="0" rtlCol="0"/>
          <a:lstStyle/>
          <a:p>
            <a:endParaRPr/>
          </a:p>
        </p:txBody>
      </p:sp>
      <p:sp>
        <p:nvSpPr>
          <p:cNvPr id="155" name="object 15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56" name="object 15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49</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Current</a:t>
            </a:r>
            <a:r>
              <a:rPr spc="-25" dirty="0"/>
              <a:t> </a:t>
            </a:r>
            <a:r>
              <a:rPr spc="-5" dirty="0"/>
              <a:t>state</a:t>
            </a:r>
          </a:p>
        </p:txBody>
      </p:sp>
      <p:sp>
        <p:nvSpPr>
          <p:cNvPr id="4" name="object 4"/>
          <p:cNvSpPr/>
          <p:nvPr/>
        </p:nvSpPr>
        <p:spPr>
          <a:xfrm>
            <a:off x="1610603" y="1562100"/>
            <a:ext cx="5488416" cy="4552949"/>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5</a:t>
            </a:fld>
            <a:endParaRPr sz="800">
              <a:latin typeface="Verdana"/>
              <a:cs typeface="Verdana"/>
            </a:endParaRPr>
          </a:p>
        </p:txBody>
      </p:sp>
      <p:sp>
        <p:nvSpPr>
          <p:cNvPr id="7" name="TextBox 6">
            <a:extLst>
              <a:ext uri="{FF2B5EF4-FFF2-40B4-BE49-F238E27FC236}">
                <a16:creationId xmlns:a16="http://schemas.microsoft.com/office/drawing/2014/main" id="{1B426F83-B78A-4A7B-9AED-8AD9C0EB5EA7}"/>
              </a:ext>
            </a:extLst>
          </p:cNvPr>
          <p:cNvSpPr txBox="1"/>
          <p:nvPr/>
        </p:nvSpPr>
        <p:spPr>
          <a:xfrm>
            <a:off x="381000" y="1905000"/>
            <a:ext cx="4038600" cy="2308324"/>
          </a:xfrm>
          <a:prstGeom prst="rect">
            <a:avLst/>
          </a:prstGeom>
          <a:noFill/>
        </p:spPr>
        <p:txBody>
          <a:bodyPr wrap="square" rtlCol="0">
            <a:spAutoFit/>
          </a:bodyPr>
          <a:lstStyle/>
          <a:p>
            <a:r>
              <a:rPr lang="en-US" dirty="0"/>
              <a:t>These are not really </a:t>
            </a:r>
            <a:r>
              <a:rPr lang="en-US" dirty="0" err="1"/>
              <a:t>SmartPlugs</a:t>
            </a:r>
            <a:r>
              <a:rPr lang="en-US" dirty="0"/>
              <a:t> falling under the IOT category. But the effort to make something like this, and the result was close to Smart Plugs.</a:t>
            </a:r>
          </a:p>
          <a:p>
            <a:endParaRPr lang="en-US" dirty="0"/>
          </a:p>
          <a:p>
            <a:r>
              <a:rPr lang="en-US" dirty="0"/>
              <a:t>More details on Smart Plugs need to be found out</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5287" y="1844675"/>
            <a:ext cx="8353425" cy="142875"/>
          </a:xfrm>
          <a:custGeom>
            <a:avLst/>
            <a:gdLst/>
            <a:ahLst/>
            <a:cxnLst/>
            <a:rect l="l" t="t" r="r" b="b"/>
            <a:pathLst>
              <a:path w="8353425" h="142875">
                <a:moveTo>
                  <a:pt x="0" y="0"/>
                </a:moveTo>
                <a:lnTo>
                  <a:pt x="8353425" y="0"/>
                </a:lnTo>
                <a:lnTo>
                  <a:pt x="8353425" y="142875"/>
                </a:lnTo>
                <a:lnTo>
                  <a:pt x="0" y="142875"/>
                </a:lnTo>
                <a:lnTo>
                  <a:pt x="0" y="0"/>
                </a:lnTo>
                <a:close/>
              </a:path>
            </a:pathLst>
          </a:custGeom>
          <a:solidFill>
            <a:srgbClr val="99A9BE"/>
          </a:solidFill>
        </p:spPr>
        <p:txBody>
          <a:bodyPr wrap="square" lIns="0" tIns="0" rIns="0" bIns="0" rtlCol="0"/>
          <a:lstStyle/>
          <a:p>
            <a:endParaRPr/>
          </a:p>
        </p:txBody>
      </p:sp>
      <p:sp>
        <p:nvSpPr>
          <p:cNvPr id="3" name="object 3"/>
          <p:cNvSpPr/>
          <p:nvPr/>
        </p:nvSpPr>
        <p:spPr>
          <a:xfrm>
            <a:off x="395287" y="1844675"/>
            <a:ext cx="8353425" cy="142875"/>
          </a:xfrm>
          <a:custGeom>
            <a:avLst/>
            <a:gdLst/>
            <a:ahLst/>
            <a:cxnLst/>
            <a:rect l="l" t="t" r="r" b="b"/>
            <a:pathLst>
              <a:path w="8353425" h="142875">
                <a:moveTo>
                  <a:pt x="0" y="0"/>
                </a:moveTo>
                <a:lnTo>
                  <a:pt x="8353425" y="0"/>
                </a:lnTo>
                <a:lnTo>
                  <a:pt x="8353425" y="142875"/>
                </a:lnTo>
                <a:lnTo>
                  <a:pt x="0" y="142875"/>
                </a:lnTo>
                <a:lnTo>
                  <a:pt x="0" y="0"/>
                </a:lnTo>
                <a:close/>
              </a:path>
            </a:pathLst>
          </a:custGeom>
          <a:ln w="19050">
            <a:solidFill>
              <a:srgbClr val="333399"/>
            </a:solidFill>
          </a:ln>
        </p:spPr>
        <p:txBody>
          <a:bodyPr wrap="square" lIns="0" tIns="0" rIns="0" bIns="0" rtlCol="0"/>
          <a:lstStyle/>
          <a:p>
            <a:endParaRPr/>
          </a:p>
        </p:txBody>
      </p:sp>
      <p:sp>
        <p:nvSpPr>
          <p:cNvPr id="4" name="object 4"/>
          <p:cNvSpPr/>
          <p:nvPr/>
        </p:nvSpPr>
        <p:spPr>
          <a:xfrm>
            <a:off x="323850" y="3357562"/>
            <a:ext cx="8425180" cy="503555"/>
          </a:xfrm>
          <a:custGeom>
            <a:avLst/>
            <a:gdLst/>
            <a:ahLst/>
            <a:cxnLst/>
            <a:rect l="l" t="t" r="r" b="b"/>
            <a:pathLst>
              <a:path w="8425180" h="503554">
                <a:moveTo>
                  <a:pt x="0" y="0"/>
                </a:moveTo>
                <a:lnTo>
                  <a:pt x="8424862" y="0"/>
                </a:lnTo>
                <a:lnTo>
                  <a:pt x="8424862" y="503237"/>
                </a:lnTo>
                <a:lnTo>
                  <a:pt x="0" y="503237"/>
                </a:lnTo>
                <a:lnTo>
                  <a:pt x="0" y="0"/>
                </a:lnTo>
                <a:close/>
              </a:path>
            </a:pathLst>
          </a:custGeom>
          <a:ln w="19050">
            <a:solidFill>
              <a:srgbClr val="032B5F"/>
            </a:solidFill>
          </a:ln>
        </p:spPr>
        <p:txBody>
          <a:bodyPr wrap="square" lIns="0" tIns="0" rIns="0" bIns="0" rtlCol="0"/>
          <a:lstStyle/>
          <a:p>
            <a:endParaRPr/>
          </a:p>
        </p:txBody>
      </p:sp>
      <p:sp>
        <p:nvSpPr>
          <p:cNvPr id="5" name="object 5"/>
          <p:cNvSpPr/>
          <p:nvPr/>
        </p:nvSpPr>
        <p:spPr>
          <a:xfrm>
            <a:off x="395287" y="5229225"/>
            <a:ext cx="8353425" cy="163830"/>
          </a:xfrm>
          <a:custGeom>
            <a:avLst/>
            <a:gdLst/>
            <a:ahLst/>
            <a:cxnLst/>
            <a:rect l="l" t="t" r="r" b="b"/>
            <a:pathLst>
              <a:path w="8353425" h="163829">
                <a:moveTo>
                  <a:pt x="0" y="0"/>
                </a:moveTo>
                <a:lnTo>
                  <a:pt x="8353425" y="0"/>
                </a:lnTo>
                <a:lnTo>
                  <a:pt x="8353425" y="163512"/>
                </a:lnTo>
                <a:lnTo>
                  <a:pt x="0" y="163512"/>
                </a:lnTo>
                <a:lnTo>
                  <a:pt x="0" y="0"/>
                </a:lnTo>
                <a:close/>
              </a:path>
            </a:pathLst>
          </a:custGeom>
          <a:solidFill>
            <a:srgbClr val="99A9BE"/>
          </a:solidFill>
        </p:spPr>
        <p:txBody>
          <a:bodyPr wrap="square" lIns="0" tIns="0" rIns="0" bIns="0" rtlCol="0"/>
          <a:lstStyle/>
          <a:p>
            <a:endParaRPr/>
          </a:p>
        </p:txBody>
      </p:sp>
      <p:sp>
        <p:nvSpPr>
          <p:cNvPr id="6" name="object 6"/>
          <p:cNvSpPr/>
          <p:nvPr/>
        </p:nvSpPr>
        <p:spPr>
          <a:xfrm>
            <a:off x="395287" y="5229225"/>
            <a:ext cx="8353425" cy="163830"/>
          </a:xfrm>
          <a:custGeom>
            <a:avLst/>
            <a:gdLst/>
            <a:ahLst/>
            <a:cxnLst/>
            <a:rect l="l" t="t" r="r" b="b"/>
            <a:pathLst>
              <a:path w="8353425" h="163829">
                <a:moveTo>
                  <a:pt x="0" y="0"/>
                </a:moveTo>
                <a:lnTo>
                  <a:pt x="8353425" y="0"/>
                </a:lnTo>
                <a:lnTo>
                  <a:pt x="8353425" y="163512"/>
                </a:lnTo>
                <a:lnTo>
                  <a:pt x="0" y="163512"/>
                </a:lnTo>
                <a:lnTo>
                  <a:pt x="0" y="0"/>
                </a:lnTo>
                <a:close/>
              </a:path>
            </a:pathLst>
          </a:custGeom>
          <a:ln w="19050">
            <a:solidFill>
              <a:srgbClr val="333399"/>
            </a:solidFill>
          </a:ln>
        </p:spPr>
        <p:txBody>
          <a:bodyPr wrap="square" lIns="0" tIns="0" rIns="0" bIns="0" rtlCol="0"/>
          <a:lstStyle/>
          <a:p>
            <a:endParaRPr/>
          </a:p>
        </p:txBody>
      </p:sp>
      <p:sp>
        <p:nvSpPr>
          <p:cNvPr id="7" name="object 7"/>
          <p:cNvSpPr/>
          <p:nvPr/>
        </p:nvSpPr>
        <p:spPr>
          <a:xfrm>
            <a:off x="395287" y="1916113"/>
            <a:ext cx="0" cy="3529329"/>
          </a:xfrm>
          <a:custGeom>
            <a:avLst/>
            <a:gdLst/>
            <a:ahLst/>
            <a:cxnLst/>
            <a:rect l="l" t="t" r="r" b="b"/>
            <a:pathLst>
              <a:path h="3529329">
                <a:moveTo>
                  <a:pt x="0" y="0"/>
                </a:moveTo>
                <a:lnTo>
                  <a:pt x="0" y="3529012"/>
                </a:lnTo>
              </a:path>
            </a:pathLst>
          </a:custGeom>
          <a:ln w="19050">
            <a:solidFill>
              <a:srgbClr val="333399"/>
            </a:solidFill>
            <a:prstDash val="sysDashDot"/>
          </a:ln>
        </p:spPr>
        <p:txBody>
          <a:bodyPr wrap="square" lIns="0" tIns="0" rIns="0" bIns="0" rtlCol="0"/>
          <a:lstStyle/>
          <a:p>
            <a:endParaRPr/>
          </a:p>
        </p:txBody>
      </p:sp>
      <p:sp>
        <p:nvSpPr>
          <p:cNvPr id="8" name="object 8"/>
          <p:cNvSpPr/>
          <p:nvPr/>
        </p:nvSpPr>
        <p:spPr>
          <a:xfrm>
            <a:off x="8748714" y="1916113"/>
            <a:ext cx="0" cy="3529329"/>
          </a:xfrm>
          <a:custGeom>
            <a:avLst/>
            <a:gdLst/>
            <a:ahLst/>
            <a:cxnLst/>
            <a:rect l="l" t="t" r="r" b="b"/>
            <a:pathLst>
              <a:path h="3529329">
                <a:moveTo>
                  <a:pt x="0" y="0"/>
                </a:moveTo>
                <a:lnTo>
                  <a:pt x="0" y="3529012"/>
                </a:lnTo>
              </a:path>
            </a:pathLst>
          </a:custGeom>
          <a:ln w="12700">
            <a:solidFill>
              <a:srgbClr val="032B5F"/>
            </a:solidFill>
            <a:prstDash val="sysDashDot"/>
          </a:ln>
        </p:spPr>
        <p:txBody>
          <a:bodyPr wrap="square" lIns="0" tIns="0" rIns="0" bIns="0" rtlCol="0"/>
          <a:lstStyle/>
          <a:p>
            <a:endParaRPr/>
          </a:p>
        </p:txBody>
      </p:sp>
      <p:sp>
        <p:nvSpPr>
          <p:cNvPr id="9" name="object 9"/>
          <p:cNvSpPr/>
          <p:nvPr/>
        </p:nvSpPr>
        <p:spPr>
          <a:xfrm>
            <a:off x="1033462"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0" name="object 10"/>
          <p:cNvSpPr/>
          <p:nvPr/>
        </p:nvSpPr>
        <p:spPr>
          <a:xfrm>
            <a:off x="2546350"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1" name="object 11"/>
          <p:cNvSpPr/>
          <p:nvPr/>
        </p:nvSpPr>
        <p:spPr>
          <a:xfrm>
            <a:off x="1538287" y="1982788"/>
            <a:ext cx="0" cy="1224280"/>
          </a:xfrm>
          <a:custGeom>
            <a:avLst/>
            <a:gdLst/>
            <a:ahLst/>
            <a:cxnLst/>
            <a:rect l="l" t="t" r="r" b="b"/>
            <a:pathLst>
              <a:path h="1224280">
                <a:moveTo>
                  <a:pt x="0" y="0"/>
                </a:moveTo>
                <a:lnTo>
                  <a:pt x="0" y="1223961"/>
                </a:lnTo>
              </a:path>
            </a:pathLst>
          </a:custGeom>
          <a:ln w="15875">
            <a:solidFill>
              <a:srgbClr val="333399"/>
            </a:solidFill>
            <a:prstDash val="sysDot"/>
          </a:ln>
        </p:spPr>
        <p:txBody>
          <a:bodyPr wrap="square" lIns="0" tIns="0" rIns="0" bIns="0" rtlCol="0"/>
          <a:lstStyle/>
          <a:p>
            <a:endParaRPr/>
          </a:p>
        </p:txBody>
      </p:sp>
      <p:sp>
        <p:nvSpPr>
          <p:cNvPr id="12" name="object 12"/>
          <p:cNvSpPr/>
          <p:nvPr/>
        </p:nvSpPr>
        <p:spPr>
          <a:xfrm>
            <a:off x="2043112"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3" name="object 13"/>
          <p:cNvSpPr/>
          <p:nvPr/>
        </p:nvSpPr>
        <p:spPr>
          <a:xfrm>
            <a:off x="3044825" y="198913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4" name="object 14"/>
          <p:cNvSpPr/>
          <p:nvPr/>
        </p:nvSpPr>
        <p:spPr>
          <a:xfrm>
            <a:off x="3540125"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5" name="object 15"/>
          <p:cNvSpPr/>
          <p:nvPr/>
        </p:nvSpPr>
        <p:spPr>
          <a:xfrm>
            <a:off x="4021137" y="19954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6" name="object 16"/>
          <p:cNvSpPr/>
          <p:nvPr/>
        </p:nvSpPr>
        <p:spPr>
          <a:xfrm>
            <a:off x="4510087"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7" name="object 17"/>
          <p:cNvSpPr/>
          <p:nvPr/>
        </p:nvSpPr>
        <p:spPr>
          <a:xfrm>
            <a:off x="5003800" y="198913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18" name="object 18"/>
          <p:cNvSpPr/>
          <p:nvPr/>
        </p:nvSpPr>
        <p:spPr>
          <a:xfrm>
            <a:off x="5499100" y="1982788"/>
            <a:ext cx="0" cy="1225550"/>
          </a:xfrm>
          <a:custGeom>
            <a:avLst/>
            <a:gdLst/>
            <a:ahLst/>
            <a:cxnLst/>
            <a:rect l="l" t="t" r="r" b="b"/>
            <a:pathLst>
              <a:path h="1225550">
                <a:moveTo>
                  <a:pt x="0" y="0"/>
                </a:moveTo>
                <a:lnTo>
                  <a:pt x="0" y="1225548"/>
                </a:lnTo>
              </a:path>
            </a:pathLst>
          </a:custGeom>
          <a:ln w="15875">
            <a:solidFill>
              <a:srgbClr val="333399"/>
            </a:solidFill>
            <a:prstDash val="sysDot"/>
          </a:ln>
        </p:spPr>
        <p:txBody>
          <a:bodyPr wrap="square" lIns="0" tIns="0" rIns="0" bIns="0" rtlCol="0"/>
          <a:lstStyle/>
          <a:p>
            <a:endParaRPr/>
          </a:p>
        </p:txBody>
      </p:sp>
      <p:sp>
        <p:nvSpPr>
          <p:cNvPr id="19" name="object 19"/>
          <p:cNvSpPr/>
          <p:nvPr/>
        </p:nvSpPr>
        <p:spPr>
          <a:xfrm>
            <a:off x="6002338"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0" name="object 20"/>
          <p:cNvSpPr/>
          <p:nvPr/>
        </p:nvSpPr>
        <p:spPr>
          <a:xfrm>
            <a:off x="6500813" y="1992313"/>
            <a:ext cx="0" cy="1216025"/>
          </a:xfrm>
          <a:custGeom>
            <a:avLst/>
            <a:gdLst/>
            <a:ahLst/>
            <a:cxnLst/>
            <a:rect l="l" t="t" r="r" b="b"/>
            <a:pathLst>
              <a:path h="1216025">
                <a:moveTo>
                  <a:pt x="0" y="0"/>
                </a:moveTo>
                <a:lnTo>
                  <a:pt x="0" y="1216023"/>
                </a:lnTo>
              </a:path>
            </a:pathLst>
          </a:custGeom>
          <a:ln w="6351">
            <a:solidFill>
              <a:srgbClr val="333399"/>
            </a:solidFill>
            <a:prstDash val="sysDot"/>
          </a:ln>
        </p:spPr>
        <p:txBody>
          <a:bodyPr wrap="square" lIns="0" tIns="0" rIns="0" bIns="0" rtlCol="0"/>
          <a:lstStyle/>
          <a:p>
            <a:endParaRPr/>
          </a:p>
        </p:txBody>
      </p:sp>
      <p:sp>
        <p:nvSpPr>
          <p:cNvPr id="21" name="object 21"/>
          <p:cNvSpPr/>
          <p:nvPr/>
        </p:nvSpPr>
        <p:spPr>
          <a:xfrm>
            <a:off x="7010400"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2" name="object 22"/>
          <p:cNvSpPr/>
          <p:nvPr/>
        </p:nvSpPr>
        <p:spPr>
          <a:xfrm>
            <a:off x="7515225" y="196373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3" name="object 23"/>
          <p:cNvSpPr/>
          <p:nvPr/>
        </p:nvSpPr>
        <p:spPr>
          <a:xfrm>
            <a:off x="8024814"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4" name="object 24"/>
          <p:cNvSpPr/>
          <p:nvPr/>
        </p:nvSpPr>
        <p:spPr>
          <a:xfrm>
            <a:off x="530225" y="198278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5" name="object 25"/>
          <p:cNvSpPr/>
          <p:nvPr/>
        </p:nvSpPr>
        <p:spPr>
          <a:xfrm>
            <a:off x="1063625" y="4026280"/>
            <a:ext cx="0" cy="1220470"/>
          </a:xfrm>
          <a:custGeom>
            <a:avLst/>
            <a:gdLst/>
            <a:ahLst/>
            <a:cxnLst/>
            <a:rect l="l" t="t" r="r" b="b"/>
            <a:pathLst>
              <a:path h="1220470">
                <a:moveTo>
                  <a:pt x="0" y="0"/>
                </a:moveTo>
                <a:lnTo>
                  <a:pt x="0" y="1220406"/>
                </a:lnTo>
              </a:path>
            </a:pathLst>
          </a:custGeom>
          <a:ln w="15875">
            <a:solidFill>
              <a:srgbClr val="333399"/>
            </a:solidFill>
            <a:prstDash val="sysDot"/>
          </a:ln>
        </p:spPr>
        <p:txBody>
          <a:bodyPr wrap="square" lIns="0" tIns="0" rIns="0" bIns="0" rtlCol="0"/>
          <a:lstStyle/>
          <a:p>
            <a:endParaRPr/>
          </a:p>
        </p:txBody>
      </p:sp>
      <p:sp>
        <p:nvSpPr>
          <p:cNvPr id="26" name="object 26"/>
          <p:cNvSpPr/>
          <p:nvPr/>
        </p:nvSpPr>
        <p:spPr>
          <a:xfrm>
            <a:off x="2576512"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7" name="object 27"/>
          <p:cNvSpPr/>
          <p:nvPr/>
        </p:nvSpPr>
        <p:spPr>
          <a:xfrm>
            <a:off x="1568450"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8" name="object 28"/>
          <p:cNvSpPr/>
          <p:nvPr/>
        </p:nvSpPr>
        <p:spPr>
          <a:xfrm>
            <a:off x="2073275"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29" name="object 29"/>
          <p:cNvSpPr/>
          <p:nvPr/>
        </p:nvSpPr>
        <p:spPr>
          <a:xfrm>
            <a:off x="3074987" y="388620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0" name="object 30"/>
          <p:cNvSpPr/>
          <p:nvPr/>
        </p:nvSpPr>
        <p:spPr>
          <a:xfrm>
            <a:off x="3570287"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1" name="object 31"/>
          <p:cNvSpPr/>
          <p:nvPr/>
        </p:nvSpPr>
        <p:spPr>
          <a:xfrm>
            <a:off x="4051300" y="38925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2" name="object 32"/>
          <p:cNvSpPr/>
          <p:nvPr/>
        </p:nvSpPr>
        <p:spPr>
          <a:xfrm>
            <a:off x="4540250"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3" name="object 33"/>
          <p:cNvSpPr/>
          <p:nvPr/>
        </p:nvSpPr>
        <p:spPr>
          <a:xfrm>
            <a:off x="5033962" y="388620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4" name="object 34"/>
          <p:cNvSpPr/>
          <p:nvPr/>
        </p:nvSpPr>
        <p:spPr>
          <a:xfrm>
            <a:off x="5529263"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5" name="object 35"/>
          <p:cNvSpPr/>
          <p:nvPr/>
        </p:nvSpPr>
        <p:spPr>
          <a:xfrm>
            <a:off x="6032500"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6" name="object 36"/>
          <p:cNvSpPr/>
          <p:nvPr/>
        </p:nvSpPr>
        <p:spPr>
          <a:xfrm>
            <a:off x="6530975" y="3889375"/>
            <a:ext cx="0" cy="341630"/>
          </a:xfrm>
          <a:custGeom>
            <a:avLst/>
            <a:gdLst/>
            <a:ahLst/>
            <a:cxnLst/>
            <a:rect l="l" t="t" r="r" b="b"/>
            <a:pathLst>
              <a:path h="341629">
                <a:moveTo>
                  <a:pt x="0" y="0"/>
                </a:moveTo>
                <a:lnTo>
                  <a:pt x="0" y="341312"/>
                </a:lnTo>
              </a:path>
            </a:pathLst>
          </a:custGeom>
          <a:ln w="15875">
            <a:solidFill>
              <a:srgbClr val="333399"/>
            </a:solidFill>
            <a:prstDash val="sysDot"/>
          </a:ln>
        </p:spPr>
        <p:txBody>
          <a:bodyPr wrap="square" lIns="0" tIns="0" rIns="0" bIns="0" rtlCol="0"/>
          <a:lstStyle/>
          <a:p>
            <a:endParaRPr/>
          </a:p>
        </p:txBody>
      </p:sp>
      <p:sp>
        <p:nvSpPr>
          <p:cNvPr id="37" name="object 37"/>
          <p:cNvSpPr/>
          <p:nvPr/>
        </p:nvSpPr>
        <p:spPr>
          <a:xfrm>
            <a:off x="6530975" y="4887912"/>
            <a:ext cx="0" cy="368300"/>
          </a:xfrm>
          <a:custGeom>
            <a:avLst/>
            <a:gdLst/>
            <a:ahLst/>
            <a:cxnLst/>
            <a:rect l="l" t="t" r="r" b="b"/>
            <a:pathLst>
              <a:path h="368300">
                <a:moveTo>
                  <a:pt x="0" y="0"/>
                </a:moveTo>
                <a:lnTo>
                  <a:pt x="0" y="368300"/>
                </a:lnTo>
              </a:path>
            </a:pathLst>
          </a:custGeom>
          <a:ln w="15875">
            <a:solidFill>
              <a:srgbClr val="333399"/>
            </a:solidFill>
            <a:prstDash val="sysDot"/>
          </a:ln>
        </p:spPr>
        <p:txBody>
          <a:bodyPr wrap="square" lIns="0" tIns="0" rIns="0" bIns="0" rtlCol="0"/>
          <a:lstStyle/>
          <a:p>
            <a:endParaRPr/>
          </a:p>
        </p:txBody>
      </p:sp>
      <p:sp>
        <p:nvSpPr>
          <p:cNvPr id="38" name="object 38"/>
          <p:cNvSpPr/>
          <p:nvPr/>
        </p:nvSpPr>
        <p:spPr>
          <a:xfrm>
            <a:off x="7040564"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39" name="object 39"/>
          <p:cNvSpPr/>
          <p:nvPr/>
        </p:nvSpPr>
        <p:spPr>
          <a:xfrm>
            <a:off x="7545389" y="3860800"/>
            <a:ext cx="0" cy="28575"/>
          </a:xfrm>
          <a:custGeom>
            <a:avLst/>
            <a:gdLst/>
            <a:ahLst/>
            <a:cxnLst/>
            <a:rect l="l" t="t" r="r" b="b"/>
            <a:pathLst>
              <a:path h="28575">
                <a:moveTo>
                  <a:pt x="0" y="0"/>
                </a:moveTo>
                <a:lnTo>
                  <a:pt x="0" y="28575"/>
                </a:lnTo>
              </a:path>
            </a:pathLst>
          </a:custGeom>
          <a:ln w="15875">
            <a:solidFill>
              <a:srgbClr val="333399"/>
            </a:solidFill>
            <a:prstDash val="sysDot"/>
          </a:ln>
        </p:spPr>
        <p:txBody>
          <a:bodyPr wrap="square" lIns="0" tIns="0" rIns="0" bIns="0" rtlCol="0"/>
          <a:lstStyle/>
          <a:p>
            <a:endParaRPr/>
          </a:p>
        </p:txBody>
      </p:sp>
      <p:sp>
        <p:nvSpPr>
          <p:cNvPr id="40" name="object 40"/>
          <p:cNvSpPr/>
          <p:nvPr/>
        </p:nvSpPr>
        <p:spPr>
          <a:xfrm>
            <a:off x="7545389" y="4033837"/>
            <a:ext cx="0" cy="1193800"/>
          </a:xfrm>
          <a:custGeom>
            <a:avLst/>
            <a:gdLst/>
            <a:ahLst/>
            <a:cxnLst/>
            <a:rect l="l" t="t" r="r" b="b"/>
            <a:pathLst>
              <a:path h="1193800">
                <a:moveTo>
                  <a:pt x="0" y="0"/>
                </a:moveTo>
                <a:lnTo>
                  <a:pt x="0" y="1193800"/>
                </a:lnTo>
              </a:path>
            </a:pathLst>
          </a:custGeom>
          <a:ln w="15875">
            <a:solidFill>
              <a:srgbClr val="333399"/>
            </a:solidFill>
            <a:prstDash val="sysDot"/>
          </a:ln>
        </p:spPr>
        <p:txBody>
          <a:bodyPr wrap="square" lIns="0" tIns="0" rIns="0" bIns="0" rtlCol="0"/>
          <a:lstStyle/>
          <a:p>
            <a:endParaRPr/>
          </a:p>
        </p:txBody>
      </p:sp>
      <p:sp>
        <p:nvSpPr>
          <p:cNvPr id="41" name="object 41"/>
          <p:cNvSpPr/>
          <p:nvPr/>
        </p:nvSpPr>
        <p:spPr>
          <a:xfrm>
            <a:off x="8054975" y="3879850"/>
            <a:ext cx="0" cy="568325"/>
          </a:xfrm>
          <a:custGeom>
            <a:avLst/>
            <a:gdLst/>
            <a:ahLst/>
            <a:cxnLst/>
            <a:rect l="l" t="t" r="r" b="b"/>
            <a:pathLst>
              <a:path h="568325">
                <a:moveTo>
                  <a:pt x="0" y="0"/>
                </a:moveTo>
                <a:lnTo>
                  <a:pt x="0" y="568325"/>
                </a:lnTo>
              </a:path>
            </a:pathLst>
          </a:custGeom>
          <a:ln w="15875">
            <a:solidFill>
              <a:srgbClr val="333399"/>
            </a:solidFill>
            <a:prstDash val="sysDot"/>
          </a:ln>
        </p:spPr>
        <p:txBody>
          <a:bodyPr wrap="square" lIns="0" tIns="0" rIns="0" bIns="0" rtlCol="0"/>
          <a:lstStyle/>
          <a:p>
            <a:endParaRPr/>
          </a:p>
        </p:txBody>
      </p:sp>
      <p:sp>
        <p:nvSpPr>
          <p:cNvPr id="42" name="object 42"/>
          <p:cNvSpPr/>
          <p:nvPr/>
        </p:nvSpPr>
        <p:spPr>
          <a:xfrm>
            <a:off x="8054975" y="4897437"/>
            <a:ext cx="0" cy="349250"/>
          </a:xfrm>
          <a:custGeom>
            <a:avLst/>
            <a:gdLst/>
            <a:ahLst/>
            <a:cxnLst/>
            <a:rect l="l" t="t" r="r" b="b"/>
            <a:pathLst>
              <a:path h="349250">
                <a:moveTo>
                  <a:pt x="0" y="0"/>
                </a:moveTo>
                <a:lnTo>
                  <a:pt x="0" y="349250"/>
                </a:lnTo>
              </a:path>
            </a:pathLst>
          </a:custGeom>
          <a:ln w="15875">
            <a:solidFill>
              <a:srgbClr val="333399"/>
            </a:solidFill>
            <a:prstDash val="sysDot"/>
          </a:ln>
        </p:spPr>
        <p:txBody>
          <a:bodyPr wrap="square" lIns="0" tIns="0" rIns="0" bIns="0" rtlCol="0"/>
          <a:lstStyle/>
          <a:p>
            <a:endParaRPr/>
          </a:p>
        </p:txBody>
      </p:sp>
      <p:sp>
        <p:nvSpPr>
          <p:cNvPr id="43" name="object 43"/>
          <p:cNvSpPr/>
          <p:nvPr/>
        </p:nvSpPr>
        <p:spPr>
          <a:xfrm>
            <a:off x="560387" y="387985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44" name="object 44"/>
          <p:cNvSpPr/>
          <p:nvPr/>
        </p:nvSpPr>
        <p:spPr>
          <a:xfrm>
            <a:off x="603250" y="1624012"/>
            <a:ext cx="377825" cy="0"/>
          </a:xfrm>
          <a:custGeom>
            <a:avLst/>
            <a:gdLst/>
            <a:ahLst/>
            <a:cxnLst/>
            <a:rect l="l" t="t" r="r" b="b"/>
            <a:pathLst>
              <a:path w="377825">
                <a:moveTo>
                  <a:pt x="0" y="0"/>
                </a:moveTo>
                <a:lnTo>
                  <a:pt x="377825" y="0"/>
                </a:lnTo>
              </a:path>
            </a:pathLst>
          </a:custGeom>
          <a:ln w="12700">
            <a:solidFill>
              <a:srgbClr val="032B5F"/>
            </a:solidFill>
          </a:ln>
        </p:spPr>
        <p:txBody>
          <a:bodyPr wrap="square" lIns="0" tIns="0" rIns="0" bIns="0" rtlCol="0"/>
          <a:lstStyle/>
          <a:p>
            <a:endParaRPr/>
          </a:p>
        </p:txBody>
      </p:sp>
      <p:sp>
        <p:nvSpPr>
          <p:cNvPr id="45" name="object 45"/>
          <p:cNvSpPr/>
          <p:nvPr/>
        </p:nvSpPr>
        <p:spPr>
          <a:xfrm>
            <a:off x="968376" y="1585909"/>
            <a:ext cx="76200" cy="76200"/>
          </a:xfrm>
          <a:custGeom>
            <a:avLst/>
            <a:gdLst/>
            <a:ahLst/>
            <a:cxnLst/>
            <a:rect l="l" t="t" r="r" b="b"/>
            <a:pathLst>
              <a:path w="76200" h="76200">
                <a:moveTo>
                  <a:pt x="0" y="0"/>
                </a:moveTo>
                <a:lnTo>
                  <a:pt x="0" y="76200"/>
                </a:lnTo>
                <a:lnTo>
                  <a:pt x="76200" y="38100"/>
                </a:lnTo>
                <a:lnTo>
                  <a:pt x="0" y="0"/>
                </a:lnTo>
                <a:close/>
              </a:path>
            </a:pathLst>
          </a:custGeom>
          <a:solidFill>
            <a:srgbClr val="032B5F"/>
          </a:solidFill>
        </p:spPr>
        <p:txBody>
          <a:bodyPr wrap="square" lIns="0" tIns="0" rIns="0" bIns="0" rtlCol="0"/>
          <a:lstStyle/>
          <a:p>
            <a:endParaRPr/>
          </a:p>
        </p:txBody>
      </p:sp>
      <p:sp>
        <p:nvSpPr>
          <p:cNvPr id="46" name="object 46"/>
          <p:cNvSpPr/>
          <p:nvPr/>
        </p:nvSpPr>
        <p:spPr>
          <a:xfrm>
            <a:off x="539751" y="1585909"/>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032B5F"/>
          </a:solidFill>
        </p:spPr>
        <p:txBody>
          <a:bodyPr wrap="square" lIns="0" tIns="0" rIns="0" bIns="0" rtlCol="0"/>
          <a:lstStyle/>
          <a:p>
            <a:endParaRPr/>
          </a:p>
        </p:txBody>
      </p:sp>
      <p:sp>
        <p:nvSpPr>
          <p:cNvPr id="47" name="object 47"/>
          <p:cNvSpPr/>
          <p:nvPr/>
        </p:nvSpPr>
        <p:spPr>
          <a:xfrm>
            <a:off x="546100" y="1508125"/>
            <a:ext cx="0" cy="504825"/>
          </a:xfrm>
          <a:custGeom>
            <a:avLst/>
            <a:gdLst/>
            <a:ahLst/>
            <a:cxnLst/>
            <a:rect l="l" t="t" r="r" b="b"/>
            <a:pathLst>
              <a:path h="504825">
                <a:moveTo>
                  <a:pt x="0" y="0"/>
                </a:moveTo>
                <a:lnTo>
                  <a:pt x="0" y="504825"/>
                </a:lnTo>
              </a:path>
            </a:pathLst>
          </a:custGeom>
          <a:ln w="9525">
            <a:solidFill>
              <a:srgbClr val="032B5F"/>
            </a:solidFill>
          </a:ln>
        </p:spPr>
        <p:txBody>
          <a:bodyPr wrap="square" lIns="0" tIns="0" rIns="0" bIns="0" rtlCol="0"/>
          <a:lstStyle/>
          <a:p>
            <a:endParaRPr/>
          </a:p>
        </p:txBody>
      </p:sp>
      <p:sp>
        <p:nvSpPr>
          <p:cNvPr id="48" name="object 48"/>
          <p:cNvSpPr/>
          <p:nvPr/>
        </p:nvSpPr>
        <p:spPr>
          <a:xfrm>
            <a:off x="1042987" y="1484312"/>
            <a:ext cx="0" cy="504825"/>
          </a:xfrm>
          <a:custGeom>
            <a:avLst/>
            <a:gdLst/>
            <a:ahLst/>
            <a:cxnLst/>
            <a:rect l="l" t="t" r="r" b="b"/>
            <a:pathLst>
              <a:path h="504825">
                <a:moveTo>
                  <a:pt x="0" y="0"/>
                </a:moveTo>
                <a:lnTo>
                  <a:pt x="0" y="504825"/>
                </a:lnTo>
              </a:path>
            </a:pathLst>
          </a:custGeom>
          <a:ln w="9525">
            <a:solidFill>
              <a:srgbClr val="032B5F"/>
            </a:solidFill>
          </a:ln>
        </p:spPr>
        <p:txBody>
          <a:bodyPr wrap="square" lIns="0" tIns="0" rIns="0" bIns="0" rtlCol="0"/>
          <a:lstStyle/>
          <a:p>
            <a:endParaRPr/>
          </a:p>
        </p:txBody>
      </p:sp>
      <p:sp>
        <p:nvSpPr>
          <p:cNvPr id="49" name="object 49"/>
          <p:cNvSpPr/>
          <p:nvPr/>
        </p:nvSpPr>
        <p:spPr>
          <a:xfrm>
            <a:off x="8532814" y="1989138"/>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50" name="object 50"/>
          <p:cNvSpPr/>
          <p:nvPr/>
        </p:nvSpPr>
        <p:spPr>
          <a:xfrm>
            <a:off x="8532814" y="3860800"/>
            <a:ext cx="0" cy="1367155"/>
          </a:xfrm>
          <a:custGeom>
            <a:avLst/>
            <a:gdLst/>
            <a:ahLst/>
            <a:cxnLst/>
            <a:rect l="l" t="t" r="r" b="b"/>
            <a:pathLst>
              <a:path h="1367154">
                <a:moveTo>
                  <a:pt x="0" y="0"/>
                </a:moveTo>
                <a:lnTo>
                  <a:pt x="0" y="1366837"/>
                </a:lnTo>
              </a:path>
            </a:pathLst>
          </a:custGeom>
          <a:ln w="15875">
            <a:solidFill>
              <a:srgbClr val="333399"/>
            </a:solidFill>
            <a:prstDash val="sysDot"/>
          </a:ln>
        </p:spPr>
        <p:txBody>
          <a:bodyPr wrap="square" lIns="0" tIns="0" rIns="0" bIns="0" rtlCol="0"/>
          <a:lstStyle/>
          <a:p>
            <a:endParaRPr/>
          </a:p>
        </p:txBody>
      </p:sp>
      <p:sp>
        <p:nvSpPr>
          <p:cNvPr id="51" name="object 51"/>
          <p:cNvSpPr txBox="1"/>
          <p:nvPr/>
        </p:nvSpPr>
        <p:spPr>
          <a:xfrm>
            <a:off x="402590" y="5403659"/>
            <a:ext cx="294005"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032B5F"/>
                </a:solidFill>
                <a:latin typeface="Arial"/>
                <a:cs typeface="Arial"/>
              </a:rPr>
              <a:t>Front</a:t>
            </a:r>
            <a:endParaRPr sz="900">
              <a:latin typeface="Arial"/>
              <a:cs typeface="Arial"/>
            </a:endParaRPr>
          </a:p>
        </p:txBody>
      </p:sp>
      <p:sp>
        <p:nvSpPr>
          <p:cNvPr id="52" name="object 52"/>
          <p:cNvSpPr txBox="1"/>
          <p:nvPr/>
        </p:nvSpPr>
        <p:spPr>
          <a:xfrm>
            <a:off x="618502" y="3530396"/>
            <a:ext cx="288290"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032B5F"/>
                </a:solidFill>
                <a:latin typeface="Arial"/>
                <a:cs typeface="Arial"/>
              </a:rPr>
              <a:t>Floor</a:t>
            </a:r>
            <a:endParaRPr sz="900">
              <a:latin typeface="Arial"/>
              <a:cs typeface="Arial"/>
            </a:endParaRPr>
          </a:p>
        </p:txBody>
      </p:sp>
      <p:sp>
        <p:nvSpPr>
          <p:cNvPr id="53" name="object 53"/>
          <p:cNvSpPr txBox="1"/>
          <p:nvPr/>
        </p:nvSpPr>
        <p:spPr>
          <a:xfrm>
            <a:off x="474027" y="1358696"/>
            <a:ext cx="663575" cy="16256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032B5F"/>
                </a:solidFill>
                <a:latin typeface="Arial"/>
                <a:cs typeface="Arial"/>
              </a:rPr>
              <a:t>Building</a:t>
            </a:r>
            <a:r>
              <a:rPr sz="900" spc="-70" dirty="0">
                <a:solidFill>
                  <a:srgbClr val="032B5F"/>
                </a:solidFill>
                <a:latin typeface="Arial"/>
                <a:cs typeface="Arial"/>
              </a:rPr>
              <a:t> </a:t>
            </a:r>
            <a:r>
              <a:rPr sz="900" spc="-10" dirty="0">
                <a:solidFill>
                  <a:srgbClr val="032B5F"/>
                </a:solidFill>
                <a:latin typeface="Arial"/>
                <a:cs typeface="Arial"/>
              </a:rPr>
              <a:t>axis</a:t>
            </a:r>
            <a:endParaRPr sz="900">
              <a:latin typeface="Arial"/>
              <a:cs typeface="Arial"/>
            </a:endParaRPr>
          </a:p>
        </p:txBody>
      </p:sp>
      <p:sp>
        <p:nvSpPr>
          <p:cNvPr id="54" name="object 54"/>
          <p:cNvSpPr/>
          <p:nvPr/>
        </p:nvSpPr>
        <p:spPr>
          <a:xfrm>
            <a:off x="539750" y="3860800"/>
            <a:ext cx="1008380" cy="1368425"/>
          </a:xfrm>
          <a:custGeom>
            <a:avLst/>
            <a:gdLst/>
            <a:ahLst/>
            <a:cxnLst/>
            <a:rect l="l" t="t" r="r" b="b"/>
            <a:pathLst>
              <a:path w="1008380" h="1368425">
                <a:moveTo>
                  <a:pt x="0" y="0"/>
                </a:moveTo>
                <a:lnTo>
                  <a:pt x="1008062" y="0"/>
                </a:lnTo>
                <a:lnTo>
                  <a:pt x="1008062"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55" name="object 55"/>
          <p:cNvSpPr/>
          <p:nvPr/>
        </p:nvSpPr>
        <p:spPr>
          <a:xfrm>
            <a:off x="1547812" y="3860800"/>
            <a:ext cx="1511300" cy="1368425"/>
          </a:xfrm>
          <a:custGeom>
            <a:avLst/>
            <a:gdLst/>
            <a:ahLst/>
            <a:cxnLst/>
            <a:rect l="l" t="t" r="r" b="b"/>
            <a:pathLst>
              <a:path w="1511300" h="1368425">
                <a:moveTo>
                  <a:pt x="0" y="0"/>
                </a:moveTo>
                <a:lnTo>
                  <a:pt x="1511300" y="0"/>
                </a:lnTo>
                <a:lnTo>
                  <a:pt x="1511300"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56" name="object 56"/>
          <p:cNvSpPr/>
          <p:nvPr/>
        </p:nvSpPr>
        <p:spPr>
          <a:xfrm>
            <a:off x="3059112" y="3860800"/>
            <a:ext cx="2951480" cy="1368425"/>
          </a:xfrm>
          <a:custGeom>
            <a:avLst/>
            <a:gdLst/>
            <a:ahLst/>
            <a:cxnLst/>
            <a:rect l="l" t="t" r="r" b="b"/>
            <a:pathLst>
              <a:path w="2951479" h="1368425">
                <a:moveTo>
                  <a:pt x="0" y="0"/>
                </a:moveTo>
                <a:lnTo>
                  <a:pt x="2951162" y="0"/>
                </a:lnTo>
                <a:lnTo>
                  <a:pt x="2951162"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57" name="object 57"/>
          <p:cNvSpPr/>
          <p:nvPr/>
        </p:nvSpPr>
        <p:spPr>
          <a:xfrm>
            <a:off x="6011862" y="3860800"/>
            <a:ext cx="1008380" cy="1368425"/>
          </a:xfrm>
          <a:custGeom>
            <a:avLst/>
            <a:gdLst/>
            <a:ahLst/>
            <a:cxnLst/>
            <a:rect l="l" t="t" r="r" b="b"/>
            <a:pathLst>
              <a:path w="1008379" h="1368425">
                <a:moveTo>
                  <a:pt x="0" y="0"/>
                </a:moveTo>
                <a:lnTo>
                  <a:pt x="1008062" y="0"/>
                </a:lnTo>
                <a:lnTo>
                  <a:pt x="1008062" y="1368425"/>
                </a:lnTo>
                <a:lnTo>
                  <a:pt x="0" y="1368425"/>
                </a:lnTo>
                <a:lnTo>
                  <a:pt x="0" y="0"/>
                </a:lnTo>
                <a:close/>
              </a:path>
            </a:pathLst>
          </a:custGeom>
          <a:ln w="19050">
            <a:solidFill>
              <a:srgbClr val="FF6600"/>
            </a:solidFill>
          </a:ln>
        </p:spPr>
        <p:txBody>
          <a:bodyPr wrap="square" lIns="0" tIns="0" rIns="0" bIns="0" rtlCol="0"/>
          <a:lstStyle/>
          <a:p>
            <a:endParaRPr/>
          </a:p>
        </p:txBody>
      </p:sp>
      <p:sp>
        <p:nvSpPr>
          <p:cNvPr id="58" name="object 58"/>
          <p:cNvSpPr/>
          <p:nvPr/>
        </p:nvSpPr>
        <p:spPr>
          <a:xfrm>
            <a:off x="7021512" y="3860800"/>
            <a:ext cx="1511300" cy="1368425"/>
          </a:xfrm>
          <a:custGeom>
            <a:avLst/>
            <a:gdLst/>
            <a:ahLst/>
            <a:cxnLst/>
            <a:rect l="l" t="t" r="r" b="b"/>
            <a:pathLst>
              <a:path w="1511300" h="1368425">
                <a:moveTo>
                  <a:pt x="0" y="0"/>
                </a:moveTo>
                <a:lnTo>
                  <a:pt x="1511300" y="0"/>
                </a:lnTo>
                <a:lnTo>
                  <a:pt x="1511300"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59" name="object 59"/>
          <p:cNvSpPr/>
          <p:nvPr/>
        </p:nvSpPr>
        <p:spPr>
          <a:xfrm>
            <a:off x="2051050" y="1989137"/>
            <a:ext cx="1513205" cy="1368425"/>
          </a:xfrm>
          <a:custGeom>
            <a:avLst/>
            <a:gdLst/>
            <a:ahLst/>
            <a:cxnLst/>
            <a:rect l="l" t="t" r="r" b="b"/>
            <a:pathLst>
              <a:path w="1513204" h="1368425">
                <a:moveTo>
                  <a:pt x="0" y="0"/>
                </a:moveTo>
                <a:lnTo>
                  <a:pt x="1512887" y="0"/>
                </a:lnTo>
                <a:lnTo>
                  <a:pt x="1512887"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60" name="object 60"/>
          <p:cNvSpPr/>
          <p:nvPr/>
        </p:nvSpPr>
        <p:spPr>
          <a:xfrm>
            <a:off x="539750" y="1989137"/>
            <a:ext cx="1511300" cy="1368425"/>
          </a:xfrm>
          <a:custGeom>
            <a:avLst/>
            <a:gdLst/>
            <a:ahLst/>
            <a:cxnLst/>
            <a:rect l="l" t="t" r="r" b="b"/>
            <a:pathLst>
              <a:path w="1511300" h="1368425">
                <a:moveTo>
                  <a:pt x="0" y="0"/>
                </a:moveTo>
                <a:lnTo>
                  <a:pt x="1511300" y="0"/>
                </a:lnTo>
                <a:lnTo>
                  <a:pt x="1511300"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61" name="object 61"/>
          <p:cNvSpPr/>
          <p:nvPr/>
        </p:nvSpPr>
        <p:spPr>
          <a:xfrm>
            <a:off x="3563937" y="1989137"/>
            <a:ext cx="1440180" cy="1368425"/>
          </a:xfrm>
          <a:custGeom>
            <a:avLst/>
            <a:gdLst/>
            <a:ahLst/>
            <a:cxnLst/>
            <a:rect l="l" t="t" r="r" b="b"/>
            <a:pathLst>
              <a:path w="1440179" h="1368425">
                <a:moveTo>
                  <a:pt x="0" y="0"/>
                </a:moveTo>
                <a:lnTo>
                  <a:pt x="1439862" y="0"/>
                </a:lnTo>
                <a:lnTo>
                  <a:pt x="1439862"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62" name="object 62"/>
          <p:cNvSpPr/>
          <p:nvPr/>
        </p:nvSpPr>
        <p:spPr>
          <a:xfrm>
            <a:off x="5003800" y="1989137"/>
            <a:ext cx="1008380" cy="1368425"/>
          </a:xfrm>
          <a:custGeom>
            <a:avLst/>
            <a:gdLst/>
            <a:ahLst/>
            <a:cxnLst/>
            <a:rect l="l" t="t" r="r" b="b"/>
            <a:pathLst>
              <a:path w="1008379" h="1368425">
                <a:moveTo>
                  <a:pt x="0" y="0"/>
                </a:moveTo>
                <a:lnTo>
                  <a:pt x="1008062" y="0"/>
                </a:lnTo>
                <a:lnTo>
                  <a:pt x="1008062"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63" name="object 63"/>
          <p:cNvSpPr/>
          <p:nvPr/>
        </p:nvSpPr>
        <p:spPr>
          <a:xfrm>
            <a:off x="6011862" y="1989137"/>
            <a:ext cx="1008380" cy="1368425"/>
          </a:xfrm>
          <a:custGeom>
            <a:avLst/>
            <a:gdLst/>
            <a:ahLst/>
            <a:cxnLst/>
            <a:rect l="l" t="t" r="r" b="b"/>
            <a:pathLst>
              <a:path w="1008379" h="1368425">
                <a:moveTo>
                  <a:pt x="0" y="0"/>
                </a:moveTo>
                <a:lnTo>
                  <a:pt x="1008062" y="0"/>
                </a:lnTo>
                <a:lnTo>
                  <a:pt x="1008062"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64" name="object 64"/>
          <p:cNvSpPr/>
          <p:nvPr/>
        </p:nvSpPr>
        <p:spPr>
          <a:xfrm>
            <a:off x="7019925" y="1989137"/>
            <a:ext cx="1513205" cy="1368425"/>
          </a:xfrm>
          <a:custGeom>
            <a:avLst/>
            <a:gdLst/>
            <a:ahLst/>
            <a:cxnLst/>
            <a:rect l="l" t="t" r="r" b="b"/>
            <a:pathLst>
              <a:path w="1513204" h="1368425">
                <a:moveTo>
                  <a:pt x="0" y="0"/>
                </a:moveTo>
                <a:lnTo>
                  <a:pt x="1512887" y="0"/>
                </a:lnTo>
                <a:lnTo>
                  <a:pt x="1512887"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65" name="object 65"/>
          <p:cNvSpPr/>
          <p:nvPr/>
        </p:nvSpPr>
        <p:spPr>
          <a:xfrm>
            <a:off x="5291137" y="4230687"/>
            <a:ext cx="144780" cy="449580"/>
          </a:xfrm>
          <a:custGeom>
            <a:avLst/>
            <a:gdLst/>
            <a:ahLst/>
            <a:cxnLst/>
            <a:rect l="l" t="t" r="r" b="b"/>
            <a:pathLst>
              <a:path w="144779" h="449579">
                <a:moveTo>
                  <a:pt x="0" y="0"/>
                </a:moveTo>
                <a:lnTo>
                  <a:pt x="144462" y="0"/>
                </a:lnTo>
                <a:lnTo>
                  <a:pt x="144462" y="449262"/>
                </a:lnTo>
                <a:lnTo>
                  <a:pt x="0" y="449262"/>
                </a:lnTo>
                <a:lnTo>
                  <a:pt x="0" y="0"/>
                </a:lnTo>
                <a:close/>
              </a:path>
            </a:pathLst>
          </a:custGeom>
          <a:solidFill>
            <a:srgbClr val="C2C5C6"/>
          </a:solidFill>
        </p:spPr>
        <p:txBody>
          <a:bodyPr wrap="square" lIns="0" tIns="0" rIns="0" bIns="0" rtlCol="0"/>
          <a:lstStyle/>
          <a:p>
            <a:endParaRPr/>
          </a:p>
        </p:txBody>
      </p:sp>
      <p:sp>
        <p:nvSpPr>
          <p:cNvPr id="66" name="object 66"/>
          <p:cNvSpPr/>
          <p:nvPr/>
        </p:nvSpPr>
        <p:spPr>
          <a:xfrm>
            <a:off x="5300662" y="4248150"/>
            <a:ext cx="122237" cy="409575"/>
          </a:xfrm>
          <a:prstGeom prst="rect">
            <a:avLst/>
          </a:prstGeom>
          <a:blipFill>
            <a:blip r:embed="rId2" cstate="print"/>
            <a:stretch>
              <a:fillRect/>
            </a:stretch>
          </a:blipFill>
        </p:spPr>
        <p:txBody>
          <a:bodyPr wrap="square" lIns="0" tIns="0" rIns="0" bIns="0" rtlCol="0"/>
          <a:lstStyle/>
          <a:p>
            <a:endParaRPr/>
          </a:p>
        </p:txBody>
      </p:sp>
      <p:sp>
        <p:nvSpPr>
          <p:cNvPr id="67" name="object 67"/>
          <p:cNvSpPr/>
          <p:nvPr/>
        </p:nvSpPr>
        <p:spPr>
          <a:xfrm>
            <a:off x="4947388" y="4017549"/>
            <a:ext cx="237863" cy="225792"/>
          </a:xfrm>
          <a:prstGeom prst="rect">
            <a:avLst/>
          </a:prstGeom>
          <a:blipFill>
            <a:blip r:embed="rId3" cstate="print"/>
            <a:stretch>
              <a:fillRect/>
            </a:stretch>
          </a:blipFill>
        </p:spPr>
        <p:txBody>
          <a:bodyPr wrap="square" lIns="0" tIns="0" rIns="0" bIns="0" rtlCol="0"/>
          <a:lstStyle/>
          <a:p>
            <a:endParaRPr/>
          </a:p>
        </p:txBody>
      </p:sp>
      <p:sp>
        <p:nvSpPr>
          <p:cNvPr id="68" name="object 68"/>
          <p:cNvSpPr/>
          <p:nvPr/>
        </p:nvSpPr>
        <p:spPr>
          <a:xfrm>
            <a:off x="3778250" y="4429125"/>
            <a:ext cx="144780" cy="449580"/>
          </a:xfrm>
          <a:custGeom>
            <a:avLst/>
            <a:gdLst/>
            <a:ahLst/>
            <a:cxnLst/>
            <a:rect l="l" t="t" r="r" b="b"/>
            <a:pathLst>
              <a:path w="144779" h="449579">
                <a:moveTo>
                  <a:pt x="0" y="0"/>
                </a:moveTo>
                <a:lnTo>
                  <a:pt x="144462" y="0"/>
                </a:lnTo>
                <a:lnTo>
                  <a:pt x="144462" y="449262"/>
                </a:lnTo>
                <a:lnTo>
                  <a:pt x="0" y="449262"/>
                </a:lnTo>
                <a:lnTo>
                  <a:pt x="0" y="0"/>
                </a:lnTo>
                <a:close/>
              </a:path>
            </a:pathLst>
          </a:custGeom>
          <a:solidFill>
            <a:srgbClr val="C2C5C6"/>
          </a:solidFill>
        </p:spPr>
        <p:txBody>
          <a:bodyPr wrap="square" lIns="0" tIns="0" rIns="0" bIns="0" rtlCol="0"/>
          <a:lstStyle/>
          <a:p>
            <a:endParaRPr/>
          </a:p>
        </p:txBody>
      </p:sp>
      <p:sp>
        <p:nvSpPr>
          <p:cNvPr id="69" name="object 69"/>
          <p:cNvSpPr/>
          <p:nvPr/>
        </p:nvSpPr>
        <p:spPr>
          <a:xfrm>
            <a:off x="3787775" y="4446587"/>
            <a:ext cx="122237" cy="409575"/>
          </a:xfrm>
          <a:prstGeom prst="rect">
            <a:avLst/>
          </a:prstGeom>
          <a:blipFill>
            <a:blip r:embed="rId2" cstate="print"/>
            <a:stretch>
              <a:fillRect/>
            </a:stretch>
          </a:blipFill>
        </p:spPr>
        <p:txBody>
          <a:bodyPr wrap="square" lIns="0" tIns="0" rIns="0" bIns="0" rtlCol="0"/>
          <a:lstStyle/>
          <a:p>
            <a:endParaRPr/>
          </a:p>
        </p:txBody>
      </p:sp>
      <p:sp>
        <p:nvSpPr>
          <p:cNvPr id="70" name="object 70"/>
          <p:cNvSpPr/>
          <p:nvPr/>
        </p:nvSpPr>
        <p:spPr>
          <a:xfrm>
            <a:off x="2467640" y="4251385"/>
            <a:ext cx="204596" cy="227972"/>
          </a:xfrm>
          <a:prstGeom prst="rect">
            <a:avLst/>
          </a:prstGeom>
          <a:blipFill>
            <a:blip r:embed="rId4" cstate="print"/>
            <a:stretch>
              <a:fillRect/>
            </a:stretch>
          </a:blipFill>
        </p:spPr>
        <p:txBody>
          <a:bodyPr wrap="square" lIns="0" tIns="0" rIns="0" bIns="0" rtlCol="0"/>
          <a:lstStyle/>
          <a:p>
            <a:endParaRPr/>
          </a:p>
        </p:txBody>
      </p:sp>
      <p:sp>
        <p:nvSpPr>
          <p:cNvPr id="71" name="object 71"/>
          <p:cNvSpPr/>
          <p:nvPr/>
        </p:nvSpPr>
        <p:spPr>
          <a:xfrm>
            <a:off x="2339975" y="4384675"/>
            <a:ext cx="144780" cy="449580"/>
          </a:xfrm>
          <a:custGeom>
            <a:avLst/>
            <a:gdLst/>
            <a:ahLst/>
            <a:cxnLst/>
            <a:rect l="l" t="t" r="r" b="b"/>
            <a:pathLst>
              <a:path w="144780" h="449579">
                <a:moveTo>
                  <a:pt x="0" y="0"/>
                </a:moveTo>
                <a:lnTo>
                  <a:pt x="144462" y="0"/>
                </a:lnTo>
                <a:lnTo>
                  <a:pt x="144462" y="449262"/>
                </a:lnTo>
                <a:lnTo>
                  <a:pt x="0" y="449262"/>
                </a:lnTo>
                <a:lnTo>
                  <a:pt x="0" y="0"/>
                </a:lnTo>
                <a:close/>
              </a:path>
            </a:pathLst>
          </a:custGeom>
          <a:solidFill>
            <a:srgbClr val="C2C5C6"/>
          </a:solidFill>
        </p:spPr>
        <p:txBody>
          <a:bodyPr wrap="square" lIns="0" tIns="0" rIns="0" bIns="0" rtlCol="0"/>
          <a:lstStyle/>
          <a:p>
            <a:endParaRPr/>
          </a:p>
        </p:txBody>
      </p:sp>
      <p:sp>
        <p:nvSpPr>
          <p:cNvPr id="72" name="object 72"/>
          <p:cNvSpPr/>
          <p:nvPr/>
        </p:nvSpPr>
        <p:spPr>
          <a:xfrm>
            <a:off x="2349500" y="4402137"/>
            <a:ext cx="122237" cy="409575"/>
          </a:xfrm>
          <a:prstGeom prst="rect">
            <a:avLst/>
          </a:prstGeom>
          <a:blipFill>
            <a:blip r:embed="rId2" cstate="print"/>
            <a:stretch>
              <a:fillRect/>
            </a:stretch>
          </a:blipFill>
        </p:spPr>
        <p:txBody>
          <a:bodyPr wrap="square" lIns="0" tIns="0" rIns="0" bIns="0" rtlCol="0"/>
          <a:lstStyle/>
          <a:p>
            <a:endParaRPr/>
          </a:p>
        </p:txBody>
      </p:sp>
      <p:sp>
        <p:nvSpPr>
          <p:cNvPr id="73" name="object 73"/>
          <p:cNvSpPr/>
          <p:nvPr/>
        </p:nvSpPr>
        <p:spPr>
          <a:xfrm>
            <a:off x="6519862" y="4230687"/>
            <a:ext cx="144780" cy="449580"/>
          </a:xfrm>
          <a:custGeom>
            <a:avLst/>
            <a:gdLst/>
            <a:ahLst/>
            <a:cxnLst/>
            <a:rect l="l" t="t" r="r" b="b"/>
            <a:pathLst>
              <a:path w="144779" h="449579">
                <a:moveTo>
                  <a:pt x="0" y="0"/>
                </a:moveTo>
                <a:lnTo>
                  <a:pt x="144462" y="0"/>
                </a:lnTo>
                <a:lnTo>
                  <a:pt x="144462" y="449262"/>
                </a:lnTo>
                <a:lnTo>
                  <a:pt x="0" y="449262"/>
                </a:lnTo>
                <a:lnTo>
                  <a:pt x="0" y="0"/>
                </a:lnTo>
                <a:close/>
              </a:path>
            </a:pathLst>
          </a:custGeom>
          <a:solidFill>
            <a:srgbClr val="C2C5C6"/>
          </a:solidFill>
        </p:spPr>
        <p:txBody>
          <a:bodyPr wrap="square" lIns="0" tIns="0" rIns="0" bIns="0" rtlCol="0"/>
          <a:lstStyle/>
          <a:p>
            <a:endParaRPr/>
          </a:p>
        </p:txBody>
      </p:sp>
      <p:sp>
        <p:nvSpPr>
          <p:cNvPr id="74" name="object 74"/>
          <p:cNvSpPr/>
          <p:nvPr/>
        </p:nvSpPr>
        <p:spPr>
          <a:xfrm>
            <a:off x="6529387" y="4248150"/>
            <a:ext cx="122237" cy="409575"/>
          </a:xfrm>
          <a:prstGeom prst="rect">
            <a:avLst/>
          </a:prstGeom>
          <a:blipFill>
            <a:blip r:embed="rId2" cstate="print"/>
            <a:stretch>
              <a:fillRect/>
            </a:stretch>
          </a:blipFill>
        </p:spPr>
        <p:txBody>
          <a:bodyPr wrap="square" lIns="0" tIns="0" rIns="0" bIns="0" rtlCol="0"/>
          <a:lstStyle/>
          <a:p>
            <a:endParaRPr/>
          </a:p>
        </p:txBody>
      </p:sp>
      <p:sp>
        <p:nvSpPr>
          <p:cNvPr id="75" name="object 75"/>
          <p:cNvSpPr/>
          <p:nvPr/>
        </p:nvSpPr>
        <p:spPr>
          <a:xfrm>
            <a:off x="6166588" y="4017549"/>
            <a:ext cx="237863" cy="225792"/>
          </a:xfrm>
          <a:prstGeom prst="rect">
            <a:avLst/>
          </a:prstGeom>
          <a:blipFill>
            <a:blip r:embed="rId3" cstate="print"/>
            <a:stretch>
              <a:fillRect/>
            </a:stretch>
          </a:blipFill>
        </p:spPr>
        <p:txBody>
          <a:bodyPr wrap="square" lIns="0" tIns="0" rIns="0" bIns="0" rtlCol="0"/>
          <a:lstStyle/>
          <a:p>
            <a:endParaRPr/>
          </a:p>
        </p:txBody>
      </p:sp>
      <p:sp>
        <p:nvSpPr>
          <p:cNvPr id="76" name="object 76"/>
          <p:cNvSpPr/>
          <p:nvPr/>
        </p:nvSpPr>
        <p:spPr>
          <a:xfrm>
            <a:off x="7812087" y="4302125"/>
            <a:ext cx="144780" cy="449580"/>
          </a:xfrm>
          <a:custGeom>
            <a:avLst/>
            <a:gdLst/>
            <a:ahLst/>
            <a:cxnLst/>
            <a:rect l="l" t="t" r="r" b="b"/>
            <a:pathLst>
              <a:path w="144779" h="449579">
                <a:moveTo>
                  <a:pt x="0" y="0"/>
                </a:moveTo>
                <a:lnTo>
                  <a:pt x="144462" y="0"/>
                </a:lnTo>
                <a:lnTo>
                  <a:pt x="144462" y="449262"/>
                </a:lnTo>
                <a:lnTo>
                  <a:pt x="0" y="449262"/>
                </a:lnTo>
                <a:lnTo>
                  <a:pt x="0" y="0"/>
                </a:lnTo>
                <a:close/>
              </a:path>
            </a:pathLst>
          </a:custGeom>
          <a:solidFill>
            <a:srgbClr val="C2C5C6"/>
          </a:solidFill>
        </p:spPr>
        <p:txBody>
          <a:bodyPr wrap="square" lIns="0" tIns="0" rIns="0" bIns="0" rtlCol="0"/>
          <a:lstStyle/>
          <a:p>
            <a:endParaRPr/>
          </a:p>
        </p:txBody>
      </p:sp>
      <p:sp>
        <p:nvSpPr>
          <p:cNvPr id="77" name="object 77"/>
          <p:cNvSpPr/>
          <p:nvPr/>
        </p:nvSpPr>
        <p:spPr>
          <a:xfrm>
            <a:off x="7821612" y="4319587"/>
            <a:ext cx="122237" cy="409575"/>
          </a:xfrm>
          <a:prstGeom prst="rect">
            <a:avLst/>
          </a:prstGeom>
          <a:blipFill>
            <a:blip r:embed="rId2" cstate="print"/>
            <a:stretch>
              <a:fillRect/>
            </a:stretch>
          </a:blipFill>
        </p:spPr>
        <p:txBody>
          <a:bodyPr wrap="square" lIns="0" tIns="0" rIns="0" bIns="0" rtlCol="0"/>
          <a:lstStyle/>
          <a:p>
            <a:endParaRPr/>
          </a:p>
        </p:txBody>
      </p:sp>
      <p:sp>
        <p:nvSpPr>
          <p:cNvPr id="78" name="object 78"/>
          <p:cNvSpPr/>
          <p:nvPr/>
        </p:nvSpPr>
        <p:spPr>
          <a:xfrm>
            <a:off x="7376539" y="4071340"/>
            <a:ext cx="154940" cy="151765"/>
          </a:xfrm>
          <a:custGeom>
            <a:avLst/>
            <a:gdLst/>
            <a:ahLst/>
            <a:cxnLst/>
            <a:rect l="l" t="t" r="r" b="b"/>
            <a:pathLst>
              <a:path w="154940" h="151764">
                <a:moveTo>
                  <a:pt x="154820" y="58789"/>
                </a:moveTo>
                <a:lnTo>
                  <a:pt x="117670" y="25218"/>
                </a:lnTo>
                <a:lnTo>
                  <a:pt x="78993" y="5112"/>
                </a:lnTo>
                <a:lnTo>
                  <a:pt x="43287" y="0"/>
                </a:lnTo>
                <a:lnTo>
                  <a:pt x="15044" y="11405"/>
                </a:lnTo>
                <a:lnTo>
                  <a:pt x="282" y="36912"/>
                </a:lnTo>
                <a:lnTo>
                  <a:pt x="0" y="71603"/>
                </a:lnTo>
                <a:lnTo>
                  <a:pt x="13449" y="111257"/>
                </a:lnTo>
                <a:lnTo>
                  <a:pt x="39885" y="151651"/>
                </a:lnTo>
              </a:path>
            </a:pathLst>
          </a:custGeom>
          <a:ln w="9525">
            <a:solidFill>
              <a:srgbClr val="032B5F"/>
            </a:solidFill>
          </a:ln>
        </p:spPr>
        <p:txBody>
          <a:bodyPr wrap="square" lIns="0" tIns="0" rIns="0" bIns="0" rtlCol="0"/>
          <a:lstStyle/>
          <a:p>
            <a:endParaRPr/>
          </a:p>
        </p:txBody>
      </p:sp>
      <p:sp>
        <p:nvSpPr>
          <p:cNvPr id="79" name="object 79"/>
          <p:cNvSpPr/>
          <p:nvPr/>
        </p:nvSpPr>
        <p:spPr>
          <a:xfrm>
            <a:off x="7425873" y="4120982"/>
            <a:ext cx="81915" cy="86360"/>
          </a:xfrm>
          <a:custGeom>
            <a:avLst/>
            <a:gdLst/>
            <a:ahLst/>
            <a:cxnLst/>
            <a:rect l="l" t="t" r="r" b="b"/>
            <a:pathLst>
              <a:path w="81915" h="86360">
                <a:moveTo>
                  <a:pt x="81408" y="33370"/>
                </a:moveTo>
                <a:lnTo>
                  <a:pt x="61282" y="14860"/>
                </a:lnTo>
                <a:lnTo>
                  <a:pt x="40631" y="3437"/>
                </a:lnTo>
                <a:lnTo>
                  <a:pt x="21843" y="0"/>
                </a:lnTo>
                <a:lnTo>
                  <a:pt x="7303" y="5442"/>
                </a:lnTo>
                <a:lnTo>
                  <a:pt x="0" y="19147"/>
                </a:lnTo>
                <a:lnTo>
                  <a:pt x="945" y="38224"/>
                </a:lnTo>
                <a:lnTo>
                  <a:pt x="9566" y="60192"/>
                </a:lnTo>
                <a:lnTo>
                  <a:pt x="25287" y="82570"/>
                </a:lnTo>
                <a:lnTo>
                  <a:pt x="26353" y="83801"/>
                </a:lnTo>
                <a:lnTo>
                  <a:pt x="27458" y="85008"/>
                </a:lnTo>
                <a:lnTo>
                  <a:pt x="28576" y="86189"/>
                </a:lnTo>
              </a:path>
            </a:pathLst>
          </a:custGeom>
          <a:ln w="9525">
            <a:solidFill>
              <a:srgbClr val="032B5F"/>
            </a:solidFill>
          </a:ln>
        </p:spPr>
        <p:txBody>
          <a:bodyPr wrap="square" lIns="0" tIns="0" rIns="0" bIns="0" rtlCol="0"/>
          <a:lstStyle/>
          <a:p>
            <a:endParaRPr/>
          </a:p>
        </p:txBody>
      </p:sp>
      <p:sp>
        <p:nvSpPr>
          <p:cNvPr id="80" name="object 80"/>
          <p:cNvSpPr/>
          <p:nvPr/>
        </p:nvSpPr>
        <p:spPr>
          <a:xfrm>
            <a:off x="7323876" y="4022311"/>
            <a:ext cx="228600" cy="216535"/>
          </a:xfrm>
          <a:custGeom>
            <a:avLst/>
            <a:gdLst/>
            <a:ahLst/>
            <a:cxnLst/>
            <a:rect l="l" t="t" r="r" b="b"/>
            <a:pathLst>
              <a:path w="228600" h="216535">
                <a:moveTo>
                  <a:pt x="228338" y="79920"/>
                </a:moveTo>
                <a:lnTo>
                  <a:pt x="186432" y="40655"/>
                </a:lnTo>
                <a:lnTo>
                  <a:pt x="141922" y="13668"/>
                </a:lnTo>
                <a:lnTo>
                  <a:pt x="98141" y="0"/>
                </a:lnTo>
                <a:lnTo>
                  <a:pt x="58420" y="689"/>
                </a:lnTo>
                <a:lnTo>
                  <a:pt x="26091" y="16775"/>
                </a:lnTo>
                <a:lnTo>
                  <a:pt x="6525" y="45137"/>
                </a:lnTo>
                <a:lnTo>
                  <a:pt x="0" y="82251"/>
                </a:lnTo>
                <a:lnTo>
                  <a:pt x="6089" y="125134"/>
                </a:lnTo>
                <a:lnTo>
                  <a:pt x="24368" y="170801"/>
                </a:lnTo>
                <a:lnTo>
                  <a:pt x="54412" y="216267"/>
                </a:lnTo>
              </a:path>
            </a:pathLst>
          </a:custGeom>
          <a:ln w="9524">
            <a:solidFill>
              <a:srgbClr val="032B5F"/>
            </a:solidFill>
          </a:ln>
        </p:spPr>
        <p:txBody>
          <a:bodyPr wrap="square" lIns="0" tIns="0" rIns="0" bIns="0" rtlCol="0"/>
          <a:lstStyle/>
          <a:p>
            <a:endParaRPr/>
          </a:p>
        </p:txBody>
      </p:sp>
      <p:sp>
        <p:nvSpPr>
          <p:cNvPr id="81" name="object 81"/>
          <p:cNvSpPr/>
          <p:nvPr/>
        </p:nvSpPr>
        <p:spPr>
          <a:xfrm>
            <a:off x="1092200" y="4437063"/>
            <a:ext cx="163512" cy="161925"/>
          </a:xfrm>
          <a:prstGeom prst="rect">
            <a:avLst/>
          </a:prstGeom>
          <a:blipFill>
            <a:blip r:embed="rId5" cstate="print"/>
            <a:stretch>
              <a:fillRect/>
            </a:stretch>
          </a:blipFill>
        </p:spPr>
        <p:txBody>
          <a:bodyPr wrap="square" lIns="0" tIns="0" rIns="0" bIns="0" rtlCol="0"/>
          <a:lstStyle/>
          <a:p>
            <a:endParaRPr/>
          </a:p>
        </p:txBody>
      </p:sp>
      <p:sp>
        <p:nvSpPr>
          <p:cNvPr id="82" name="object 82"/>
          <p:cNvSpPr/>
          <p:nvPr/>
        </p:nvSpPr>
        <p:spPr>
          <a:xfrm>
            <a:off x="3436937" y="4441826"/>
            <a:ext cx="163512" cy="161925"/>
          </a:xfrm>
          <a:prstGeom prst="rect">
            <a:avLst/>
          </a:prstGeom>
          <a:blipFill>
            <a:blip r:embed="rId6" cstate="print"/>
            <a:stretch>
              <a:fillRect/>
            </a:stretch>
          </a:blipFill>
        </p:spPr>
        <p:txBody>
          <a:bodyPr wrap="square" lIns="0" tIns="0" rIns="0" bIns="0" rtlCol="0"/>
          <a:lstStyle/>
          <a:p>
            <a:endParaRPr/>
          </a:p>
        </p:txBody>
      </p:sp>
      <p:sp>
        <p:nvSpPr>
          <p:cNvPr id="83" name="object 83"/>
          <p:cNvSpPr/>
          <p:nvPr/>
        </p:nvSpPr>
        <p:spPr>
          <a:xfrm>
            <a:off x="6218238" y="4437063"/>
            <a:ext cx="163512" cy="161925"/>
          </a:xfrm>
          <a:prstGeom prst="rect">
            <a:avLst/>
          </a:prstGeom>
          <a:blipFill>
            <a:blip r:embed="rId7" cstate="print"/>
            <a:stretch>
              <a:fillRect/>
            </a:stretch>
          </a:blipFill>
        </p:spPr>
        <p:txBody>
          <a:bodyPr wrap="square" lIns="0" tIns="0" rIns="0" bIns="0" rtlCol="0"/>
          <a:lstStyle/>
          <a:p>
            <a:endParaRPr/>
          </a:p>
        </p:txBody>
      </p:sp>
      <p:sp>
        <p:nvSpPr>
          <p:cNvPr id="84" name="object 84"/>
          <p:cNvSpPr/>
          <p:nvPr/>
        </p:nvSpPr>
        <p:spPr>
          <a:xfrm>
            <a:off x="7513639" y="4437063"/>
            <a:ext cx="163512" cy="161925"/>
          </a:xfrm>
          <a:prstGeom prst="rect">
            <a:avLst/>
          </a:prstGeom>
          <a:blipFill>
            <a:blip r:embed="rId8" cstate="print"/>
            <a:stretch>
              <a:fillRect/>
            </a:stretch>
          </a:blipFill>
        </p:spPr>
        <p:txBody>
          <a:bodyPr wrap="square" lIns="0" tIns="0" rIns="0" bIns="0" rtlCol="0"/>
          <a:lstStyle/>
          <a:p>
            <a:endParaRPr/>
          </a:p>
        </p:txBody>
      </p:sp>
      <p:sp>
        <p:nvSpPr>
          <p:cNvPr id="85" name="object 85"/>
          <p:cNvSpPr/>
          <p:nvPr/>
        </p:nvSpPr>
        <p:spPr>
          <a:xfrm>
            <a:off x="889000" y="3879850"/>
            <a:ext cx="144780" cy="144780"/>
          </a:xfrm>
          <a:custGeom>
            <a:avLst/>
            <a:gdLst/>
            <a:ahLst/>
            <a:cxnLst/>
            <a:rect l="l" t="t" r="r" b="b"/>
            <a:pathLst>
              <a:path w="144780"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86" name="object 86"/>
          <p:cNvSpPr/>
          <p:nvPr/>
        </p:nvSpPr>
        <p:spPr>
          <a:xfrm>
            <a:off x="898525" y="3889375"/>
            <a:ext cx="125730" cy="125730"/>
          </a:xfrm>
          <a:custGeom>
            <a:avLst/>
            <a:gdLst/>
            <a:ahLst/>
            <a:cxnLst/>
            <a:rect l="l" t="t" r="r" b="b"/>
            <a:pathLst>
              <a:path w="125730"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87" name="object 87"/>
          <p:cNvSpPr/>
          <p:nvPr/>
        </p:nvSpPr>
        <p:spPr>
          <a:xfrm>
            <a:off x="1403350" y="3206750"/>
            <a:ext cx="144780" cy="144780"/>
          </a:xfrm>
          <a:custGeom>
            <a:avLst/>
            <a:gdLst/>
            <a:ahLst/>
            <a:cxnLst/>
            <a:rect l="l" t="t" r="r" b="b"/>
            <a:pathLst>
              <a:path w="144780"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88" name="object 88"/>
          <p:cNvSpPr/>
          <p:nvPr/>
        </p:nvSpPr>
        <p:spPr>
          <a:xfrm>
            <a:off x="1412875" y="3216275"/>
            <a:ext cx="125730" cy="125730"/>
          </a:xfrm>
          <a:custGeom>
            <a:avLst/>
            <a:gdLst/>
            <a:ahLst/>
            <a:cxnLst/>
            <a:rect l="l" t="t" r="r" b="b"/>
            <a:pathLst>
              <a:path w="125730"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89" name="object 89"/>
          <p:cNvSpPr/>
          <p:nvPr/>
        </p:nvSpPr>
        <p:spPr>
          <a:xfrm>
            <a:off x="1476375" y="3221038"/>
            <a:ext cx="0" cy="107950"/>
          </a:xfrm>
          <a:custGeom>
            <a:avLst/>
            <a:gdLst/>
            <a:ahLst/>
            <a:cxnLst/>
            <a:rect l="l" t="t" r="r" b="b"/>
            <a:pathLst>
              <a:path h="107950">
                <a:moveTo>
                  <a:pt x="0" y="0"/>
                </a:moveTo>
                <a:lnTo>
                  <a:pt x="0" y="107950"/>
                </a:lnTo>
              </a:path>
            </a:pathLst>
          </a:custGeom>
          <a:ln w="9525">
            <a:solidFill>
              <a:srgbClr val="032B5F"/>
            </a:solidFill>
          </a:ln>
        </p:spPr>
        <p:txBody>
          <a:bodyPr wrap="square" lIns="0" tIns="0" rIns="0" bIns="0" rtlCol="0"/>
          <a:lstStyle/>
          <a:p>
            <a:endParaRPr/>
          </a:p>
        </p:txBody>
      </p:sp>
      <p:sp>
        <p:nvSpPr>
          <p:cNvPr id="90" name="object 90"/>
          <p:cNvSpPr/>
          <p:nvPr/>
        </p:nvSpPr>
        <p:spPr>
          <a:xfrm>
            <a:off x="2182812" y="3879850"/>
            <a:ext cx="144780" cy="144780"/>
          </a:xfrm>
          <a:custGeom>
            <a:avLst/>
            <a:gdLst/>
            <a:ahLst/>
            <a:cxnLst/>
            <a:rect l="l" t="t" r="r" b="b"/>
            <a:pathLst>
              <a:path w="144780"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91" name="object 91"/>
          <p:cNvSpPr/>
          <p:nvPr/>
        </p:nvSpPr>
        <p:spPr>
          <a:xfrm>
            <a:off x="2192337" y="3889375"/>
            <a:ext cx="125730" cy="125730"/>
          </a:xfrm>
          <a:custGeom>
            <a:avLst/>
            <a:gdLst/>
            <a:ahLst/>
            <a:cxnLst/>
            <a:rect l="l" t="t" r="r" b="b"/>
            <a:pathLst>
              <a:path w="125730"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92" name="object 92"/>
          <p:cNvSpPr/>
          <p:nvPr/>
        </p:nvSpPr>
        <p:spPr>
          <a:xfrm>
            <a:off x="2255837" y="3894138"/>
            <a:ext cx="0" cy="107950"/>
          </a:xfrm>
          <a:custGeom>
            <a:avLst/>
            <a:gdLst/>
            <a:ahLst/>
            <a:cxnLst/>
            <a:rect l="l" t="t" r="r" b="b"/>
            <a:pathLst>
              <a:path h="107950">
                <a:moveTo>
                  <a:pt x="0" y="0"/>
                </a:moveTo>
                <a:lnTo>
                  <a:pt x="0" y="107950"/>
                </a:lnTo>
              </a:path>
            </a:pathLst>
          </a:custGeom>
          <a:ln w="9525">
            <a:solidFill>
              <a:srgbClr val="032B5F"/>
            </a:solidFill>
          </a:ln>
        </p:spPr>
        <p:txBody>
          <a:bodyPr wrap="square" lIns="0" tIns="0" rIns="0" bIns="0" rtlCol="0"/>
          <a:lstStyle/>
          <a:p>
            <a:endParaRPr/>
          </a:p>
        </p:txBody>
      </p:sp>
      <p:sp>
        <p:nvSpPr>
          <p:cNvPr id="93" name="object 93"/>
          <p:cNvSpPr/>
          <p:nvPr/>
        </p:nvSpPr>
        <p:spPr>
          <a:xfrm>
            <a:off x="3563937" y="3879850"/>
            <a:ext cx="144780" cy="144780"/>
          </a:xfrm>
          <a:custGeom>
            <a:avLst/>
            <a:gdLst/>
            <a:ahLst/>
            <a:cxnLst/>
            <a:rect l="l" t="t" r="r" b="b"/>
            <a:pathLst>
              <a:path w="144779"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94" name="object 94"/>
          <p:cNvSpPr/>
          <p:nvPr/>
        </p:nvSpPr>
        <p:spPr>
          <a:xfrm>
            <a:off x="3573462" y="3889375"/>
            <a:ext cx="125730" cy="125730"/>
          </a:xfrm>
          <a:custGeom>
            <a:avLst/>
            <a:gdLst/>
            <a:ahLst/>
            <a:cxnLst/>
            <a:rect l="l" t="t" r="r" b="b"/>
            <a:pathLst>
              <a:path w="125729"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95" name="object 95"/>
          <p:cNvSpPr/>
          <p:nvPr/>
        </p:nvSpPr>
        <p:spPr>
          <a:xfrm>
            <a:off x="3636962" y="3894138"/>
            <a:ext cx="0" cy="107950"/>
          </a:xfrm>
          <a:custGeom>
            <a:avLst/>
            <a:gdLst/>
            <a:ahLst/>
            <a:cxnLst/>
            <a:rect l="l" t="t" r="r" b="b"/>
            <a:pathLst>
              <a:path h="107950">
                <a:moveTo>
                  <a:pt x="0" y="0"/>
                </a:moveTo>
                <a:lnTo>
                  <a:pt x="0" y="107950"/>
                </a:lnTo>
              </a:path>
            </a:pathLst>
          </a:custGeom>
          <a:ln w="9525">
            <a:solidFill>
              <a:srgbClr val="032B5F"/>
            </a:solidFill>
          </a:ln>
        </p:spPr>
        <p:txBody>
          <a:bodyPr wrap="square" lIns="0" tIns="0" rIns="0" bIns="0" rtlCol="0"/>
          <a:lstStyle/>
          <a:p>
            <a:endParaRPr/>
          </a:p>
        </p:txBody>
      </p:sp>
      <p:sp>
        <p:nvSpPr>
          <p:cNvPr id="96" name="object 96"/>
          <p:cNvSpPr/>
          <p:nvPr/>
        </p:nvSpPr>
        <p:spPr>
          <a:xfrm>
            <a:off x="5373687" y="3889375"/>
            <a:ext cx="144780" cy="144780"/>
          </a:xfrm>
          <a:custGeom>
            <a:avLst/>
            <a:gdLst/>
            <a:ahLst/>
            <a:cxnLst/>
            <a:rect l="l" t="t" r="r" b="b"/>
            <a:pathLst>
              <a:path w="144779"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97" name="object 97"/>
          <p:cNvSpPr/>
          <p:nvPr/>
        </p:nvSpPr>
        <p:spPr>
          <a:xfrm>
            <a:off x="5383212" y="3898900"/>
            <a:ext cx="125730" cy="125730"/>
          </a:xfrm>
          <a:custGeom>
            <a:avLst/>
            <a:gdLst/>
            <a:ahLst/>
            <a:cxnLst/>
            <a:rect l="l" t="t" r="r" b="b"/>
            <a:pathLst>
              <a:path w="125729"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98" name="object 98"/>
          <p:cNvSpPr/>
          <p:nvPr/>
        </p:nvSpPr>
        <p:spPr>
          <a:xfrm>
            <a:off x="5446712" y="3903663"/>
            <a:ext cx="0" cy="107950"/>
          </a:xfrm>
          <a:custGeom>
            <a:avLst/>
            <a:gdLst/>
            <a:ahLst/>
            <a:cxnLst/>
            <a:rect l="l" t="t" r="r" b="b"/>
            <a:pathLst>
              <a:path h="107950">
                <a:moveTo>
                  <a:pt x="0" y="0"/>
                </a:moveTo>
                <a:lnTo>
                  <a:pt x="0" y="107950"/>
                </a:lnTo>
              </a:path>
            </a:pathLst>
          </a:custGeom>
          <a:ln w="9525">
            <a:solidFill>
              <a:srgbClr val="032B5F"/>
            </a:solidFill>
          </a:ln>
        </p:spPr>
        <p:txBody>
          <a:bodyPr wrap="square" lIns="0" tIns="0" rIns="0" bIns="0" rtlCol="0"/>
          <a:lstStyle/>
          <a:p>
            <a:endParaRPr/>
          </a:p>
        </p:txBody>
      </p:sp>
      <p:sp>
        <p:nvSpPr>
          <p:cNvPr id="99" name="object 99"/>
          <p:cNvSpPr/>
          <p:nvPr/>
        </p:nvSpPr>
        <p:spPr>
          <a:xfrm>
            <a:off x="7523162" y="3889375"/>
            <a:ext cx="144780" cy="144780"/>
          </a:xfrm>
          <a:custGeom>
            <a:avLst/>
            <a:gdLst/>
            <a:ahLst/>
            <a:cxnLst/>
            <a:rect l="l" t="t" r="r" b="b"/>
            <a:pathLst>
              <a:path w="144779"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100" name="object 100"/>
          <p:cNvSpPr/>
          <p:nvPr/>
        </p:nvSpPr>
        <p:spPr>
          <a:xfrm>
            <a:off x="7532687" y="3898900"/>
            <a:ext cx="125730" cy="125730"/>
          </a:xfrm>
          <a:custGeom>
            <a:avLst/>
            <a:gdLst/>
            <a:ahLst/>
            <a:cxnLst/>
            <a:rect l="l" t="t" r="r" b="b"/>
            <a:pathLst>
              <a:path w="125729"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101" name="object 101"/>
          <p:cNvSpPr/>
          <p:nvPr/>
        </p:nvSpPr>
        <p:spPr>
          <a:xfrm>
            <a:off x="7596189" y="3903663"/>
            <a:ext cx="0" cy="107950"/>
          </a:xfrm>
          <a:custGeom>
            <a:avLst/>
            <a:gdLst/>
            <a:ahLst/>
            <a:cxnLst/>
            <a:rect l="l" t="t" r="r" b="b"/>
            <a:pathLst>
              <a:path h="107950">
                <a:moveTo>
                  <a:pt x="0" y="0"/>
                </a:moveTo>
                <a:lnTo>
                  <a:pt x="0" y="107950"/>
                </a:lnTo>
              </a:path>
            </a:pathLst>
          </a:custGeom>
          <a:ln w="9525">
            <a:solidFill>
              <a:srgbClr val="032B5F"/>
            </a:solidFill>
          </a:ln>
        </p:spPr>
        <p:txBody>
          <a:bodyPr wrap="square" lIns="0" tIns="0" rIns="0" bIns="0" rtlCol="0"/>
          <a:lstStyle/>
          <a:p>
            <a:endParaRPr/>
          </a:p>
        </p:txBody>
      </p:sp>
      <p:sp>
        <p:nvSpPr>
          <p:cNvPr id="102" name="object 102"/>
          <p:cNvSpPr/>
          <p:nvPr/>
        </p:nvSpPr>
        <p:spPr>
          <a:xfrm>
            <a:off x="6375400" y="3889375"/>
            <a:ext cx="144780" cy="144780"/>
          </a:xfrm>
          <a:custGeom>
            <a:avLst/>
            <a:gdLst/>
            <a:ahLst/>
            <a:cxnLst/>
            <a:rect l="l" t="t" r="r" b="b"/>
            <a:pathLst>
              <a:path w="144779"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103" name="object 103"/>
          <p:cNvSpPr/>
          <p:nvPr/>
        </p:nvSpPr>
        <p:spPr>
          <a:xfrm>
            <a:off x="6384925" y="3898900"/>
            <a:ext cx="125730" cy="125730"/>
          </a:xfrm>
          <a:custGeom>
            <a:avLst/>
            <a:gdLst/>
            <a:ahLst/>
            <a:cxnLst/>
            <a:rect l="l" t="t" r="r" b="b"/>
            <a:pathLst>
              <a:path w="125729"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104" name="object 104"/>
          <p:cNvSpPr/>
          <p:nvPr/>
        </p:nvSpPr>
        <p:spPr>
          <a:xfrm>
            <a:off x="1043292" y="3892880"/>
            <a:ext cx="127000" cy="133985"/>
          </a:xfrm>
          <a:custGeom>
            <a:avLst/>
            <a:gdLst/>
            <a:ahLst/>
            <a:cxnLst/>
            <a:rect l="l" t="t" r="r" b="b"/>
            <a:pathLst>
              <a:path w="127000" h="133985">
                <a:moveTo>
                  <a:pt x="0" y="0"/>
                </a:moveTo>
                <a:lnTo>
                  <a:pt x="126695" y="0"/>
                </a:lnTo>
                <a:lnTo>
                  <a:pt x="126695" y="133400"/>
                </a:lnTo>
                <a:lnTo>
                  <a:pt x="0" y="133400"/>
                </a:lnTo>
                <a:lnTo>
                  <a:pt x="0" y="0"/>
                </a:lnTo>
                <a:close/>
              </a:path>
            </a:pathLst>
          </a:custGeom>
          <a:solidFill>
            <a:srgbClr val="97C00E"/>
          </a:solidFill>
        </p:spPr>
        <p:txBody>
          <a:bodyPr wrap="square" lIns="0" tIns="0" rIns="0" bIns="0" rtlCol="0"/>
          <a:lstStyle/>
          <a:p>
            <a:endParaRPr/>
          </a:p>
        </p:txBody>
      </p:sp>
      <p:sp>
        <p:nvSpPr>
          <p:cNvPr id="105" name="object 105"/>
          <p:cNvSpPr/>
          <p:nvPr/>
        </p:nvSpPr>
        <p:spPr>
          <a:xfrm>
            <a:off x="1043292" y="3892880"/>
            <a:ext cx="127000" cy="133985"/>
          </a:xfrm>
          <a:custGeom>
            <a:avLst/>
            <a:gdLst/>
            <a:ahLst/>
            <a:cxnLst/>
            <a:rect l="l" t="t" r="r" b="b"/>
            <a:pathLst>
              <a:path w="127000" h="133985">
                <a:moveTo>
                  <a:pt x="0" y="0"/>
                </a:moveTo>
                <a:lnTo>
                  <a:pt x="126695" y="0"/>
                </a:lnTo>
                <a:lnTo>
                  <a:pt x="126695" y="133400"/>
                </a:lnTo>
                <a:lnTo>
                  <a:pt x="0" y="133400"/>
                </a:lnTo>
                <a:lnTo>
                  <a:pt x="0" y="0"/>
                </a:lnTo>
                <a:close/>
              </a:path>
            </a:pathLst>
          </a:custGeom>
          <a:ln w="9525">
            <a:solidFill>
              <a:srgbClr val="032B5F"/>
            </a:solidFill>
          </a:ln>
        </p:spPr>
        <p:txBody>
          <a:bodyPr wrap="square" lIns="0" tIns="0" rIns="0" bIns="0" rtlCol="0"/>
          <a:lstStyle/>
          <a:p>
            <a:endParaRPr/>
          </a:p>
        </p:txBody>
      </p:sp>
      <p:sp>
        <p:nvSpPr>
          <p:cNvPr id="106" name="object 106"/>
          <p:cNvSpPr/>
          <p:nvPr/>
        </p:nvSpPr>
        <p:spPr>
          <a:xfrm>
            <a:off x="1074262" y="3926602"/>
            <a:ext cx="63500" cy="66040"/>
          </a:xfrm>
          <a:custGeom>
            <a:avLst/>
            <a:gdLst/>
            <a:ahLst/>
            <a:cxnLst/>
            <a:rect l="l" t="t" r="r" b="b"/>
            <a:pathLst>
              <a:path w="63500" h="66039">
                <a:moveTo>
                  <a:pt x="31673" y="0"/>
                </a:moveTo>
                <a:lnTo>
                  <a:pt x="19347" y="2592"/>
                </a:lnTo>
                <a:lnTo>
                  <a:pt x="9278" y="9661"/>
                </a:lnTo>
                <a:lnTo>
                  <a:pt x="2489" y="20145"/>
                </a:lnTo>
                <a:lnTo>
                  <a:pt x="0" y="32981"/>
                </a:lnTo>
                <a:lnTo>
                  <a:pt x="2489" y="45818"/>
                </a:lnTo>
                <a:lnTo>
                  <a:pt x="9278" y="56302"/>
                </a:lnTo>
                <a:lnTo>
                  <a:pt x="19347" y="63371"/>
                </a:lnTo>
                <a:lnTo>
                  <a:pt x="31673" y="65963"/>
                </a:lnTo>
                <a:lnTo>
                  <a:pt x="44000" y="63371"/>
                </a:lnTo>
                <a:lnTo>
                  <a:pt x="54068" y="56302"/>
                </a:lnTo>
                <a:lnTo>
                  <a:pt x="60857" y="45818"/>
                </a:lnTo>
                <a:lnTo>
                  <a:pt x="63347" y="32981"/>
                </a:lnTo>
                <a:lnTo>
                  <a:pt x="60857" y="20145"/>
                </a:lnTo>
                <a:lnTo>
                  <a:pt x="54068" y="9661"/>
                </a:lnTo>
                <a:lnTo>
                  <a:pt x="44000" y="2592"/>
                </a:lnTo>
                <a:lnTo>
                  <a:pt x="31673" y="0"/>
                </a:lnTo>
                <a:close/>
              </a:path>
            </a:pathLst>
          </a:custGeom>
          <a:solidFill>
            <a:srgbClr val="97C00E"/>
          </a:solidFill>
        </p:spPr>
        <p:txBody>
          <a:bodyPr wrap="square" lIns="0" tIns="0" rIns="0" bIns="0" rtlCol="0"/>
          <a:lstStyle/>
          <a:p>
            <a:endParaRPr/>
          </a:p>
        </p:txBody>
      </p:sp>
      <p:sp>
        <p:nvSpPr>
          <p:cNvPr id="107" name="object 107"/>
          <p:cNvSpPr/>
          <p:nvPr/>
        </p:nvSpPr>
        <p:spPr>
          <a:xfrm>
            <a:off x="1074262" y="3926602"/>
            <a:ext cx="63500" cy="66040"/>
          </a:xfrm>
          <a:custGeom>
            <a:avLst/>
            <a:gdLst/>
            <a:ahLst/>
            <a:cxnLst/>
            <a:rect l="l" t="t" r="r" b="b"/>
            <a:pathLst>
              <a:path w="63500" h="66039">
                <a:moveTo>
                  <a:pt x="0" y="32981"/>
                </a:moveTo>
                <a:lnTo>
                  <a:pt x="2489" y="20145"/>
                </a:lnTo>
                <a:lnTo>
                  <a:pt x="9278" y="9661"/>
                </a:lnTo>
                <a:lnTo>
                  <a:pt x="19347" y="2592"/>
                </a:lnTo>
                <a:lnTo>
                  <a:pt x="31673" y="0"/>
                </a:lnTo>
                <a:lnTo>
                  <a:pt x="44000" y="2592"/>
                </a:lnTo>
                <a:lnTo>
                  <a:pt x="54068" y="9661"/>
                </a:lnTo>
                <a:lnTo>
                  <a:pt x="60857" y="20145"/>
                </a:lnTo>
                <a:lnTo>
                  <a:pt x="63347" y="32981"/>
                </a:lnTo>
                <a:lnTo>
                  <a:pt x="60857" y="45818"/>
                </a:lnTo>
                <a:lnTo>
                  <a:pt x="54068" y="56302"/>
                </a:lnTo>
                <a:lnTo>
                  <a:pt x="44000" y="63371"/>
                </a:lnTo>
                <a:lnTo>
                  <a:pt x="31673" y="65963"/>
                </a:lnTo>
                <a:lnTo>
                  <a:pt x="19347" y="63371"/>
                </a:lnTo>
                <a:lnTo>
                  <a:pt x="9278" y="56302"/>
                </a:lnTo>
                <a:lnTo>
                  <a:pt x="2489" y="45818"/>
                </a:lnTo>
                <a:lnTo>
                  <a:pt x="0" y="32981"/>
                </a:lnTo>
                <a:close/>
              </a:path>
            </a:pathLst>
          </a:custGeom>
          <a:ln w="9525">
            <a:solidFill>
              <a:srgbClr val="032B5F"/>
            </a:solidFill>
          </a:ln>
        </p:spPr>
        <p:txBody>
          <a:bodyPr wrap="square" lIns="0" tIns="0" rIns="0" bIns="0" rtlCol="0"/>
          <a:lstStyle/>
          <a:p>
            <a:endParaRPr/>
          </a:p>
        </p:txBody>
      </p:sp>
      <p:sp>
        <p:nvSpPr>
          <p:cNvPr id="108" name="object 108"/>
          <p:cNvSpPr/>
          <p:nvPr/>
        </p:nvSpPr>
        <p:spPr>
          <a:xfrm>
            <a:off x="1106639" y="3892880"/>
            <a:ext cx="63500" cy="21590"/>
          </a:xfrm>
          <a:custGeom>
            <a:avLst/>
            <a:gdLst/>
            <a:ahLst/>
            <a:cxnLst/>
            <a:rect l="l" t="t" r="r" b="b"/>
            <a:pathLst>
              <a:path w="63500" h="21589">
                <a:moveTo>
                  <a:pt x="0" y="0"/>
                </a:moveTo>
                <a:lnTo>
                  <a:pt x="63347" y="0"/>
                </a:lnTo>
                <a:lnTo>
                  <a:pt x="63347" y="21577"/>
                </a:lnTo>
                <a:lnTo>
                  <a:pt x="0" y="21577"/>
                </a:lnTo>
                <a:lnTo>
                  <a:pt x="0" y="0"/>
                </a:lnTo>
                <a:close/>
              </a:path>
            </a:pathLst>
          </a:custGeom>
          <a:solidFill>
            <a:srgbClr val="032B5F"/>
          </a:solidFill>
        </p:spPr>
        <p:txBody>
          <a:bodyPr wrap="square" lIns="0" tIns="0" rIns="0" bIns="0" rtlCol="0"/>
          <a:lstStyle/>
          <a:p>
            <a:endParaRPr/>
          </a:p>
        </p:txBody>
      </p:sp>
      <p:sp>
        <p:nvSpPr>
          <p:cNvPr id="109" name="object 109"/>
          <p:cNvSpPr/>
          <p:nvPr/>
        </p:nvSpPr>
        <p:spPr>
          <a:xfrm>
            <a:off x="4849812" y="4437063"/>
            <a:ext cx="163512" cy="161925"/>
          </a:xfrm>
          <a:prstGeom prst="rect">
            <a:avLst/>
          </a:prstGeom>
          <a:blipFill>
            <a:blip r:embed="rId9" cstate="print"/>
            <a:stretch>
              <a:fillRect/>
            </a:stretch>
          </a:blipFill>
        </p:spPr>
        <p:txBody>
          <a:bodyPr wrap="square" lIns="0" tIns="0" rIns="0" bIns="0" rtlCol="0"/>
          <a:lstStyle/>
          <a:p>
            <a:endParaRPr/>
          </a:p>
        </p:txBody>
      </p:sp>
      <p:sp>
        <p:nvSpPr>
          <p:cNvPr id="110" name="object 110"/>
          <p:cNvSpPr/>
          <p:nvPr/>
        </p:nvSpPr>
        <p:spPr>
          <a:xfrm>
            <a:off x="5426075" y="2636838"/>
            <a:ext cx="163512" cy="161925"/>
          </a:xfrm>
          <a:prstGeom prst="rect">
            <a:avLst/>
          </a:prstGeom>
          <a:blipFill>
            <a:blip r:embed="rId10" cstate="print"/>
            <a:stretch>
              <a:fillRect/>
            </a:stretch>
          </a:blipFill>
        </p:spPr>
        <p:txBody>
          <a:bodyPr wrap="square" lIns="0" tIns="0" rIns="0" bIns="0" rtlCol="0"/>
          <a:lstStyle/>
          <a:p>
            <a:endParaRPr/>
          </a:p>
        </p:txBody>
      </p:sp>
      <p:sp>
        <p:nvSpPr>
          <p:cNvPr id="111" name="object 111"/>
          <p:cNvSpPr/>
          <p:nvPr/>
        </p:nvSpPr>
        <p:spPr>
          <a:xfrm>
            <a:off x="6427788" y="2636838"/>
            <a:ext cx="163512" cy="161925"/>
          </a:xfrm>
          <a:prstGeom prst="rect">
            <a:avLst/>
          </a:prstGeom>
          <a:blipFill>
            <a:blip r:embed="rId11" cstate="print"/>
            <a:stretch>
              <a:fillRect/>
            </a:stretch>
          </a:blipFill>
        </p:spPr>
        <p:txBody>
          <a:bodyPr wrap="square" lIns="0" tIns="0" rIns="0" bIns="0" rtlCol="0"/>
          <a:lstStyle/>
          <a:p>
            <a:endParaRPr/>
          </a:p>
        </p:txBody>
      </p:sp>
      <p:sp>
        <p:nvSpPr>
          <p:cNvPr id="112" name="object 112"/>
          <p:cNvSpPr/>
          <p:nvPr/>
        </p:nvSpPr>
        <p:spPr>
          <a:xfrm>
            <a:off x="7658100" y="2636838"/>
            <a:ext cx="163512" cy="161925"/>
          </a:xfrm>
          <a:prstGeom prst="rect">
            <a:avLst/>
          </a:prstGeom>
          <a:blipFill>
            <a:blip r:embed="rId12" cstate="print"/>
            <a:stretch>
              <a:fillRect/>
            </a:stretch>
          </a:blipFill>
        </p:spPr>
        <p:txBody>
          <a:bodyPr wrap="square" lIns="0" tIns="0" rIns="0" bIns="0" rtlCol="0"/>
          <a:lstStyle/>
          <a:p>
            <a:endParaRPr/>
          </a:p>
        </p:txBody>
      </p:sp>
      <p:sp>
        <p:nvSpPr>
          <p:cNvPr id="113" name="object 113"/>
          <p:cNvSpPr/>
          <p:nvPr/>
        </p:nvSpPr>
        <p:spPr>
          <a:xfrm>
            <a:off x="4202112" y="2636838"/>
            <a:ext cx="163512" cy="161925"/>
          </a:xfrm>
          <a:prstGeom prst="rect">
            <a:avLst/>
          </a:prstGeom>
          <a:blipFill>
            <a:blip r:embed="rId9" cstate="print"/>
            <a:stretch>
              <a:fillRect/>
            </a:stretch>
          </a:blipFill>
        </p:spPr>
        <p:txBody>
          <a:bodyPr wrap="square" lIns="0" tIns="0" rIns="0" bIns="0" rtlCol="0"/>
          <a:lstStyle/>
          <a:p>
            <a:endParaRPr/>
          </a:p>
        </p:txBody>
      </p:sp>
      <p:sp>
        <p:nvSpPr>
          <p:cNvPr id="114" name="object 114"/>
          <p:cNvSpPr/>
          <p:nvPr/>
        </p:nvSpPr>
        <p:spPr>
          <a:xfrm>
            <a:off x="2684462" y="2636838"/>
            <a:ext cx="163512" cy="161925"/>
          </a:xfrm>
          <a:prstGeom prst="rect">
            <a:avLst/>
          </a:prstGeom>
          <a:blipFill>
            <a:blip r:embed="rId12" cstate="print"/>
            <a:stretch>
              <a:fillRect/>
            </a:stretch>
          </a:blipFill>
        </p:spPr>
        <p:txBody>
          <a:bodyPr wrap="square" lIns="0" tIns="0" rIns="0" bIns="0" rtlCol="0"/>
          <a:lstStyle/>
          <a:p>
            <a:endParaRPr/>
          </a:p>
        </p:txBody>
      </p:sp>
      <p:sp>
        <p:nvSpPr>
          <p:cNvPr id="115" name="object 115"/>
          <p:cNvSpPr/>
          <p:nvPr/>
        </p:nvSpPr>
        <p:spPr>
          <a:xfrm>
            <a:off x="1177925" y="2636838"/>
            <a:ext cx="163512" cy="161925"/>
          </a:xfrm>
          <a:prstGeom prst="rect">
            <a:avLst/>
          </a:prstGeom>
          <a:blipFill>
            <a:blip r:embed="rId5" cstate="print"/>
            <a:stretch>
              <a:fillRect/>
            </a:stretch>
          </a:blipFill>
        </p:spPr>
        <p:txBody>
          <a:bodyPr wrap="square" lIns="0" tIns="0" rIns="0" bIns="0" rtlCol="0"/>
          <a:lstStyle/>
          <a:p>
            <a:endParaRPr/>
          </a:p>
        </p:txBody>
      </p:sp>
      <p:sp>
        <p:nvSpPr>
          <p:cNvPr id="116" name="object 116"/>
          <p:cNvSpPr/>
          <p:nvPr/>
        </p:nvSpPr>
        <p:spPr>
          <a:xfrm>
            <a:off x="1889125" y="2501900"/>
            <a:ext cx="144780" cy="449580"/>
          </a:xfrm>
          <a:custGeom>
            <a:avLst/>
            <a:gdLst/>
            <a:ahLst/>
            <a:cxnLst/>
            <a:rect l="l" t="t" r="r" b="b"/>
            <a:pathLst>
              <a:path w="144780" h="449580">
                <a:moveTo>
                  <a:pt x="0" y="0"/>
                </a:moveTo>
                <a:lnTo>
                  <a:pt x="144462" y="0"/>
                </a:lnTo>
                <a:lnTo>
                  <a:pt x="144462" y="449262"/>
                </a:lnTo>
                <a:lnTo>
                  <a:pt x="0" y="449262"/>
                </a:lnTo>
                <a:lnTo>
                  <a:pt x="0" y="0"/>
                </a:lnTo>
                <a:close/>
              </a:path>
            </a:pathLst>
          </a:custGeom>
          <a:solidFill>
            <a:srgbClr val="C2C5C6"/>
          </a:solidFill>
        </p:spPr>
        <p:txBody>
          <a:bodyPr wrap="square" lIns="0" tIns="0" rIns="0" bIns="0" rtlCol="0"/>
          <a:lstStyle/>
          <a:p>
            <a:endParaRPr/>
          </a:p>
        </p:txBody>
      </p:sp>
      <p:sp>
        <p:nvSpPr>
          <p:cNvPr id="117" name="object 117"/>
          <p:cNvSpPr/>
          <p:nvPr/>
        </p:nvSpPr>
        <p:spPr>
          <a:xfrm>
            <a:off x="1898650" y="2519362"/>
            <a:ext cx="122237" cy="409575"/>
          </a:xfrm>
          <a:prstGeom prst="rect">
            <a:avLst/>
          </a:prstGeom>
          <a:blipFill>
            <a:blip r:embed="rId13" cstate="print"/>
            <a:stretch>
              <a:fillRect/>
            </a:stretch>
          </a:blipFill>
        </p:spPr>
        <p:txBody>
          <a:bodyPr wrap="square" lIns="0" tIns="0" rIns="0" bIns="0" rtlCol="0"/>
          <a:lstStyle/>
          <a:p>
            <a:endParaRPr/>
          </a:p>
        </p:txBody>
      </p:sp>
      <p:sp>
        <p:nvSpPr>
          <p:cNvPr id="118" name="object 118"/>
          <p:cNvSpPr/>
          <p:nvPr/>
        </p:nvSpPr>
        <p:spPr>
          <a:xfrm>
            <a:off x="3390900" y="2501900"/>
            <a:ext cx="144780" cy="449580"/>
          </a:xfrm>
          <a:custGeom>
            <a:avLst/>
            <a:gdLst/>
            <a:ahLst/>
            <a:cxnLst/>
            <a:rect l="l" t="t" r="r" b="b"/>
            <a:pathLst>
              <a:path w="144779" h="449580">
                <a:moveTo>
                  <a:pt x="0" y="0"/>
                </a:moveTo>
                <a:lnTo>
                  <a:pt x="144462" y="0"/>
                </a:lnTo>
                <a:lnTo>
                  <a:pt x="144462" y="449262"/>
                </a:lnTo>
                <a:lnTo>
                  <a:pt x="0" y="449262"/>
                </a:lnTo>
                <a:lnTo>
                  <a:pt x="0" y="0"/>
                </a:lnTo>
                <a:close/>
              </a:path>
            </a:pathLst>
          </a:custGeom>
          <a:solidFill>
            <a:srgbClr val="C2C5C6"/>
          </a:solidFill>
        </p:spPr>
        <p:txBody>
          <a:bodyPr wrap="square" lIns="0" tIns="0" rIns="0" bIns="0" rtlCol="0"/>
          <a:lstStyle/>
          <a:p>
            <a:endParaRPr/>
          </a:p>
        </p:txBody>
      </p:sp>
      <p:sp>
        <p:nvSpPr>
          <p:cNvPr id="119" name="object 119"/>
          <p:cNvSpPr/>
          <p:nvPr/>
        </p:nvSpPr>
        <p:spPr>
          <a:xfrm>
            <a:off x="3400425" y="2519362"/>
            <a:ext cx="122237" cy="409575"/>
          </a:xfrm>
          <a:prstGeom prst="rect">
            <a:avLst/>
          </a:prstGeom>
          <a:blipFill>
            <a:blip r:embed="rId2" cstate="print"/>
            <a:stretch>
              <a:fillRect/>
            </a:stretch>
          </a:blipFill>
        </p:spPr>
        <p:txBody>
          <a:bodyPr wrap="square" lIns="0" tIns="0" rIns="0" bIns="0" rtlCol="0"/>
          <a:lstStyle/>
          <a:p>
            <a:endParaRPr/>
          </a:p>
        </p:txBody>
      </p:sp>
      <p:sp>
        <p:nvSpPr>
          <p:cNvPr id="120" name="object 120"/>
          <p:cNvSpPr/>
          <p:nvPr/>
        </p:nvSpPr>
        <p:spPr>
          <a:xfrm>
            <a:off x="4067175" y="2017712"/>
            <a:ext cx="144780" cy="144780"/>
          </a:xfrm>
          <a:custGeom>
            <a:avLst/>
            <a:gdLst/>
            <a:ahLst/>
            <a:cxnLst/>
            <a:rect l="l" t="t" r="r" b="b"/>
            <a:pathLst>
              <a:path w="144779" h="144780">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121" name="object 121"/>
          <p:cNvSpPr/>
          <p:nvPr/>
        </p:nvSpPr>
        <p:spPr>
          <a:xfrm>
            <a:off x="4076700" y="2027237"/>
            <a:ext cx="125730" cy="125730"/>
          </a:xfrm>
          <a:custGeom>
            <a:avLst/>
            <a:gdLst/>
            <a:ahLst/>
            <a:cxnLst/>
            <a:rect l="l" t="t" r="r" b="b"/>
            <a:pathLst>
              <a:path w="125729" h="125730">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122" name="object 122"/>
          <p:cNvSpPr/>
          <p:nvPr/>
        </p:nvSpPr>
        <p:spPr>
          <a:xfrm>
            <a:off x="4140200" y="2032001"/>
            <a:ext cx="0" cy="107950"/>
          </a:xfrm>
          <a:custGeom>
            <a:avLst/>
            <a:gdLst/>
            <a:ahLst/>
            <a:cxnLst/>
            <a:rect l="l" t="t" r="r" b="b"/>
            <a:pathLst>
              <a:path h="107950">
                <a:moveTo>
                  <a:pt x="0" y="0"/>
                </a:moveTo>
                <a:lnTo>
                  <a:pt x="0" y="107950"/>
                </a:lnTo>
              </a:path>
            </a:pathLst>
          </a:custGeom>
          <a:ln w="9525">
            <a:solidFill>
              <a:srgbClr val="032B5F"/>
            </a:solidFill>
          </a:ln>
        </p:spPr>
        <p:txBody>
          <a:bodyPr wrap="square" lIns="0" tIns="0" rIns="0" bIns="0" rtlCol="0"/>
          <a:lstStyle/>
          <a:p>
            <a:endParaRPr/>
          </a:p>
        </p:txBody>
      </p:sp>
      <p:sp>
        <p:nvSpPr>
          <p:cNvPr id="123" name="object 123"/>
          <p:cNvSpPr/>
          <p:nvPr/>
        </p:nvSpPr>
        <p:spPr>
          <a:xfrm>
            <a:off x="5491162" y="3208337"/>
            <a:ext cx="144780" cy="144780"/>
          </a:xfrm>
          <a:custGeom>
            <a:avLst/>
            <a:gdLst/>
            <a:ahLst/>
            <a:cxnLst/>
            <a:rect l="l" t="t" r="r" b="b"/>
            <a:pathLst>
              <a:path w="144779"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124" name="object 124"/>
          <p:cNvSpPr/>
          <p:nvPr/>
        </p:nvSpPr>
        <p:spPr>
          <a:xfrm>
            <a:off x="5500687" y="3217862"/>
            <a:ext cx="125730" cy="125730"/>
          </a:xfrm>
          <a:custGeom>
            <a:avLst/>
            <a:gdLst/>
            <a:ahLst/>
            <a:cxnLst/>
            <a:rect l="l" t="t" r="r" b="b"/>
            <a:pathLst>
              <a:path w="125729"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125" name="object 125"/>
          <p:cNvSpPr/>
          <p:nvPr/>
        </p:nvSpPr>
        <p:spPr>
          <a:xfrm>
            <a:off x="6451600" y="3207080"/>
            <a:ext cx="285750" cy="145719"/>
          </a:xfrm>
          <a:prstGeom prst="rect">
            <a:avLst/>
          </a:prstGeom>
          <a:blipFill>
            <a:blip r:embed="rId14" cstate="print"/>
            <a:stretch>
              <a:fillRect/>
            </a:stretch>
          </a:blipFill>
        </p:spPr>
        <p:txBody>
          <a:bodyPr wrap="square" lIns="0" tIns="0" rIns="0" bIns="0" rtlCol="0"/>
          <a:lstStyle/>
          <a:p>
            <a:endParaRPr/>
          </a:p>
        </p:txBody>
      </p:sp>
      <p:sp>
        <p:nvSpPr>
          <p:cNvPr id="126" name="object 126"/>
          <p:cNvSpPr/>
          <p:nvPr/>
        </p:nvSpPr>
        <p:spPr>
          <a:xfrm>
            <a:off x="2892425" y="3203575"/>
            <a:ext cx="144780" cy="144780"/>
          </a:xfrm>
          <a:custGeom>
            <a:avLst/>
            <a:gdLst/>
            <a:ahLst/>
            <a:cxnLst/>
            <a:rect l="l" t="t" r="r" b="b"/>
            <a:pathLst>
              <a:path w="144780"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127" name="object 127"/>
          <p:cNvSpPr/>
          <p:nvPr/>
        </p:nvSpPr>
        <p:spPr>
          <a:xfrm>
            <a:off x="2901950" y="3213100"/>
            <a:ext cx="125730" cy="125730"/>
          </a:xfrm>
          <a:custGeom>
            <a:avLst/>
            <a:gdLst/>
            <a:ahLst/>
            <a:cxnLst/>
            <a:rect l="l" t="t" r="r" b="b"/>
            <a:pathLst>
              <a:path w="125730"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128" name="object 128"/>
          <p:cNvSpPr/>
          <p:nvPr/>
        </p:nvSpPr>
        <p:spPr>
          <a:xfrm>
            <a:off x="2965450" y="3217863"/>
            <a:ext cx="0" cy="107950"/>
          </a:xfrm>
          <a:custGeom>
            <a:avLst/>
            <a:gdLst/>
            <a:ahLst/>
            <a:cxnLst/>
            <a:rect l="l" t="t" r="r" b="b"/>
            <a:pathLst>
              <a:path h="107950">
                <a:moveTo>
                  <a:pt x="0" y="0"/>
                </a:moveTo>
                <a:lnTo>
                  <a:pt x="0" y="107950"/>
                </a:lnTo>
              </a:path>
            </a:pathLst>
          </a:custGeom>
          <a:ln w="9525">
            <a:solidFill>
              <a:srgbClr val="032B5F"/>
            </a:solidFill>
          </a:ln>
        </p:spPr>
        <p:txBody>
          <a:bodyPr wrap="square" lIns="0" tIns="0" rIns="0" bIns="0" rtlCol="0"/>
          <a:lstStyle/>
          <a:p>
            <a:endParaRPr/>
          </a:p>
        </p:txBody>
      </p:sp>
      <p:sp>
        <p:nvSpPr>
          <p:cNvPr id="129" name="object 129"/>
          <p:cNvSpPr/>
          <p:nvPr/>
        </p:nvSpPr>
        <p:spPr>
          <a:xfrm>
            <a:off x="4859337" y="2501900"/>
            <a:ext cx="144780" cy="449580"/>
          </a:xfrm>
          <a:custGeom>
            <a:avLst/>
            <a:gdLst/>
            <a:ahLst/>
            <a:cxnLst/>
            <a:rect l="l" t="t" r="r" b="b"/>
            <a:pathLst>
              <a:path w="144779" h="449580">
                <a:moveTo>
                  <a:pt x="0" y="0"/>
                </a:moveTo>
                <a:lnTo>
                  <a:pt x="144462" y="0"/>
                </a:lnTo>
                <a:lnTo>
                  <a:pt x="144462" y="449262"/>
                </a:lnTo>
                <a:lnTo>
                  <a:pt x="0" y="449262"/>
                </a:lnTo>
                <a:lnTo>
                  <a:pt x="0" y="0"/>
                </a:lnTo>
                <a:close/>
              </a:path>
            </a:pathLst>
          </a:custGeom>
          <a:solidFill>
            <a:srgbClr val="C2C5C6"/>
          </a:solidFill>
        </p:spPr>
        <p:txBody>
          <a:bodyPr wrap="square" lIns="0" tIns="0" rIns="0" bIns="0" rtlCol="0"/>
          <a:lstStyle/>
          <a:p>
            <a:endParaRPr/>
          </a:p>
        </p:txBody>
      </p:sp>
      <p:sp>
        <p:nvSpPr>
          <p:cNvPr id="130" name="object 130"/>
          <p:cNvSpPr/>
          <p:nvPr/>
        </p:nvSpPr>
        <p:spPr>
          <a:xfrm>
            <a:off x="4868862" y="2519362"/>
            <a:ext cx="122237" cy="409575"/>
          </a:xfrm>
          <a:prstGeom prst="rect">
            <a:avLst/>
          </a:prstGeom>
          <a:blipFill>
            <a:blip r:embed="rId2" cstate="print"/>
            <a:stretch>
              <a:fillRect/>
            </a:stretch>
          </a:blipFill>
        </p:spPr>
        <p:txBody>
          <a:bodyPr wrap="square" lIns="0" tIns="0" rIns="0" bIns="0" rtlCol="0"/>
          <a:lstStyle/>
          <a:p>
            <a:endParaRPr/>
          </a:p>
        </p:txBody>
      </p:sp>
      <p:sp>
        <p:nvSpPr>
          <p:cNvPr id="131" name="object 131"/>
          <p:cNvSpPr/>
          <p:nvPr/>
        </p:nvSpPr>
        <p:spPr>
          <a:xfrm>
            <a:off x="8027987" y="2501900"/>
            <a:ext cx="144780" cy="449580"/>
          </a:xfrm>
          <a:custGeom>
            <a:avLst/>
            <a:gdLst/>
            <a:ahLst/>
            <a:cxnLst/>
            <a:rect l="l" t="t" r="r" b="b"/>
            <a:pathLst>
              <a:path w="144779" h="449580">
                <a:moveTo>
                  <a:pt x="0" y="0"/>
                </a:moveTo>
                <a:lnTo>
                  <a:pt x="144462" y="0"/>
                </a:lnTo>
                <a:lnTo>
                  <a:pt x="144462" y="449262"/>
                </a:lnTo>
                <a:lnTo>
                  <a:pt x="0" y="449262"/>
                </a:lnTo>
                <a:lnTo>
                  <a:pt x="0" y="0"/>
                </a:lnTo>
                <a:close/>
              </a:path>
            </a:pathLst>
          </a:custGeom>
          <a:solidFill>
            <a:srgbClr val="C2C5C6"/>
          </a:solidFill>
        </p:spPr>
        <p:txBody>
          <a:bodyPr wrap="square" lIns="0" tIns="0" rIns="0" bIns="0" rtlCol="0"/>
          <a:lstStyle/>
          <a:p>
            <a:endParaRPr/>
          </a:p>
        </p:txBody>
      </p:sp>
      <p:sp>
        <p:nvSpPr>
          <p:cNvPr id="132" name="object 132"/>
          <p:cNvSpPr/>
          <p:nvPr/>
        </p:nvSpPr>
        <p:spPr>
          <a:xfrm>
            <a:off x="8037512" y="2519362"/>
            <a:ext cx="122237" cy="409575"/>
          </a:xfrm>
          <a:prstGeom prst="rect">
            <a:avLst/>
          </a:prstGeom>
          <a:blipFill>
            <a:blip r:embed="rId15" cstate="print"/>
            <a:stretch>
              <a:fillRect/>
            </a:stretch>
          </a:blipFill>
        </p:spPr>
        <p:txBody>
          <a:bodyPr wrap="square" lIns="0" tIns="0" rIns="0" bIns="0" rtlCol="0"/>
          <a:lstStyle/>
          <a:p>
            <a:endParaRPr/>
          </a:p>
        </p:txBody>
      </p:sp>
      <p:sp>
        <p:nvSpPr>
          <p:cNvPr id="133" name="object 133"/>
          <p:cNvSpPr/>
          <p:nvPr/>
        </p:nvSpPr>
        <p:spPr>
          <a:xfrm>
            <a:off x="5624817" y="3211842"/>
            <a:ext cx="136220" cy="142925"/>
          </a:xfrm>
          <a:prstGeom prst="rect">
            <a:avLst/>
          </a:prstGeom>
          <a:blipFill>
            <a:blip r:embed="rId16" cstate="print"/>
            <a:stretch>
              <a:fillRect/>
            </a:stretch>
          </a:blipFill>
        </p:spPr>
        <p:txBody>
          <a:bodyPr wrap="square" lIns="0" tIns="0" rIns="0" bIns="0" rtlCol="0"/>
          <a:lstStyle/>
          <a:p>
            <a:endParaRPr/>
          </a:p>
        </p:txBody>
      </p:sp>
      <p:sp>
        <p:nvSpPr>
          <p:cNvPr id="134" name="object 134"/>
          <p:cNvSpPr/>
          <p:nvPr/>
        </p:nvSpPr>
        <p:spPr>
          <a:xfrm>
            <a:off x="3097512" y="2985784"/>
            <a:ext cx="186205" cy="215477"/>
          </a:xfrm>
          <a:prstGeom prst="rect">
            <a:avLst/>
          </a:prstGeom>
          <a:blipFill>
            <a:blip r:embed="rId17" cstate="print"/>
            <a:stretch>
              <a:fillRect/>
            </a:stretch>
          </a:blipFill>
        </p:spPr>
        <p:txBody>
          <a:bodyPr wrap="square" lIns="0" tIns="0" rIns="0" bIns="0" rtlCol="0"/>
          <a:lstStyle/>
          <a:p>
            <a:endParaRPr/>
          </a:p>
        </p:txBody>
      </p:sp>
      <p:sp>
        <p:nvSpPr>
          <p:cNvPr id="135" name="object 135"/>
          <p:cNvSpPr/>
          <p:nvPr/>
        </p:nvSpPr>
        <p:spPr>
          <a:xfrm>
            <a:off x="5316796" y="2812666"/>
            <a:ext cx="209962" cy="202104"/>
          </a:xfrm>
          <a:prstGeom prst="rect">
            <a:avLst/>
          </a:prstGeom>
          <a:blipFill>
            <a:blip r:embed="rId18" cstate="print"/>
            <a:stretch>
              <a:fillRect/>
            </a:stretch>
          </a:blipFill>
        </p:spPr>
        <p:txBody>
          <a:bodyPr wrap="square" lIns="0" tIns="0" rIns="0" bIns="0" rtlCol="0"/>
          <a:lstStyle/>
          <a:p>
            <a:endParaRPr/>
          </a:p>
        </p:txBody>
      </p:sp>
      <p:sp>
        <p:nvSpPr>
          <p:cNvPr id="136" name="object 136"/>
          <p:cNvSpPr/>
          <p:nvPr/>
        </p:nvSpPr>
        <p:spPr>
          <a:xfrm>
            <a:off x="7688521" y="2812666"/>
            <a:ext cx="209962" cy="202104"/>
          </a:xfrm>
          <a:prstGeom prst="rect">
            <a:avLst/>
          </a:prstGeom>
          <a:blipFill>
            <a:blip r:embed="rId19" cstate="print"/>
            <a:stretch>
              <a:fillRect/>
            </a:stretch>
          </a:blipFill>
        </p:spPr>
        <p:txBody>
          <a:bodyPr wrap="square" lIns="0" tIns="0" rIns="0" bIns="0" rtlCol="0"/>
          <a:lstStyle/>
          <a:p>
            <a:endParaRPr/>
          </a:p>
        </p:txBody>
      </p:sp>
      <p:sp>
        <p:nvSpPr>
          <p:cNvPr id="137" name="object 137"/>
          <p:cNvSpPr/>
          <p:nvPr/>
        </p:nvSpPr>
        <p:spPr>
          <a:xfrm>
            <a:off x="4291351" y="2997344"/>
            <a:ext cx="223354" cy="155773"/>
          </a:xfrm>
          <a:prstGeom prst="rect">
            <a:avLst/>
          </a:prstGeom>
          <a:blipFill>
            <a:blip r:embed="rId20" cstate="print"/>
            <a:stretch>
              <a:fillRect/>
            </a:stretch>
          </a:blipFill>
        </p:spPr>
        <p:txBody>
          <a:bodyPr wrap="square" lIns="0" tIns="0" rIns="0" bIns="0" rtlCol="0"/>
          <a:lstStyle/>
          <a:p>
            <a:endParaRPr/>
          </a:p>
        </p:txBody>
      </p:sp>
      <p:sp>
        <p:nvSpPr>
          <p:cNvPr id="138" name="object 138"/>
          <p:cNvSpPr/>
          <p:nvPr/>
        </p:nvSpPr>
        <p:spPr>
          <a:xfrm>
            <a:off x="1657648" y="3057221"/>
            <a:ext cx="186205" cy="215477"/>
          </a:xfrm>
          <a:prstGeom prst="rect">
            <a:avLst/>
          </a:prstGeom>
          <a:blipFill>
            <a:blip r:embed="rId21" cstate="print"/>
            <a:stretch>
              <a:fillRect/>
            </a:stretch>
          </a:blipFill>
        </p:spPr>
        <p:txBody>
          <a:bodyPr wrap="square" lIns="0" tIns="0" rIns="0" bIns="0" rtlCol="0"/>
          <a:lstStyle/>
          <a:p>
            <a:endParaRPr/>
          </a:p>
        </p:txBody>
      </p:sp>
      <p:sp>
        <p:nvSpPr>
          <p:cNvPr id="139" name="object 139"/>
          <p:cNvSpPr/>
          <p:nvPr/>
        </p:nvSpPr>
        <p:spPr>
          <a:xfrm>
            <a:off x="6320096" y="2741230"/>
            <a:ext cx="209962" cy="202104"/>
          </a:xfrm>
          <a:prstGeom prst="rect">
            <a:avLst/>
          </a:prstGeom>
          <a:blipFill>
            <a:blip r:embed="rId22" cstate="print"/>
            <a:stretch>
              <a:fillRect/>
            </a:stretch>
          </a:blipFill>
        </p:spPr>
        <p:txBody>
          <a:bodyPr wrap="square" lIns="0" tIns="0" rIns="0" bIns="0" rtlCol="0"/>
          <a:lstStyle/>
          <a:p>
            <a:endParaRPr/>
          </a:p>
        </p:txBody>
      </p:sp>
      <p:sp>
        <p:nvSpPr>
          <p:cNvPr id="140" name="object 140"/>
          <p:cNvSpPr/>
          <p:nvPr/>
        </p:nvSpPr>
        <p:spPr>
          <a:xfrm>
            <a:off x="4002426" y="2205182"/>
            <a:ext cx="223354" cy="155773"/>
          </a:xfrm>
          <a:prstGeom prst="rect">
            <a:avLst/>
          </a:prstGeom>
          <a:blipFill>
            <a:blip r:embed="rId23" cstate="print"/>
            <a:stretch>
              <a:fillRect/>
            </a:stretch>
          </a:blipFill>
        </p:spPr>
        <p:txBody>
          <a:bodyPr wrap="square" lIns="0" tIns="0" rIns="0" bIns="0" rtlCol="0"/>
          <a:lstStyle/>
          <a:p>
            <a:endParaRPr/>
          </a:p>
        </p:txBody>
      </p:sp>
      <p:sp>
        <p:nvSpPr>
          <p:cNvPr id="141" name="object 141"/>
          <p:cNvSpPr/>
          <p:nvPr/>
        </p:nvSpPr>
        <p:spPr>
          <a:xfrm>
            <a:off x="1207469" y="4244364"/>
            <a:ext cx="201754" cy="225496"/>
          </a:xfrm>
          <a:prstGeom prst="rect">
            <a:avLst/>
          </a:prstGeom>
          <a:blipFill>
            <a:blip r:embed="rId24" cstate="print"/>
            <a:stretch>
              <a:fillRect/>
            </a:stretch>
          </a:blipFill>
        </p:spPr>
        <p:txBody>
          <a:bodyPr wrap="square" lIns="0" tIns="0" rIns="0" bIns="0" rtlCol="0"/>
          <a:lstStyle/>
          <a:p>
            <a:endParaRPr/>
          </a:p>
        </p:txBody>
      </p:sp>
      <p:sp>
        <p:nvSpPr>
          <p:cNvPr id="142" name="object 142"/>
          <p:cNvSpPr/>
          <p:nvPr/>
        </p:nvSpPr>
        <p:spPr>
          <a:xfrm>
            <a:off x="3814143" y="3964964"/>
            <a:ext cx="201754" cy="225496"/>
          </a:xfrm>
          <a:prstGeom prst="rect">
            <a:avLst/>
          </a:prstGeom>
          <a:blipFill>
            <a:blip r:embed="rId25" cstate="print"/>
            <a:stretch>
              <a:fillRect/>
            </a:stretch>
          </a:blipFill>
        </p:spPr>
        <p:txBody>
          <a:bodyPr wrap="square" lIns="0" tIns="0" rIns="0" bIns="0" rtlCol="0"/>
          <a:lstStyle/>
          <a:p>
            <a:endParaRPr/>
          </a:p>
        </p:txBody>
      </p:sp>
      <p:sp>
        <p:nvSpPr>
          <p:cNvPr id="143" name="object 143"/>
          <p:cNvSpPr/>
          <p:nvPr/>
        </p:nvSpPr>
        <p:spPr>
          <a:xfrm>
            <a:off x="7577137" y="3203575"/>
            <a:ext cx="144780" cy="144780"/>
          </a:xfrm>
          <a:custGeom>
            <a:avLst/>
            <a:gdLst/>
            <a:ahLst/>
            <a:cxnLst/>
            <a:rect l="l" t="t" r="r" b="b"/>
            <a:pathLst>
              <a:path w="144779"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144" name="object 144"/>
          <p:cNvSpPr/>
          <p:nvPr/>
        </p:nvSpPr>
        <p:spPr>
          <a:xfrm>
            <a:off x="7586662" y="3213100"/>
            <a:ext cx="125730" cy="125730"/>
          </a:xfrm>
          <a:custGeom>
            <a:avLst/>
            <a:gdLst/>
            <a:ahLst/>
            <a:cxnLst/>
            <a:rect l="l" t="t" r="r" b="b"/>
            <a:pathLst>
              <a:path w="125729"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145" name="object 145"/>
          <p:cNvSpPr/>
          <p:nvPr/>
        </p:nvSpPr>
        <p:spPr>
          <a:xfrm>
            <a:off x="7650164" y="3217863"/>
            <a:ext cx="0" cy="107950"/>
          </a:xfrm>
          <a:custGeom>
            <a:avLst/>
            <a:gdLst/>
            <a:ahLst/>
            <a:cxnLst/>
            <a:rect l="l" t="t" r="r" b="b"/>
            <a:pathLst>
              <a:path h="107950">
                <a:moveTo>
                  <a:pt x="0" y="0"/>
                </a:moveTo>
                <a:lnTo>
                  <a:pt x="0" y="107950"/>
                </a:lnTo>
              </a:path>
            </a:pathLst>
          </a:custGeom>
          <a:ln w="9525">
            <a:solidFill>
              <a:srgbClr val="032B5F"/>
            </a:solidFill>
          </a:ln>
        </p:spPr>
        <p:txBody>
          <a:bodyPr wrap="square" lIns="0" tIns="0" rIns="0" bIns="0" rtlCol="0"/>
          <a:lstStyle/>
          <a:p>
            <a:endParaRPr/>
          </a:p>
        </p:txBody>
      </p:sp>
      <p:sp>
        <p:nvSpPr>
          <p:cNvPr id="146" name="object 146"/>
          <p:cNvSpPr/>
          <p:nvPr/>
        </p:nvSpPr>
        <p:spPr>
          <a:xfrm>
            <a:off x="4140200" y="3206750"/>
            <a:ext cx="144780" cy="144780"/>
          </a:xfrm>
          <a:custGeom>
            <a:avLst/>
            <a:gdLst/>
            <a:ahLst/>
            <a:cxnLst/>
            <a:rect l="l" t="t" r="r" b="b"/>
            <a:pathLst>
              <a:path w="144779" h="144779">
                <a:moveTo>
                  <a:pt x="0" y="0"/>
                </a:moveTo>
                <a:lnTo>
                  <a:pt x="144462" y="0"/>
                </a:lnTo>
                <a:lnTo>
                  <a:pt x="144462" y="144462"/>
                </a:lnTo>
                <a:lnTo>
                  <a:pt x="0" y="144462"/>
                </a:lnTo>
                <a:lnTo>
                  <a:pt x="0" y="0"/>
                </a:lnTo>
                <a:close/>
              </a:path>
            </a:pathLst>
          </a:custGeom>
          <a:solidFill>
            <a:srgbClr val="C2C5C6"/>
          </a:solidFill>
        </p:spPr>
        <p:txBody>
          <a:bodyPr wrap="square" lIns="0" tIns="0" rIns="0" bIns="0" rtlCol="0"/>
          <a:lstStyle/>
          <a:p>
            <a:endParaRPr/>
          </a:p>
        </p:txBody>
      </p:sp>
      <p:sp>
        <p:nvSpPr>
          <p:cNvPr id="147" name="object 147"/>
          <p:cNvSpPr/>
          <p:nvPr/>
        </p:nvSpPr>
        <p:spPr>
          <a:xfrm>
            <a:off x="4149725" y="3216275"/>
            <a:ext cx="125730" cy="125730"/>
          </a:xfrm>
          <a:custGeom>
            <a:avLst/>
            <a:gdLst/>
            <a:ahLst/>
            <a:cxnLst/>
            <a:rect l="l" t="t" r="r" b="b"/>
            <a:pathLst>
              <a:path w="125729" h="125729">
                <a:moveTo>
                  <a:pt x="0" y="0"/>
                </a:moveTo>
                <a:lnTo>
                  <a:pt x="125412" y="0"/>
                </a:lnTo>
                <a:lnTo>
                  <a:pt x="125412" y="125412"/>
                </a:lnTo>
                <a:lnTo>
                  <a:pt x="0" y="125412"/>
                </a:lnTo>
                <a:lnTo>
                  <a:pt x="0" y="0"/>
                </a:lnTo>
                <a:close/>
              </a:path>
            </a:pathLst>
          </a:custGeom>
          <a:ln w="9525">
            <a:solidFill>
              <a:srgbClr val="032B5F"/>
            </a:solidFill>
          </a:ln>
        </p:spPr>
        <p:txBody>
          <a:bodyPr wrap="square" lIns="0" tIns="0" rIns="0" bIns="0" rtlCol="0"/>
          <a:lstStyle/>
          <a:p>
            <a:endParaRPr/>
          </a:p>
        </p:txBody>
      </p:sp>
      <p:sp>
        <p:nvSpPr>
          <p:cNvPr id="148" name="object 148"/>
          <p:cNvSpPr/>
          <p:nvPr/>
        </p:nvSpPr>
        <p:spPr>
          <a:xfrm>
            <a:off x="539750" y="3846512"/>
            <a:ext cx="4464050" cy="1368425"/>
          </a:xfrm>
          <a:custGeom>
            <a:avLst/>
            <a:gdLst/>
            <a:ahLst/>
            <a:cxnLst/>
            <a:rect l="l" t="t" r="r" b="b"/>
            <a:pathLst>
              <a:path w="4464050" h="1368425">
                <a:moveTo>
                  <a:pt x="0" y="0"/>
                </a:moveTo>
                <a:lnTo>
                  <a:pt x="4464050" y="0"/>
                </a:lnTo>
                <a:lnTo>
                  <a:pt x="4464050"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149" name="object 149"/>
          <p:cNvSpPr/>
          <p:nvPr/>
        </p:nvSpPr>
        <p:spPr>
          <a:xfrm>
            <a:off x="5029200" y="3851275"/>
            <a:ext cx="3503929" cy="1368425"/>
          </a:xfrm>
          <a:custGeom>
            <a:avLst/>
            <a:gdLst/>
            <a:ahLst/>
            <a:cxnLst/>
            <a:rect l="l" t="t" r="r" b="b"/>
            <a:pathLst>
              <a:path w="3503929" h="1368425">
                <a:moveTo>
                  <a:pt x="0" y="0"/>
                </a:moveTo>
                <a:lnTo>
                  <a:pt x="3503612" y="0"/>
                </a:lnTo>
                <a:lnTo>
                  <a:pt x="3503612" y="1368425"/>
                </a:lnTo>
                <a:lnTo>
                  <a:pt x="0" y="1368425"/>
                </a:lnTo>
                <a:lnTo>
                  <a:pt x="0" y="0"/>
                </a:lnTo>
                <a:close/>
              </a:path>
            </a:pathLst>
          </a:custGeom>
          <a:ln w="25400">
            <a:solidFill>
              <a:srgbClr val="FF9900"/>
            </a:solidFill>
          </a:ln>
        </p:spPr>
        <p:txBody>
          <a:bodyPr wrap="square" lIns="0" tIns="0" rIns="0" bIns="0" rtlCol="0"/>
          <a:lstStyle/>
          <a:p>
            <a:endParaRPr/>
          </a:p>
        </p:txBody>
      </p:sp>
      <p:sp>
        <p:nvSpPr>
          <p:cNvPr id="150" name="object 150"/>
          <p:cNvSpPr/>
          <p:nvPr/>
        </p:nvSpPr>
        <p:spPr>
          <a:xfrm>
            <a:off x="508000" y="1951037"/>
            <a:ext cx="8037512" cy="1457325"/>
          </a:xfrm>
          <a:prstGeom prst="rect">
            <a:avLst/>
          </a:prstGeom>
          <a:blipFill>
            <a:blip r:embed="rId26" cstate="print"/>
            <a:stretch>
              <a:fillRect/>
            </a:stretch>
          </a:blipFill>
        </p:spPr>
        <p:txBody>
          <a:bodyPr wrap="square" lIns="0" tIns="0" rIns="0" bIns="0" rtlCol="0"/>
          <a:lstStyle/>
          <a:p>
            <a:endParaRPr/>
          </a:p>
        </p:txBody>
      </p:sp>
      <p:sp>
        <p:nvSpPr>
          <p:cNvPr id="151" name="object 151"/>
          <p:cNvSpPr/>
          <p:nvPr/>
        </p:nvSpPr>
        <p:spPr>
          <a:xfrm>
            <a:off x="522287" y="3544887"/>
            <a:ext cx="8018462" cy="1697037"/>
          </a:xfrm>
          <a:prstGeom prst="rect">
            <a:avLst/>
          </a:prstGeom>
          <a:blipFill>
            <a:blip r:embed="rId27" cstate="print"/>
            <a:stretch>
              <a:fillRect/>
            </a:stretch>
          </a:blipFill>
        </p:spPr>
        <p:txBody>
          <a:bodyPr wrap="square" lIns="0" tIns="0" rIns="0" bIns="0" rtlCol="0"/>
          <a:lstStyle/>
          <a:p>
            <a:endParaRPr/>
          </a:p>
        </p:txBody>
      </p:sp>
      <p:sp>
        <p:nvSpPr>
          <p:cNvPr id="152" name="object 152"/>
          <p:cNvSpPr/>
          <p:nvPr/>
        </p:nvSpPr>
        <p:spPr>
          <a:xfrm>
            <a:off x="2636837" y="3141663"/>
            <a:ext cx="3816350" cy="0"/>
          </a:xfrm>
          <a:custGeom>
            <a:avLst/>
            <a:gdLst/>
            <a:ahLst/>
            <a:cxnLst/>
            <a:rect l="l" t="t" r="r" b="b"/>
            <a:pathLst>
              <a:path w="3816350">
                <a:moveTo>
                  <a:pt x="0" y="0"/>
                </a:moveTo>
                <a:lnTo>
                  <a:pt x="3816350" y="0"/>
                </a:lnTo>
              </a:path>
            </a:pathLst>
          </a:custGeom>
          <a:ln w="19050">
            <a:solidFill>
              <a:srgbClr val="97C00E"/>
            </a:solidFill>
          </a:ln>
        </p:spPr>
        <p:txBody>
          <a:bodyPr wrap="square" lIns="0" tIns="0" rIns="0" bIns="0" rtlCol="0"/>
          <a:lstStyle/>
          <a:p>
            <a:endParaRPr/>
          </a:p>
        </p:txBody>
      </p:sp>
      <p:sp>
        <p:nvSpPr>
          <p:cNvPr id="153" name="object 153"/>
          <p:cNvSpPr/>
          <p:nvPr/>
        </p:nvSpPr>
        <p:spPr>
          <a:xfrm>
            <a:off x="2636837" y="3213100"/>
            <a:ext cx="3816350" cy="0"/>
          </a:xfrm>
          <a:custGeom>
            <a:avLst/>
            <a:gdLst/>
            <a:ahLst/>
            <a:cxnLst/>
            <a:rect l="l" t="t" r="r" b="b"/>
            <a:pathLst>
              <a:path w="3816350">
                <a:moveTo>
                  <a:pt x="0" y="0"/>
                </a:moveTo>
                <a:lnTo>
                  <a:pt x="3816350" y="0"/>
                </a:lnTo>
              </a:path>
            </a:pathLst>
          </a:custGeom>
          <a:ln w="19050">
            <a:solidFill>
              <a:srgbClr val="97C00E"/>
            </a:solidFill>
          </a:ln>
        </p:spPr>
        <p:txBody>
          <a:bodyPr wrap="square" lIns="0" tIns="0" rIns="0" bIns="0" rtlCol="0"/>
          <a:lstStyle/>
          <a:p>
            <a:endParaRPr/>
          </a:p>
        </p:txBody>
      </p:sp>
      <p:sp>
        <p:nvSpPr>
          <p:cNvPr id="154" name="object 154"/>
          <p:cNvSpPr/>
          <p:nvPr/>
        </p:nvSpPr>
        <p:spPr>
          <a:xfrm>
            <a:off x="1158875" y="3984675"/>
            <a:ext cx="1819275" cy="1905"/>
          </a:xfrm>
          <a:custGeom>
            <a:avLst/>
            <a:gdLst/>
            <a:ahLst/>
            <a:cxnLst/>
            <a:rect l="l" t="t" r="r" b="b"/>
            <a:pathLst>
              <a:path w="1819275" h="1904">
                <a:moveTo>
                  <a:pt x="1819275" y="1536"/>
                </a:moveTo>
                <a:lnTo>
                  <a:pt x="0" y="0"/>
                </a:lnTo>
              </a:path>
            </a:pathLst>
          </a:custGeom>
          <a:ln w="15874">
            <a:solidFill>
              <a:srgbClr val="97C00E"/>
            </a:solidFill>
          </a:ln>
        </p:spPr>
        <p:txBody>
          <a:bodyPr wrap="square" lIns="0" tIns="0" rIns="0" bIns="0" rtlCol="0"/>
          <a:lstStyle/>
          <a:p>
            <a:endParaRPr/>
          </a:p>
        </p:txBody>
      </p:sp>
      <p:sp>
        <p:nvSpPr>
          <p:cNvPr id="155" name="object 155"/>
          <p:cNvSpPr/>
          <p:nvPr/>
        </p:nvSpPr>
        <p:spPr>
          <a:xfrm>
            <a:off x="1095369" y="3946585"/>
            <a:ext cx="76835" cy="76200"/>
          </a:xfrm>
          <a:custGeom>
            <a:avLst/>
            <a:gdLst/>
            <a:ahLst/>
            <a:cxnLst/>
            <a:rect l="l" t="t" r="r" b="b"/>
            <a:pathLst>
              <a:path w="76834" h="76200">
                <a:moveTo>
                  <a:pt x="76238" y="0"/>
                </a:moveTo>
                <a:lnTo>
                  <a:pt x="0" y="38036"/>
                </a:lnTo>
                <a:lnTo>
                  <a:pt x="76174" y="76200"/>
                </a:lnTo>
                <a:lnTo>
                  <a:pt x="76238" y="0"/>
                </a:lnTo>
                <a:close/>
              </a:path>
            </a:pathLst>
          </a:custGeom>
          <a:solidFill>
            <a:srgbClr val="97C00E"/>
          </a:solidFill>
        </p:spPr>
        <p:txBody>
          <a:bodyPr wrap="square" lIns="0" tIns="0" rIns="0" bIns="0" rtlCol="0"/>
          <a:lstStyle/>
          <a:p>
            <a:endParaRPr/>
          </a:p>
        </p:txBody>
      </p:sp>
      <p:sp>
        <p:nvSpPr>
          <p:cNvPr id="156" name="object 156"/>
          <p:cNvSpPr/>
          <p:nvPr/>
        </p:nvSpPr>
        <p:spPr>
          <a:xfrm>
            <a:off x="3125787" y="4005262"/>
            <a:ext cx="3111500" cy="0"/>
          </a:xfrm>
          <a:custGeom>
            <a:avLst/>
            <a:gdLst/>
            <a:ahLst/>
            <a:cxnLst/>
            <a:rect l="l" t="t" r="r" b="b"/>
            <a:pathLst>
              <a:path w="3111500">
                <a:moveTo>
                  <a:pt x="0" y="0"/>
                </a:moveTo>
                <a:lnTo>
                  <a:pt x="3111500" y="0"/>
                </a:lnTo>
              </a:path>
            </a:pathLst>
          </a:custGeom>
          <a:ln w="19050">
            <a:solidFill>
              <a:srgbClr val="97C00E"/>
            </a:solidFill>
          </a:ln>
        </p:spPr>
        <p:txBody>
          <a:bodyPr wrap="square" lIns="0" tIns="0" rIns="0" bIns="0" rtlCol="0"/>
          <a:lstStyle/>
          <a:p>
            <a:endParaRPr/>
          </a:p>
        </p:txBody>
      </p:sp>
      <p:sp>
        <p:nvSpPr>
          <p:cNvPr id="157" name="object 157"/>
          <p:cNvSpPr/>
          <p:nvPr/>
        </p:nvSpPr>
        <p:spPr>
          <a:xfrm>
            <a:off x="3125787" y="4076700"/>
            <a:ext cx="3111500" cy="0"/>
          </a:xfrm>
          <a:custGeom>
            <a:avLst/>
            <a:gdLst/>
            <a:ahLst/>
            <a:cxnLst/>
            <a:rect l="l" t="t" r="r" b="b"/>
            <a:pathLst>
              <a:path w="3111500">
                <a:moveTo>
                  <a:pt x="0" y="0"/>
                </a:moveTo>
                <a:lnTo>
                  <a:pt x="3111500" y="0"/>
                </a:lnTo>
              </a:path>
            </a:pathLst>
          </a:custGeom>
          <a:ln w="19050">
            <a:solidFill>
              <a:srgbClr val="97C00E"/>
            </a:solidFill>
          </a:ln>
        </p:spPr>
        <p:txBody>
          <a:bodyPr wrap="square" lIns="0" tIns="0" rIns="0" bIns="0" rtlCol="0"/>
          <a:lstStyle/>
          <a:p>
            <a:endParaRPr/>
          </a:p>
        </p:txBody>
      </p:sp>
      <p:sp>
        <p:nvSpPr>
          <p:cNvPr id="158" name="object 158"/>
          <p:cNvSpPr txBox="1"/>
          <p:nvPr/>
        </p:nvSpPr>
        <p:spPr>
          <a:xfrm>
            <a:off x="323850" y="5732462"/>
            <a:ext cx="8496300" cy="360680"/>
          </a:xfrm>
          <a:prstGeom prst="rect">
            <a:avLst/>
          </a:prstGeom>
          <a:solidFill>
            <a:srgbClr val="97C00E"/>
          </a:solidFill>
        </p:spPr>
        <p:txBody>
          <a:bodyPr vert="horz" wrap="square" lIns="0" tIns="38735" rIns="0" bIns="0" rtlCol="0">
            <a:spAutoFit/>
          </a:bodyPr>
          <a:lstStyle/>
          <a:p>
            <a:pPr marL="2540" algn="ctr">
              <a:lnSpc>
                <a:spcPct val="100000"/>
              </a:lnSpc>
              <a:spcBef>
                <a:spcPts val="305"/>
              </a:spcBef>
            </a:pPr>
            <a:r>
              <a:rPr sz="2000" b="1" dirty="0">
                <a:solidFill>
                  <a:srgbClr val="032B5F"/>
                </a:solidFill>
                <a:latin typeface="Arial"/>
                <a:cs typeface="Arial"/>
              </a:rPr>
              <a:t>EnOcean </a:t>
            </a:r>
            <a:r>
              <a:rPr sz="2000" b="1" spc="-5" dirty="0">
                <a:solidFill>
                  <a:srgbClr val="032B5F"/>
                </a:solidFill>
                <a:latin typeface="Arial"/>
                <a:cs typeface="Arial"/>
              </a:rPr>
              <a:t>Wireless </a:t>
            </a:r>
            <a:r>
              <a:rPr sz="2000" b="1" dirty="0">
                <a:solidFill>
                  <a:srgbClr val="032B5F"/>
                </a:solidFill>
                <a:latin typeface="Arial"/>
                <a:cs typeface="Arial"/>
              </a:rPr>
              <a:t>Standard = </a:t>
            </a:r>
            <a:r>
              <a:rPr sz="2000" b="1" spc="-5" dirty="0">
                <a:solidFill>
                  <a:srgbClr val="032B5F"/>
                </a:solidFill>
                <a:latin typeface="Arial"/>
                <a:cs typeface="Arial"/>
              </a:rPr>
              <a:t>Maximum</a:t>
            </a:r>
            <a:r>
              <a:rPr sz="2000" b="1" spc="-135" dirty="0">
                <a:solidFill>
                  <a:srgbClr val="032B5F"/>
                </a:solidFill>
                <a:latin typeface="Arial"/>
                <a:cs typeface="Arial"/>
              </a:rPr>
              <a:t> </a:t>
            </a:r>
            <a:r>
              <a:rPr sz="2000" b="1" spc="-5" dirty="0">
                <a:solidFill>
                  <a:srgbClr val="032B5F"/>
                </a:solidFill>
                <a:latin typeface="Arial"/>
                <a:cs typeface="Arial"/>
              </a:rPr>
              <a:t>Flexibility</a:t>
            </a:r>
            <a:endParaRPr sz="2000">
              <a:latin typeface="Arial"/>
              <a:cs typeface="Arial"/>
            </a:endParaRPr>
          </a:p>
        </p:txBody>
      </p:sp>
      <p:sp>
        <p:nvSpPr>
          <p:cNvPr id="159" name="object 159"/>
          <p:cNvSpPr/>
          <p:nvPr/>
        </p:nvSpPr>
        <p:spPr>
          <a:xfrm>
            <a:off x="617537" y="1844675"/>
            <a:ext cx="358775" cy="90487"/>
          </a:xfrm>
          <a:prstGeom prst="rect">
            <a:avLst/>
          </a:prstGeom>
          <a:blipFill>
            <a:blip r:embed="rId28" cstate="print"/>
            <a:stretch>
              <a:fillRect/>
            </a:stretch>
          </a:blipFill>
        </p:spPr>
        <p:txBody>
          <a:bodyPr wrap="square" lIns="0" tIns="0" rIns="0" bIns="0" rtlCol="0"/>
          <a:lstStyle/>
          <a:p>
            <a:endParaRPr/>
          </a:p>
        </p:txBody>
      </p:sp>
      <p:sp>
        <p:nvSpPr>
          <p:cNvPr id="160" name="object 160"/>
          <p:cNvSpPr/>
          <p:nvPr/>
        </p:nvSpPr>
        <p:spPr>
          <a:xfrm>
            <a:off x="617537"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61" name="object 161"/>
          <p:cNvSpPr/>
          <p:nvPr/>
        </p:nvSpPr>
        <p:spPr>
          <a:xfrm>
            <a:off x="1092201" y="1841500"/>
            <a:ext cx="358773" cy="90487"/>
          </a:xfrm>
          <a:prstGeom prst="rect">
            <a:avLst/>
          </a:prstGeom>
          <a:blipFill>
            <a:blip r:embed="rId29" cstate="print"/>
            <a:stretch>
              <a:fillRect/>
            </a:stretch>
          </a:blipFill>
        </p:spPr>
        <p:txBody>
          <a:bodyPr wrap="square" lIns="0" tIns="0" rIns="0" bIns="0" rtlCol="0"/>
          <a:lstStyle/>
          <a:p>
            <a:endParaRPr/>
          </a:p>
        </p:txBody>
      </p:sp>
      <p:sp>
        <p:nvSpPr>
          <p:cNvPr id="162" name="object 162"/>
          <p:cNvSpPr/>
          <p:nvPr/>
        </p:nvSpPr>
        <p:spPr>
          <a:xfrm>
            <a:off x="1092200" y="184150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63" name="object 163"/>
          <p:cNvSpPr/>
          <p:nvPr/>
        </p:nvSpPr>
        <p:spPr>
          <a:xfrm>
            <a:off x="1611312" y="1844675"/>
            <a:ext cx="358775" cy="90487"/>
          </a:xfrm>
          <a:prstGeom prst="rect">
            <a:avLst/>
          </a:prstGeom>
          <a:blipFill>
            <a:blip r:embed="rId29" cstate="print"/>
            <a:stretch>
              <a:fillRect/>
            </a:stretch>
          </a:blipFill>
        </p:spPr>
        <p:txBody>
          <a:bodyPr wrap="square" lIns="0" tIns="0" rIns="0" bIns="0" rtlCol="0"/>
          <a:lstStyle/>
          <a:p>
            <a:endParaRPr/>
          </a:p>
        </p:txBody>
      </p:sp>
      <p:sp>
        <p:nvSpPr>
          <p:cNvPr id="164" name="object 164"/>
          <p:cNvSpPr/>
          <p:nvPr/>
        </p:nvSpPr>
        <p:spPr>
          <a:xfrm>
            <a:off x="1611312"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65" name="object 165"/>
          <p:cNvSpPr/>
          <p:nvPr/>
        </p:nvSpPr>
        <p:spPr>
          <a:xfrm>
            <a:off x="2119312" y="1841500"/>
            <a:ext cx="358775" cy="90487"/>
          </a:xfrm>
          <a:prstGeom prst="rect">
            <a:avLst/>
          </a:prstGeom>
          <a:blipFill>
            <a:blip r:embed="rId28" cstate="print"/>
            <a:stretch>
              <a:fillRect/>
            </a:stretch>
          </a:blipFill>
        </p:spPr>
        <p:txBody>
          <a:bodyPr wrap="square" lIns="0" tIns="0" rIns="0" bIns="0" rtlCol="0"/>
          <a:lstStyle/>
          <a:p>
            <a:endParaRPr/>
          </a:p>
        </p:txBody>
      </p:sp>
      <p:sp>
        <p:nvSpPr>
          <p:cNvPr id="166" name="object 166"/>
          <p:cNvSpPr/>
          <p:nvPr/>
        </p:nvSpPr>
        <p:spPr>
          <a:xfrm>
            <a:off x="2119312" y="184150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67" name="object 167"/>
          <p:cNvSpPr/>
          <p:nvPr/>
        </p:nvSpPr>
        <p:spPr>
          <a:xfrm>
            <a:off x="2613025" y="1847850"/>
            <a:ext cx="358775" cy="90487"/>
          </a:xfrm>
          <a:prstGeom prst="rect">
            <a:avLst/>
          </a:prstGeom>
          <a:blipFill>
            <a:blip r:embed="rId30" cstate="print"/>
            <a:stretch>
              <a:fillRect/>
            </a:stretch>
          </a:blipFill>
        </p:spPr>
        <p:txBody>
          <a:bodyPr wrap="square" lIns="0" tIns="0" rIns="0" bIns="0" rtlCol="0"/>
          <a:lstStyle/>
          <a:p>
            <a:endParaRPr/>
          </a:p>
        </p:txBody>
      </p:sp>
      <p:sp>
        <p:nvSpPr>
          <p:cNvPr id="168" name="object 168"/>
          <p:cNvSpPr/>
          <p:nvPr/>
        </p:nvSpPr>
        <p:spPr>
          <a:xfrm>
            <a:off x="2613025"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69" name="object 169"/>
          <p:cNvSpPr/>
          <p:nvPr/>
        </p:nvSpPr>
        <p:spPr>
          <a:xfrm>
            <a:off x="3113087" y="1851025"/>
            <a:ext cx="358775" cy="90487"/>
          </a:xfrm>
          <a:prstGeom prst="rect">
            <a:avLst/>
          </a:prstGeom>
          <a:blipFill>
            <a:blip r:embed="rId28" cstate="print"/>
            <a:stretch>
              <a:fillRect/>
            </a:stretch>
          </a:blipFill>
        </p:spPr>
        <p:txBody>
          <a:bodyPr wrap="square" lIns="0" tIns="0" rIns="0" bIns="0" rtlCol="0"/>
          <a:lstStyle/>
          <a:p>
            <a:endParaRPr/>
          </a:p>
        </p:txBody>
      </p:sp>
      <p:sp>
        <p:nvSpPr>
          <p:cNvPr id="170" name="object 170"/>
          <p:cNvSpPr/>
          <p:nvPr/>
        </p:nvSpPr>
        <p:spPr>
          <a:xfrm>
            <a:off x="3113087" y="185102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71" name="object 171"/>
          <p:cNvSpPr/>
          <p:nvPr/>
        </p:nvSpPr>
        <p:spPr>
          <a:xfrm>
            <a:off x="3609975" y="1851025"/>
            <a:ext cx="358775" cy="90487"/>
          </a:xfrm>
          <a:prstGeom prst="rect">
            <a:avLst/>
          </a:prstGeom>
          <a:blipFill>
            <a:blip r:embed="rId31" cstate="print"/>
            <a:stretch>
              <a:fillRect/>
            </a:stretch>
          </a:blipFill>
        </p:spPr>
        <p:txBody>
          <a:bodyPr wrap="square" lIns="0" tIns="0" rIns="0" bIns="0" rtlCol="0"/>
          <a:lstStyle/>
          <a:p>
            <a:endParaRPr/>
          </a:p>
        </p:txBody>
      </p:sp>
      <p:sp>
        <p:nvSpPr>
          <p:cNvPr id="172" name="object 172"/>
          <p:cNvSpPr/>
          <p:nvPr/>
        </p:nvSpPr>
        <p:spPr>
          <a:xfrm>
            <a:off x="3609975" y="185102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73" name="object 173"/>
          <p:cNvSpPr/>
          <p:nvPr/>
        </p:nvSpPr>
        <p:spPr>
          <a:xfrm>
            <a:off x="4117975" y="1847850"/>
            <a:ext cx="358775" cy="90487"/>
          </a:xfrm>
          <a:prstGeom prst="rect">
            <a:avLst/>
          </a:prstGeom>
          <a:blipFill>
            <a:blip r:embed="rId32" cstate="print"/>
            <a:stretch>
              <a:fillRect/>
            </a:stretch>
          </a:blipFill>
        </p:spPr>
        <p:txBody>
          <a:bodyPr wrap="square" lIns="0" tIns="0" rIns="0" bIns="0" rtlCol="0"/>
          <a:lstStyle/>
          <a:p>
            <a:endParaRPr/>
          </a:p>
        </p:txBody>
      </p:sp>
      <p:sp>
        <p:nvSpPr>
          <p:cNvPr id="174" name="object 174"/>
          <p:cNvSpPr/>
          <p:nvPr/>
        </p:nvSpPr>
        <p:spPr>
          <a:xfrm>
            <a:off x="4117975"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75" name="object 175"/>
          <p:cNvSpPr/>
          <p:nvPr/>
        </p:nvSpPr>
        <p:spPr>
          <a:xfrm>
            <a:off x="4611687" y="1844675"/>
            <a:ext cx="358775" cy="90487"/>
          </a:xfrm>
          <a:prstGeom prst="rect">
            <a:avLst/>
          </a:prstGeom>
          <a:blipFill>
            <a:blip r:embed="rId29" cstate="print"/>
            <a:stretch>
              <a:fillRect/>
            </a:stretch>
          </a:blipFill>
        </p:spPr>
        <p:txBody>
          <a:bodyPr wrap="square" lIns="0" tIns="0" rIns="0" bIns="0" rtlCol="0"/>
          <a:lstStyle/>
          <a:p>
            <a:endParaRPr/>
          </a:p>
        </p:txBody>
      </p:sp>
      <p:sp>
        <p:nvSpPr>
          <p:cNvPr id="176" name="object 176"/>
          <p:cNvSpPr/>
          <p:nvPr/>
        </p:nvSpPr>
        <p:spPr>
          <a:xfrm>
            <a:off x="4611687"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77" name="object 177"/>
          <p:cNvSpPr/>
          <p:nvPr/>
        </p:nvSpPr>
        <p:spPr>
          <a:xfrm>
            <a:off x="5111750" y="1847850"/>
            <a:ext cx="358775" cy="90487"/>
          </a:xfrm>
          <a:prstGeom prst="rect">
            <a:avLst/>
          </a:prstGeom>
          <a:blipFill>
            <a:blip r:embed="rId33" cstate="print"/>
            <a:stretch>
              <a:fillRect/>
            </a:stretch>
          </a:blipFill>
        </p:spPr>
        <p:txBody>
          <a:bodyPr wrap="square" lIns="0" tIns="0" rIns="0" bIns="0" rtlCol="0"/>
          <a:lstStyle/>
          <a:p>
            <a:endParaRPr/>
          </a:p>
        </p:txBody>
      </p:sp>
      <p:sp>
        <p:nvSpPr>
          <p:cNvPr id="178" name="object 178"/>
          <p:cNvSpPr/>
          <p:nvPr/>
        </p:nvSpPr>
        <p:spPr>
          <a:xfrm>
            <a:off x="5111750"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79" name="object 179"/>
          <p:cNvSpPr/>
          <p:nvPr/>
        </p:nvSpPr>
        <p:spPr>
          <a:xfrm>
            <a:off x="5567362" y="1847850"/>
            <a:ext cx="358775" cy="90487"/>
          </a:xfrm>
          <a:prstGeom prst="rect">
            <a:avLst/>
          </a:prstGeom>
          <a:blipFill>
            <a:blip r:embed="rId32" cstate="print"/>
            <a:stretch>
              <a:fillRect/>
            </a:stretch>
          </a:blipFill>
        </p:spPr>
        <p:txBody>
          <a:bodyPr wrap="square" lIns="0" tIns="0" rIns="0" bIns="0" rtlCol="0"/>
          <a:lstStyle/>
          <a:p>
            <a:endParaRPr/>
          </a:p>
        </p:txBody>
      </p:sp>
      <p:sp>
        <p:nvSpPr>
          <p:cNvPr id="180" name="object 180"/>
          <p:cNvSpPr/>
          <p:nvPr/>
        </p:nvSpPr>
        <p:spPr>
          <a:xfrm>
            <a:off x="5567362"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81" name="object 181"/>
          <p:cNvSpPr/>
          <p:nvPr/>
        </p:nvSpPr>
        <p:spPr>
          <a:xfrm>
            <a:off x="6061075" y="1844675"/>
            <a:ext cx="358775" cy="90487"/>
          </a:xfrm>
          <a:prstGeom prst="rect">
            <a:avLst/>
          </a:prstGeom>
          <a:blipFill>
            <a:blip r:embed="rId31" cstate="print"/>
            <a:stretch>
              <a:fillRect/>
            </a:stretch>
          </a:blipFill>
        </p:spPr>
        <p:txBody>
          <a:bodyPr wrap="square" lIns="0" tIns="0" rIns="0" bIns="0" rtlCol="0"/>
          <a:lstStyle/>
          <a:p>
            <a:endParaRPr/>
          </a:p>
        </p:txBody>
      </p:sp>
      <p:sp>
        <p:nvSpPr>
          <p:cNvPr id="182" name="object 182"/>
          <p:cNvSpPr/>
          <p:nvPr/>
        </p:nvSpPr>
        <p:spPr>
          <a:xfrm>
            <a:off x="6061075"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83" name="object 183"/>
          <p:cNvSpPr/>
          <p:nvPr/>
        </p:nvSpPr>
        <p:spPr>
          <a:xfrm>
            <a:off x="6561137" y="1847850"/>
            <a:ext cx="358775" cy="90487"/>
          </a:xfrm>
          <a:prstGeom prst="rect">
            <a:avLst/>
          </a:prstGeom>
          <a:blipFill>
            <a:blip r:embed="rId30" cstate="print"/>
            <a:stretch>
              <a:fillRect/>
            </a:stretch>
          </a:blipFill>
        </p:spPr>
        <p:txBody>
          <a:bodyPr wrap="square" lIns="0" tIns="0" rIns="0" bIns="0" rtlCol="0"/>
          <a:lstStyle/>
          <a:p>
            <a:endParaRPr/>
          </a:p>
        </p:txBody>
      </p:sp>
      <p:sp>
        <p:nvSpPr>
          <p:cNvPr id="184" name="object 184"/>
          <p:cNvSpPr/>
          <p:nvPr/>
        </p:nvSpPr>
        <p:spPr>
          <a:xfrm>
            <a:off x="6561137"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85" name="object 185"/>
          <p:cNvSpPr/>
          <p:nvPr/>
        </p:nvSpPr>
        <p:spPr>
          <a:xfrm>
            <a:off x="7078662" y="1847850"/>
            <a:ext cx="358775" cy="90487"/>
          </a:xfrm>
          <a:prstGeom prst="rect">
            <a:avLst/>
          </a:prstGeom>
          <a:blipFill>
            <a:blip r:embed="rId34" cstate="print"/>
            <a:stretch>
              <a:fillRect/>
            </a:stretch>
          </a:blipFill>
        </p:spPr>
        <p:txBody>
          <a:bodyPr wrap="square" lIns="0" tIns="0" rIns="0" bIns="0" rtlCol="0"/>
          <a:lstStyle/>
          <a:p>
            <a:endParaRPr/>
          </a:p>
        </p:txBody>
      </p:sp>
      <p:sp>
        <p:nvSpPr>
          <p:cNvPr id="186" name="object 186"/>
          <p:cNvSpPr/>
          <p:nvPr/>
        </p:nvSpPr>
        <p:spPr>
          <a:xfrm>
            <a:off x="7078662"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87" name="object 187"/>
          <p:cNvSpPr/>
          <p:nvPr/>
        </p:nvSpPr>
        <p:spPr>
          <a:xfrm>
            <a:off x="7572375" y="1844675"/>
            <a:ext cx="358775" cy="90487"/>
          </a:xfrm>
          <a:prstGeom prst="rect">
            <a:avLst/>
          </a:prstGeom>
          <a:blipFill>
            <a:blip r:embed="rId31" cstate="print"/>
            <a:stretch>
              <a:fillRect/>
            </a:stretch>
          </a:blipFill>
        </p:spPr>
        <p:txBody>
          <a:bodyPr wrap="square" lIns="0" tIns="0" rIns="0" bIns="0" rtlCol="0"/>
          <a:lstStyle/>
          <a:p>
            <a:endParaRPr/>
          </a:p>
        </p:txBody>
      </p:sp>
      <p:sp>
        <p:nvSpPr>
          <p:cNvPr id="188" name="object 188"/>
          <p:cNvSpPr/>
          <p:nvPr/>
        </p:nvSpPr>
        <p:spPr>
          <a:xfrm>
            <a:off x="7572375" y="1844675"/>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89" name="object 189"/>
          <p:cNvSpPr/>
          <p:nvPr/>
        </p:nvSpPr>
        <p:spPr>
          <a:xfrm>
            <a:off x="8072437" y="1847850"/>
            <a:ext cx="358775" cy="90487"/>
          </a:xfrm>
          <a:prstGeom prst="rect">
            <a:avLst/>
          </a:prstGeom>
          <a:blipFill>
            <a:blip r:embed="rId30" cstate="print"/>
            <a:stretch>
              <a:fillRect/>
            </a:stretch>
          </a:blipFill>
        </p:spPr>
        <p:txBody>
          <a:bodyPr wrap="square" lIns="0" tIns="0" rIns="0" bIns="0" rtlCol="0"/>
          <a:lstStyle/>
          <a:p>
            <a:endParaRPr/>
          </a:p>
        </p:txBody>
      </p:sp>
      <p:sp>
        <p:nvSpPr>
          <p:cNvPr id="190" name="object 190"/>
          <p:cNvSpPr/>
          <p:nvPr/>
        </p:nvSpPr>
        <p:spPr>
          <a:xfrm>
            <a:off x="8072437" y="1847850"/>
            <a:ext cx="358775" cy="90805"/>
          </a:xfrm>
          <a:custGeom>
            <a:avLst/>
            <a:gdLst/>
            <a:ahLst/>
            <a:cxnLst/>
            <a:rect l="l" t="t" r="r" b="b"/>
            <a:pathLst>
              <a:path w="358775" h="90805">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91" name="object 191"/>
          <p:cNvSpPr/>
          <p:nvPr/>
        </p:nvSpPr>
        <p:spPr>
          <a:xfrm>
            <a:off x="646112" y="5276850"/>
            <a:ext cx="358775" cy="90487"/>
          </a:xfrm>
          <a:prstGeom prst="rect">
            <a:avLst/>
          </a:prstGeom>
          <a:blipFill>
            <a:blip r:embed="rId30" cstate="print"/>
            <a:stretch>
              <a:fillRect/>
            </a:stretch>
          </a:blipFill>
        </p:spPr>
        <p:txBody>
          <a:bodyPr wrap="square" lIns="0" tIns="0" rIns="0" bIns="0" rtlCol="0"/>
          <a:lstStyle/>
          <a:p>
            <a:endParaRPr/>
          </a:p>
        </p:txBody>
      </p:sp>
      <p:sp>
        <p:nvSpPr>
          <p:cNvPr id="192" name="object 192"/>
          <p:cNvSpPr/>
          <p:nvPr/>
        </p:nvSpPr>
        <p:spPr>
          <a:xfrm>
            <a:off x="646112"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93" name="object 193"/>
          <p:cNvSpPr/>
          <p:nvPr/>
        </p:nvSpPr>
        <p:spPr>
          <a:xfrm>
            <a:off x="1120776" y="5273675"/>
            <a:ext cx="358773" cy="90487"/>
          </a:xfrm>
          <a:prstGeom prst="rect">
            <a:avLst/>
          </a:prstGeom>
          <a:blipFill>
            <a:blip r:embed="rId35" cstate="print"/>
            <a:stretch>
              <a:fillRect/>
            </a:stretch>
          </a:blipFill>
        </p:spPr>
        <p:txBody>
          <a:bodyPr wrap="square" lIns="0" tIns="0" rIns="0" bIns="0" rtlCol="0"/>
          <a:lstStyle/>
          <a:p>
            <a:endParaRPr/>
          </a:p>
        </p:txBody>
      </p:sp>
      <p:sp>
        <p:nvSpPr>
          <p:cNvPr id="194" name="object 194"/>
          <p:cNvSpPr/>
          <p:nvPr/>
        </p:nvSpPr>
        <p:spPr>
          <a:xfrm>
            <a:off x="1120775" y="527367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95" name="object 195"/>
          <p:cNvSpPr/>
          <p:nvPr/>
        </p:nvSpPr>
        <p:spPr>
          <a:xfrm>
            <a:off x="1639887" y="5276850"/>
            <a:ext cx="358775" cy="90487"/>
          </a:xfrm>
          <a:prstGeom prst="rect">
            <a:avLst/>
          </a:prstGeom>
          <a:blipFill>
            <a:blip r:embed="rId33" cstate="print"/>
            <a:stretch>
              <a:fillRect/>
            </a:stretch>
          </a:blipFill>
        </p:spPr>
        <p:txBody>
          <a:bodyPr wrap="square" lIns="0" tIns="0" rIns="0" bIns="0" rtlCol="0"/>
          <a:lstStyle/>
          <a:p>
            <a:endParaRPr/>
          </a:p>
        </p:txBody>
      </p:sp>
      <p:sp>
        <p:nvSpPr>
          <p:cNvPr id="196" name="object 196"/>
          <p:cNvSpPr/>
          <p:nvPr/>
        </p:nvSpPr>
        <p:spPr>
          <a:xfrm>
            <a:off x="1639887"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97" name="object 197"/>
          <p:cNvSpPr/>
          <p:nvPr/>
        </p:nvSpPr>
        <p:spPr>
          <a:xfrm>
            <a:off x="2147887" y="5273675"/>
            <a:ext cx="358775" cy="90487"/>
          </a:xfrm>
          <a:prstGeom prst="rect">
            <a:avLst/>
          </a:prstGeom>
          <a:blipFill>
            <a:blip r:embed="rId28" cstate="print"/>
            <a:stretch>
              <a:fillRect/>
            </a:stretch>
          </a:blipFill>
        </p:spPr>
        <p:txBody>
          <a:bodyPr wrap="square" lIns="0" tIns="0" rIns="0" bIns="0" rtlCol="0"/>
          <a:lstStyle/>
          <a:p>
            <a:endParaRPr/>
          </a:p>
        </p:txBody>
      </p:sp>
      <p:sp>
        <p:nvSpPr>
          <p:cNvPr id="198" name="object 198"/>
          <p:cNvSpPr/>
          <p:nvPr/>
        </p:nvSpPr>
        <p:spPr>
          <a:xfrm>
            <a:off x="2147887" y="527367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199" name="object 199"/>
          <p:cNvSpPr/>
          <p:nvPr/>
        </p:nvSpPr>
        <p:spPr>
          <a:xfrm>
            <a:off x="2641600" y="5280025"/>
            <a:ext cx="358775" cy="90487"/>
          </a:xfrm>
          <a:prstGeom prst="rect">
            <a:avLst/>
          </a:prstGeom>
          <a:blipFill>
            <a:blip r:embed="rId28" cstate="print"/>
            <a:stretch>
              <a:fillRect/>
            </a:stretch>
          </a:blipFill>
        </p:spPr>
        <p:txBody>
          <a:bodyPr wrap="square" lIns="0" tIns="0" rIns="0" bIns="0" rtlCol="0"/>
          <a:lstStyle/>
          <a:p>
            <a:endParaRPr/>
          </a:p>
        </p:txBody>
      </p:sp>
      <p:sp>
        <p:nvSpPr>
          <p:cNvPr id="200" name="object 200"/>
          <p:cNvSpPr/>
          <p:nvPr/>
        </p:nvSpPr>
        <p:spPr>
          <a:xfrm>
            <a:off x="2641600"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01" name="object 201"/>
          <p:cNvSpPr/>
          <p:nvPr/>
        </p:nvSpPr>
        <p:spPr>
          <a:xfrm>
            <a:off x="3141662" y="5283200"/>
            <a:ext cx="358775" cy="90487"/>
          </a:xfrm>
          <a:prstGeom prst="rect">
            <a:avLst/>
          </a:prstGeom>
          <a:blipFill>
            <a:blip r:embed="rId31" cstate="print"/>
            <a:stretch>
              <a:fillRect/>
            </a:stretch>
          </a:blipFill>
        </p:spPr>
        <p:txBody>
          <a:bodyPr wrap="square" lIns="0" tIns="0" rIns="0" bIns="0" rtlCol="0"/>
          <a:lstStyle/>
          <a:p>
            <a:endParaRPr/>
          </a:p>
        </p:txBody>
      </p:sp>
      <p:sp>
        <p:nvSpPr>
          <p:cNvPr id="202" name="object 202"/>
          <p:cNvSpPr/>
          <p:nvPr/>
        </p:nvSpPr>
        <p:spPr>
          <a:xfrm>
            <a:off x="3141662" y="528320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03" name="object 203"/>
          <p:cNvSpPr/>
          <p:nvPr/>
        </p:nvSpPr>
        <p:spPr>
          <a:xfrm>
            <a:off x="3638550" y="5283200"/>
            <a:ext cx="358775" cy="90487"/>
          </a:xfrm>
          <a:prstGeom prst="rect">
            <a:avLst/>
          </a:prstGeom>
          <a:blipFill>
            <a:blip r:embed="rId28" cstate="print"/>
            <a:stretch>
              <a:fillRect/>
            </a:stretch>
          </a:blipFill>
        </p:spPr>
        <p:txBody>
          <a:bodyPr wrap="square" lIns="0" tIns="0" rIns="0" bIns="0" rtlCol="0"/>
          <a:lstStyle/>
          <a:p>
            <a:endParaRPr/>
          </a:p>
        </p:txBody>
      </p:sp>
      <p:sp>
        <p:nvSpPr>
          <p:cNvPr id="204" name="object 204"/>
          <p:cNvSpPr/>
          <p:nvPr/>
        </p:nvSpPr>
        <p:spPr>
          <a:xfrm>
            <a:off x="3638550" y="528320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05" name="object 205"/>
          <p:cNvSpPr/>
          <p:nvPr/>
        </p:nvSpPr>
        <p:spPr>
          <a:xfrm>
            <a:off x="4146550" y="5280025"/>
            <a:ext cx="358775" cy="90487"/>
          </a:xfrm>
          <a:prstGeom prst="rect">
            <a:avLst/>
          </a:prstGeom>
          <a:blipFill>
            <a:blip r:embed="rId28" cstate="print"/>
            <a:stretch>
              <a:fillRect/>
            </a:stretch>
          </a:blipFill>
        </p:spPr>
        <p:txBody>
          <a:bodyPr wrap="square" lIns="0" tIns="0" rIns="0" bIns="0" rtlCol="0"/>
          <a:lstStyle/>
          <a:p>
            <a:endParaRPr/>
          </a:p>
        </p:txBody>
      </p:sp>
      <p:sp>
        <p:nvSpPr>
          <p:cNvPr id="206" name="object 206"/>
          <p:cNvSpPr/>
          <p:nvPr/>
        </p:nvSpPr>
        <p:spPr>
          <a:xfrm>
            <a:off x="4146550"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07" name="object 207"/>
          <p:cNvSpPr/>
          <p:nvPr/>
        </p:nvSpPr>
        <p:spPr>
          <a:xfrm>
            <a:off x="4640262" y="5276850"/>
            <a:ext cx="358775" cy="90487"/>
          </a:xfrm>
          <a:prstGeom prst="rect">
            <a:avLst/>
          </a:prstGeom>
          <a:blipFill>
            <a:blip r:embed="rId34" cstate="print"/>
            <a:stretch>
              <a:fillRect/>
            </a:stretch>
          </a:blipFill>
        </p:spPr>
        <p:txBody>
          <a:bodyPr wrap="square" lIns="0" tIns="0" rIns="0" bIns="0" rtlCol="0"/>
          <a:lstStyle/>
          <a:p>
            <a:endParaRPr/>
          </a:p>
        </p:txBody>
      </p:sp>
      <p:sp>
        <p:nvSpPr>
          <p:cNvPr id="208" name="object 208"/>
          <p:cNvSpPr/>
          <p:nvPr/>
        </p:nvSpPr>
        <p:spPr>
          <a:xfrm>
            <a:off x="4640262"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09" name="object 209"/>
          <p:cNvSpPr/>
          <p:nvPr/>
        </p:nvSpPr>
        <p:spPr>
          <a:xfrm>
            <a:off x="5140325" y="5280025"/>
            <a:ext cx="358775" cy="90487"/>
          </a:xfrm>
          <a:prstGeom prst="rect">
            <a:avLst/>
          </a:prstGeom>
          <a:blipFill>
            <a:blip r:embed="rId29" cstate="print"/>
            <a:stretch>
              <a:fillRect/>
            </a:stretch>
          </a:blipFill>
        </p:spPr>
        <p:txBody>
          <a:bodyPr wrap="square" lIns="0" tIns="0" rIns="0" bIns="0" rtlCol="0"/>
          <a:lstStyle/>
          <a:p>
            <a:endParaRPr/>
          </a:p>
        </p:txBody>
      </p:sp>
      <p:sp>
        <p:nvSpPr>
          <p:cNvPr id="210" name="object 210"/>
          <p:cNvSpPr/>
          <p:nvPr/>
        </p:nvSpPr>
        <p:spPr>
          <a:xfrm>
            <a:off x="5140325"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11" name="object 211"/>
          <p:cNvSpPr/>
          <p:nvPr/>
        </p:nvSpPr>
        <p:spPr>
          <a:xfrm>
            <a:off x="5595937" y="5280025"/>
            <a:ext cx="358775" cy="90487"/>
          </a:xfrm>
          <a:prstGeom prst="rect">
            <a:avLst/>
          </a:prstGeom>
          <a:blipFill>
            <a:blip r:embed="rId28" cstate="print"/>
            <a:stretch>
              <a:fillRect/>
            </a:stretch>
          </a:blipFill>
        </p:spPr>
        <p:txBody>
          <a:bodyPr wrap="square" lIns="0" tIns="0" rIns="0" bIns="0" rtlCol="0"/>
          <a:lstStyle/>
          <a:p>
            <a:endParaRPr/>
          </a:p>
        </p:txBody>
      </p:sp>
      <p:sp>
        <p:nvSpPr>
          <p:cNvPr id="212" name="object 212"/>
          <p:cNvSpPr/>
          <p:nvPr/>
        </p:nvSpPr>
        <p:spPr>
          <a:xfrm>
            <a:off x="5595937"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13" name="object 213"/>
          <p:cNvSpPr/>
          <p:nvPr/>
        </p:nvSpPr>
        <p:spPr>
          <a:xfrm>
            <a:off x="6089650" y="5276850"/>
            <a:ext cx="358775" cy="90487"/>
          </a:xfrm>
          <a:prstGeom prst="rect">
            <a:avLst/>
          </a:prstGeom>
          <a:blipFill>
            <a:blip r:embed="rId30" cstate="print"/>
            <a:stretch>
              <a:fillRect/>
            </a:stretch>
          </a:blipFill>
        </p:spPr>
        <p:txBody>
          <a:bodyPr wrap="square" lIns="0" tIns="0" rIns="0" bIns="0" rtlCol="0"/>
          <a:lstStyle/>
          <a:p>
            <a:endParaRPr/>
          </a:p>
        </p:txBody>
      </p:sp>
      <p:sp>
        <p:nvSpPr>
          <p:cNvPr id="214" name="object 214"/>
          <p:cNvSpPr/>
          <p:nvPr/>
        </p:nvSpPr>
        <p:spPr>
          <a:xfrm>
            <a:off x="6089650"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15" name="object 215"/>
          <p:cNvSpPr/>
          <p:nvPr/>
        </p:nvSpPr>
        <p:spPr>
          <a:xfrm>
            <a:off x="6589712" y="5280025"/>
            <a:ext cx="358775" cy="90487"/>
          </a:xfrm>
          <a:prstGeom prst="rect">
            <a:avLst/>
          </a:prstGeom>
          <a:blipFill>
            <a:blip r:embed="rId28" cstate="print"/>
            <a:stretch>
              <a:fillRect/>
            </a:stretch>
          </a:blipFill>
        </p:spPr>
        <p:txBody>
          <a:bodyPr wrap="square" lIns="0" tIns="0" rIns="0" bIns="0" rtlCol="0"/>
          <a:lstStyle/>
          <a:p>
            <a:endParaRPr/>
          </a:p>
        </p:txBody>
      </p:sp>
      <p:sp>
        <p:nvSpPr>
          <p:cNvPr id="216" name="object 216"/>
          <p:cNvSpPr/>
          <p:nvPr/>
        </p:nvSpPr>
        <p:spPr>
          <a:xfrm>
            <a:off x="6589712"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17" name="object 217"/>
          <p:cNvSpPr/>
          <p:nvPr/>
        </p:nvSpPr>
        <p:spPr>
          <a:xfrm>
            <a:off x="7107237" y="5280025"/>
            <a:ext cx="358775" cy="90487"/>
          </a:xfrm>
          <a:prstGeom prst="rect">
            <a:avLst/>
          </a:prstGeom>
          <a:blipFill>
            <a:blip r:embed="rId29" cstate="print"/>
            <a:stretch>
              <a:fillRect/>
            </a:stretch>
          </a:blipFill>
        </p:spPr>
        <p:txBody>
          <a:bodyPr wrap="square" lIns="0" tIns="0" rIns="0" bIns="0" rtlCol="0"/>
          <a:lstStyle/>
          <a:p>
            <a:endParaRPr/>
          </a:p>
        </p:txBody>
      </p:sp>
      <p:sp>
        <p:nvSpPr>
          <p:cNvPr id="218" name="object 218"/>
          <p:cNvSpPr/>
          <p:nvPr/>
        </p:nvSpPr>
        <p:spPr>
          <a:xfrm>
            <a:off x="7107237"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19" name="object 219"/>
          <p:cNvSpPr/>
          <p:nvPr/>
        </p:nvSpPr>
        <p:spPr>
          <a:xfrm>
            <a:off x="7600950" y="5276850"/>
            <a:ext cx="358775" cy="90487"/>
          </a:xfrm>
          <a:prstGeom prst="rect">
            <a:avLst/>
          </a:prstGeom>
          <a:blipFill>
            <a:blip r:embed="rId36" cstate="print"/>
            <a:stretch>
              <a:fillRect/>
            </a:stretch>
          </a:blipFill>
        </p:spPr>
        <p:txBody>
          <a:bodyPr wrap="square" lIns="0" tIns="0" rIns="0" bIns="0" rtlCol="0"/>
          <a:lstStyle/>
          <a:p>
            <a:endParaRPr/>
          </a:p>
        </p:txBody>
      </p:sp>
      <p:sp>
        <p:nvSpPr>
          <p:cNvPr id="220" name="object 220"/>
          <p:cNvSpPr/>
          <p:nvPr/>
        </p:nvSpPr>
        <p:spPr>
          <a:xfrm>
            <a:off x="7600950" y="5276850"/>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21" name="object 221"/>
          <p:cNvSpPr/>
          <p:nvPr/>
        </p:nvSpPr>
        <p:spPr>
          <a:xfrm>
            <a:off x="8101012" y="5280025"/>
            <a:ext cx="358775" cy="90487"/>
          </a:xfrm>
          <a:prstGeom prst="rect">
            <a:avLst/>
          </a:prstGeom>
          <a:blipFill>
            <a:blip r:embed="rId28" cstate="print"/>
            <a:stretch>
              <a:fillRect/>
            </a:stretch>
          </a:blipFill>
        </p:spPr>
        <p:txBody>
          <a:bodyPr wrap="square" lIns="0" tIns="0" rIns="0" bIns="0" rtlCol="0"/>
          <a:lstStyle/>
          <a:p>
            <a:endParaRPr/>
          </a:p>
        </p:txBody>
      </p:sp>
      <p:sp>
        <p:nvSpPr>
          <p:cNvPr id="222" name="object 222"/>
          <p:cNvSpPr/>
          <p:nvPr/>
        </p:nvSpPr>
        <p:spPr>
          <a:xfrm>
            <a:off x="8101012" y="5280025"/>
            <a:ext cx="358775" cy="90805"/>
          </a:xfrm>
          <a:custGeom>
            <a:avLst/>
            <a:gdLst/>
            <a:ahLst/>
            <a:cxnLst/>
            <a:rect l="l" t="t" r="r" b="b"/>
            <a:pathLst>
              <a:path w="358775" h="90804">
                <a:moveTo>
                  <a:pt x="0" y="0"/>
                </a:moveTo>
                <a:lnTo>
                  <a:pt x="358775" y="0"/>
                </a:lnTo>
                <a:lnTo>
                  <a:pt x="358775" y="90487"/>
                </a:lnTo>
                <a:lnTo>
                  <a:pt x="0" y="90487"/>
                </a:lnTo>
                <a:lnTo>
                  <a:pt x="0" y="0"/>
                </a:lnTo>
                <a:close/>
              </a:path>
            </a:pathLst>
          </a:custGeom>
          <a:ln w="15875">
            <a:solidFill>
              <a:srgbClr val="032B5F"/>
            </a:solidFill>
          </a:ln>
        </p:spPr>
        <p:txBody>
          <a:bodyPr wrap="square" lIns="0" tIns="0" rIns="0" bIns="0" rtlCol="0"/>
          <a:lstStyle/>
          <a:p>
            <a:endParaRPr/>
          </a:p>
        </p:txBody>
      </p:sp>
      <p:sp>
        <p:nvSpPr>
          <p:cNvPr id="223" name="object 223"/>
          <p:cNvSpPr/>
          <p:nvPr/>
        </p:nvSpPr>
        <p:spPr>
          <a:xfrm>
            <a:off x="665162" y="1893093"/>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224" name="object 224"/>
          <p:cNvSpPr/>
          <p:nvPr/>
        </p:nvSpPr>
        <p:spPr>
          <a:xfrm>
            <a:off x="665162" y="1857375"/>
            <a:ext cx="252729" cy="71755"/>
          </a:xfrm>
          <a:custGeom>
            <a:avLst/>
            <a:gdLst/>
            <a:ahLst/>
            <a:cxnLst/>
            <a:rect l="l" t="t" r="r" b="b"/>
            <a:pathLst>
              <a:path w="252730"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25" name="object 225"/>
          <p:cNvSpPr/>
          <p:nvPr/>
        </p:nvSpPr>
        <p:spPr>
          <a:xfrm>
            <a:off x="630237" y="189230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26" name="object 226"/>
          <p:cNvSpPr/>
          <p:nvPr/>
        </p:nvSpPr>
        <p:spPr>
          <a:xfrm>
            <a:off x="881062" y="189230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27" name="object 227"/>
          <p:cNvSpPr/>
          <p:nvPr/>
        </p:nvSpPr>
        <p:spPr>
          <a:xfrm>
            <a:off x="738187" y="1857375"/>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228" name="object 228"/>
          <p:cNvSpPr/>
          <p:nvPr/>
        </p:nvSpPr>
        <p:spPr>
          <a:xfrm>
            <a:off x="1150937" y="1899443"/>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229" name="object 229"/>
          <p:cNvSpPr/>
          <p:nvPr/>
        </p:nvSpPr>
        <p:spPr>
          <a:xfrm>
            <a:off x="1150937" y="1863725"/>
            <a:ext cx="252729" cy="71755"/>
          </a:xfrm>
          <a:custGeom>
            <a:avLst/>
            <a:gdLst/>
            <a:ahLst/>
            <a:cxnLst/>
            <a:rect l="l" t="t" r="r" b="b"/>
            <a:pathLst>
              <a:path w="252730"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30" name="object 230"/>
          <p:cNvSpPr/>
          <p:nvPr/>
        </p:nvSpPr>
        <p:spPr>
          <a:xfrm>
            <a:off x="1116012"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31" name="object 231"/>
          <p:cNvSpPr/>
          <p:nvPr/>
        </p:nvSpPr>
        <p:spPr>
          <a:xfrm>
            <a:off x="1366837"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32" name="object 232"/>
          <p:cNvSpPr/>
          <p:nvPr/>
        </p:nvSpPr>
        <p:spPr>
          <a:xfrm>
            <a:off x="1223962" y="1863725"/>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233" name="object 233"/>
          <p:cNvSpPr/>
          <p:nvPr/>
        </p:nvSpPr>
        <p:spPr>
          <a:xfrm>
            <a:off x="1654175" y="1899443"/>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234" name="object 234"/>
          <p:cNvSpPr/>
          <p:nvPr/>
        </p:nvSpPr>
        <p:spPr>
          <a:xfrm>
            <a:off x="1654175" y="1863725"/>
            <a:ext cx="252729" cy="71755"/>
          </a:xfrm>
          <a:custGeom>
            <a:avLst/>
            <a:gdLst/>
            <a:ahLst/>
            <a:cxnLst/>
            <a:rect l="l" t="t" r="r" b="b"/>
            <a:pathLst>
              <a:path w="252730"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35" name="object 235"/>
          <p:cNvSpPr/>
          <p:nvPr/>
        </p:nvSpPr>
        <p:spPr>
          <a:xfrm>
            <a:off x="1619251"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36" name="object 236"/>
          <p:cNvSpPr/>
          <p:nvPr/>
        </p:nvSpPr>
        <p:spPr>
          <a:xfrm>
            <a:off x="1870076"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37" name="object 237"/>
          <p:cNvSpPr/>
          <p:nvPr/>
        </p:nvSpPr>
        <p:spPr>
          <a:xfrm>
            <a:off x="1727201" y="1863725"/>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238" name="object 238"/>
          <p:cNvSpPr/>
          <p:nvPr/>
        </p:nvSpPr>
        <p:spPr>
          <a:xfrm>
            <a:off x="2178050" y="1899443"/>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239" name="object 239"/>
          <p:cNvSpPr/>
          <p:nvPr/>
        </p:nvSpPr>
        <p:spPr>
          <a:xfrm>
            <a:off x="2178050" y="1863725"/>
            <a:ext cx="252729" cy="71755"/>
          </a:xfrm>
          <a:custGeom>
            <a:avLst/>
            <a:gdLst/>
            <a:ahLst/>
            <a:cxnLst/>
            <a:rect l="l" t="t" r="r" b="b"/>
            <a:pathLst>
              <a:path w="252730"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40" name="object 240"/>
          <p:cNvSpPr/>
          <p:nvPr/>
        </p:nvSpPr>
        <p:spPr>
          <a:xfrm>
            <a:off x="2143126"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41" name="object 241"/>
          <p:cNvSpPr/>
          <p:nvPr/>
        </p:nvSpPr>
        <p:spPr>
          <a:xfrm>
            <a:off x="2393951"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42" name="object 242"/>
          <p:cNvSpPr/>
          <p:nvPr/>
        </p:nvSpPr>
        <p:spPr>
          <a:xfrm>
            <a:off x="2251076" y="1863725"/>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243" name="object 243"/>
          <p:cNvSpPr/>
          <p:nvPr/>
        </p:nvSpPr>
        <p:spPr>
          <a:xfrm>
            <a:off x="2671762" y="1899443"/>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244" name="object 244"/>
          <p:cNvSpPr/>
          <p:nvPr/>
        </p:nvSpPr>
        <p:spPr>
          <a:xfrm>
            <a:off x="2671762" y="1863725"/>
            <a:ext cx="252729" cy="71755"/>
          </a:xfrm>
          <a:custGeom>
            <a:avLst/>
            <a:gdLst/>
            <a:ahLst/>
            <a:cxnLst/>
            <a:rect l="l" t="t" r="r" b="b"/>
            <a:pathLst>
              <a:path w="252730"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45" name="object 245"/>
          <p:cNvSpPr/>
          <p:nvPr/>
        </p:nvSpPr>
        <p:spPr>
          <a:xfrm>
            <a:off x="2636837"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46" name="object 246"/>
          <p:cNvSpPr/>
          <p:nvPr/>
        </p:nvSpPr>
        <p:spPr>
          <a:xfrm>
            <a:off x="2887662"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47" name="object 247"/>
          <p:cNvSpPr/>
          <p:nvPr/>
        </p:nvSpPr>
        <p:spPr>
          <a:xfrm>
            <a:off x="2744787" y="1863725"/>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248" name="object 248"/>
          <p:cNvSpPr/>
          <p:nvPr/>
        </p:nvSpPr>
        <p:spPr>
          <a:xfrm>
            <a:off x="3167062" y="1904206"/>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49" name="object 249"/>
          <p:cNvSpPr/>
          <p:nvPr/>
        </p:nvSpPr>
        <p:spPr>
          <a:xfrm>
            <a:off x="3167062" y="1868487"/>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50" name="object 250"/>
          <p:cNvSpPr/>
          <p:nvPr/>
        </p:nvSpPr>
        <p:spPr>
          <a:xfrm>
            <a:off x="3132137" y="1903413"/>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51" name="object 251"/>
          <p:cNvSpPr/>
          <p:nvPr/>
        </p:nvSpPr>
        <p:spPr>
          <a:xfrm>
            <a:off x="3382962" y="1903413"/>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52" name="object 252"/>
          <p:cNvSpPr/>
          <p:nvPr/>
        </p:nvSpPr>
        <p:spPr>
          <a:xfrm>
            <a:off x="3240087" y="1868488"/>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53" name="object 253"/>
          <p:cNvSpPr/>
          <p:nvPr/>
        </p:nvSpPr>
        <p:spPr>
          <a:xfrm>
            <a:off x="3670300" y="1908968"/>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54" name="object 254"/>
          <p:cNvSpPr/>
          <p:nvPr/>
        </p:nvSpPr>
        <p:spPr>
          <a:xfrm>
            <a:off x="3670300" y="1873250"/>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55" name="object 255"/>
          <p:cNvSpPr/>
          <p:nvPr/>
        </p:nvSpPr>
        <p:spPr>
          <a:xfrm>
            <a:off x="3635376" y="1908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56" name="object 256"/>
          <p:cNvSpPr/>
          <p:nvPr/>
        </p:nvSpPr>
        <p:spPr>
          <a:xfrm>
            <a:off x="3886201" y="1908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57" name="object 257"/>
          <p:cNvSpPr/>
          <p:nvPr/>
        </p:nvSpPr>
        <p:spPr>
          <a:xfrm>
            <a:off x="3743326" y="1873250"/>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58" name="object 258"/>
          <p:cNvSpPr/>
          <p:nvPr/>
        </p:nvSpPr>
        <p:spPr>
          <a:xfrm>
            <a:off x="4173537" y="1899443"/>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59" name="object 259"/>
          <p:cNvSpPr/>
          <p:nvPr/>
        </p:nvSpPr>
        <p:spPr>
          <a:xfrm>
            <a:off x="4173537" y="1863725"/>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60" name="object 260"/>
          <p:cNvSpPr/>
          <p:nvPr/>
        </p:nvSpPr>
        <p:spPr>
          <a:xfrm>
            <a:off x="4138612"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61" name="object 261"/>
          <p:cNvSpPr/>
          <p:nvPr/>
        </p:nvSpPr>
        <p:spPr>
          <a:xfrm>
            <a:off x="4389437"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62" name="object 262"/>
          <p:cNvSpPr/>
          <p:nvPr/>
        </p:nvSpPr>
        <p:spPr>
          <a:xfrm>
            <a:off x="4246562" y="1863725"/>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63" name="object 263"/>
          <p:cNvSpPr/>
          <p:nvPr/>
        </p:nvSpPr>
        <p:spPr>
          <a:xfrm>
            <a:off x="4649787" y="1899443"/>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64" name="object 264"/>
          <p:cNvSpPr/>
          <p:nvPr/>
        </p:nvSpPr>
        <p:spPr>
          <a:xfrm>
            <a:off x="4649787" y="1863725"/>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65" name="object 265"/>
          <p:cNvSpPr/>
          <p:nvPr/>
        </p:nvSpPr>
        <p:spPr>
          <a:xfrm>
            <a:off x="4614862"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66" name="object 266"/>
          <p:cNvSpPr/>
          <p:nvPr/>
        </p:nvSpPr>
        <p:spPr>
          <a:xfrm>
            <a:off x="4865687"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67" name="object 267"/>
          <p:cNvSpPr/>
          <p:nvPr/>
        </p:nvSpPr>
        <p:spPr>
          <a:xfrm>
            <a:off x="4722812" y="1863725"/>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68" name="object 268"/>
          <p:cNvSpPr/>
          <p:nvPr/>
        </p:nvSpPr>
        <p:spPr>
          <a:xfrm>
            <a:off x="5159375" y="1899443"/>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69" name="object 269"/>
          <p:cNvSpPr/>
          <p:nvPr/>
        </p:nvSpPr>
        <p:spPr>
          <a:xfrm>
            <a:off x="5159375" y="1863725"/>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70" name="object 270"/>
          <p:cNvSpPr/>
          <p:nvPr/>
        </p:nvSpPr>
        <p:spPr>
          <a:xfrm>
            <a:off x="5124451"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71" name="object 271"/>
          <p:cNvSpPr/>
          <p:nvPr/>
        </p:nvSpPr>
        <p:spPr>
          <a:xfrm>
            <a:off x="5375276"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72" name="object 272"/>
          <p:cNvSpPr/>
          <p:nvPr/>
        </p:nvSpPr>
        <p:spPr>
          <a:xfrm>
            <a:off x="5232401" y="1863725"/>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73" name="object 273"/>
          <p:cNvSpPr/>
          <p:nvPr/>
        </p:nvSpPr>
        <p:spPr>
          <a:xfrm>
            <a:off x="5624512" y="1904206"/>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74" name="object 274"/>
          <p:cNvSpPr/>
          <p:nvPr/>
        </p:nvSpPr>
        <p:spPr>
          <a:xfrm>
            <a:off x="5624512" y="1868487"/>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75" name="object 275"/>
          <p:cNvSpPr/>
          <p:nvPr/>
        </p:nvSpPr>
        <p:spPr>
          <a:xfrm>
            <a:off x="5589588" y="1903413"/>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76" name="object 276"/>
          <p:cNvSpPr/>
          <p:nvPr/>
        </p:nvSpPr>
        <p:spPr>
          <a:xfrm>
            <a:off x="5840413" y="1903413"/>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77" name="object 277"/>
          <p:cNvSpPr/>
          <p:nvPr/>
        </p:nvSpPr>
        <p:spPr>
          <a:xfrm>
            <a:off x="5697538" y="1868488"/>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78" name="object 278"/>
          <p:cNvSpPr/>
          <p:nvPr/>
        </p:nvSpPr>
        <p:spPr>
          <a:xfrm>
            <a:off x="6119812" y="1899443"/>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79" name="object 279"/>
          <p:cNvSpPr/>
          <p:nvPr/>
        </p:nvSpPr>
        <p:spPr>
          <a:xfrm>
            <a:off x="6119812" y="1863725"/>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80" name="object 280"/>
          <p:cNvSpPr/>
          <p:nvPr/>
        </p:nvSpPr>
        <p:spPr>
          <a:xfrm>
            <a:off x="6084888"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81" name="object 281"/>
          <p:cNvSpPr/>
          <p:nvPr/>
        </p:nvSpPr>
        <p:spPr>
          <a:xfrm>
            <a:off x="6335713"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82" name="object 282"/>
          <p:cNvSpPr/>
          <p:nvPr/>
        </p:nvSpPr>
        <p:spPr>
          <a:xfrm>
            <a:off x="6192838" y="1863725"/>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83" name="object 283"/>
          <p:cNvSpPr/>
          <p:nvPr/>
        </p:nvSpPr>
        <p:spPr>
          <a:xfrm>
            <a:off x="6613525" y="1899443"/>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84" name="object 284"/>
          <p:cNvSpPr/>
          <p:nvPr/>
        </p:nvSpPr>
        <p:spPr>
          <a:xfrm>
            <a:off x="6613525" y="1863725"/>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85" name="object 285"/>
          <p:cNvSpPr/>
          <p:nvPr/>
        </p:nvSpPr>
        <p:spPr>
          <a:xfrm>
            <a:off x="6578601"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86" name="object 286"/>
          <p:cNvSpPr/>
          <p:nvPr/>
        </p:nvSpPr>
        <p:spPr>
          <a:xfrm>
            <a:off x="6829426"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87" name="object 287"/>
          <p:cNvSpPr/>
          <p:nvPr/>
        </p:nvSpPr>
        <p:spPr>
          <a:xfrm>
            <a:off x="6686551" y="1863725"/>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88" name="object 288"/>
          <p:cNvSpPr/>
          <p:nvPr/>
        </p:nvSpPr>
        <p:spPr>
          <a:xfrm>
            <a:off x="7127875" y="1899443"/>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89" name="object 289"/>
          <p:cNvSpPr/>
          <p:nvPr/>
        </p:nvSpPr>
        <p:spPr>
          <a:xfrm>
            <a:off x="7127875" y="1863725"/>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90" name="object 290"/>
          <p:cNvSpPr/>
          <p:nvPr/>
        </p:nvSpPr>
        <p:spPr>
          <a:xfrm>
            <a:off x="7092951"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91" name="object 291"/>
          <p:cNvSpPr/>
          <p:nvPr/>
        </p:nvSpPr>
        <p:spPr>
          <a:xfrm>
            <a:off x="7343776"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92" name="object 292"/>
          <p:cNvSpPr/>
          <p:nvPr/>
        </p:nvSpPr>
        <p:spPr>
          <a:xfrm>
            <a:off x="7200901" y="1863725"/>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93" name="object 293"/>
          <p:cNvSpPr/>
          <p:nvPr/>
        </p:nvSpPr>
        <p:spPr>
          <a:xfrm>
            <a:off x="7631112" y="1899443"/>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94" name="object 294"/>
          <p:cNvSpPr/>
          <p:nvPr/>
        </p:nvSpPr>
        <p:spPr>
          <a:xfrm>
            <a:off x="7631112" y="1863725"/>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295" name="object 295"/>
          <p:cNvSpPr/>
          <p:nvPr/>
        </p:nvSpPr>
        <p:spPr>
          <a:xfrm>
            <a:off x="7596189"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296" name="object 296"/>
          <p:cNvSpPr/>
          <p:nvPr/>
        </p:nvSpPr>
        <p:spPr>
          <a:xfrm>
            <a:off x="7847014"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297" name="object 297"/>
          <p:cNvSpPr/>
          <p:nvPr/>
        </p:nvSpPr>
        <p:spPr>
          <a:xfrm>
            <a:off x="7704139" y="1863725"/>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298" name="object 298"/>
          <p:cNvSpPr/>
          <p:nvPr/>
        </p:nvSpPr>
        <p:spPr>
          <a:xfrm>
            <a:off x="8126412" y="1899443"/>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299" name="object 299"/>
          <p:cNvSpPr/>
          <p:nvPr/>
        </p:nvSpPr>
        <p:spPr>
          <a:xfrm>
            <a:off x="8126412" y="1863725"/>
            <a:ext cx="252729" cy="71755"/>
          </a:xfrm>
          <a:custGeom>
            <a:avLst/>
            <a:gdLst/>
            <a:ahLst/>
            <a:cxnLst/>
            <a:rect l="l" t="t" r="r" b="b"/>
            <a:pathLst>
              <a:path w="252729" h="71755">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00" name="object 300"/>
          <p:cNvSpPr/>
          <p:nvPr/>
        </p:nvSpPr>
        <p:spPr>
          <a:xfrm>
            <a:off x="8091489" y="189865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01" name="object 301"/>
          <p:cNvSpPr/>
          <p:nvPr/>
        </p:nvSpPr>
        <p:spPr>
          <a:xfrm>
            <a:off x="8342314" y="189865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02" name="object 302"/>
          <p:cNvSpPr/>
          <p:nvPr/>
        </p:nvSpPr>
        <p:spPr>
          <a:xfrm>
            <a:off x="8199439" y="1863725"/>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03" name="object 303"/>
          <p:cNvSpPr/>
          <p:nvPr/>
        </p:nvSpPr>
        <p:spPr>
          <a:xfrm>
            <a:off x="693737" y="5331618"/>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304" name="object 304"/>
          <p:cNvSpPr/>
          <p:nvPr/>
        </p:nvSpPr>
        <p:spPr>
          <a:xfrm>
            <a:off x="693737" y="5295900"/>
            <a:ext cx="252729" cy="71755"/>
          </a:xfrm>
          <a:custGeom>
            <a:avLst/>
            <a:gdLst/>
            <a:ahLst/>
            <a:cxnLst/>
            <a:rect l="l" t="t" r="r" b="b"/>
            <a:pathLst>
              <a:path w="252730"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05" name="object 305"/>
          <p:cNvSpPr/>
          <p:nvPr/>
        </p:nvSpPr>
        <p:spPr>
          <a:xfrm>
            <a:off x="658812" y="533082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06" name="object 306"/>
          <p:cNvSpPr/>
          <p:nvPr/>
        </p:nvSpPr>
        <p:spPr>
          <a:xfrm>
            <a:off x="909637" y="533082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07" name="object 307"/>
          <p:cNvSpPr/>
          <p:nvPr/>
        </p:nvSpPr>
        <p:spPr>
          <a:xfrm>
            <a:off x="766762" y="5295900"/>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308" name="object 308"/>
          <p:cNvSpPr/>
          <p:nvPr/>
        </p:nvSpPr>
        <p:spPr>
          <a:xfrm>
            <a:off x="1179512" y="5337968"/>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309" name="object 309"/>
          <p:cNvSpPr/>
          <p:nvPr/>
        </p:nvSpPr>
        <p:spPr>
          <a:xfrm>
            <a:off x="1179512" y="5302250"/>
            <a:ext cx="252729" cy="71755"/>
          </a:xfrm>
          <a:custGeom>
            <a:avLst/>
            <a:gdLst/>
            <a:ahLst/>
            <a:cxnLst/>
            <a:rect l="l" t="t" r="r" b="b"/>
            <a:pathLst>
              <a:path w="252730"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10" name="object 310"/>
          <p:cNvSpPr/>
          <p:nvPr/>
        </p:nvSpPr>
        <p:spPr>
          <a:xfrm>
            <a:off x="1144587"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11" name="object 311"/>
          <p:cNvSpPr/>
          <p:nvPr/>
        </p:nvSpPr>
        <p:spPr>
          <a:xfrm>
            <a:off x="1395412"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12" name="object 312"/>
          <p:cNvSpPr/>
          <p:nvPr/>
        </p:nvSpPr>
        <p:spPr>
          <a:xfrm>
            <a:off x="1252537" y="5302250"/>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313" name="object 313"/>
          <p:cNvSpPr/>
          <p:nvPr/>
        </p:nvSpPr>
        <p:spPr>
          <a:xfrm>
            <a:off x="1682750" y="5337968"/>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314" name="object 314"/>
          <p:cNvSpPr/>
          <p:nvPr/>
        </p:nvSpPr>
        <p:spPr>
          <a:xfrm>
            <a:off x="1682750" y="5302250"/>
            <a:ext cx="252729" cy="71755"/>
          </a:xfrm>
          <a:custGeom>
            <a:avLst/>
            <a:gdLst/>
            <a:ahLst/>
            <a:cxnLst/>
            <a:rect l="l" t="t" r="r" b="b"/>
            <a:pathLst>
              <a:path w="252730"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15" name="object 315"/>
          <p:cNvSpPr/>
          <p:nvPr/>
        </p:nvSpPr>
        <p:spPr>
          <a:xfrm>
            <a:off x="1647826"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16" name="object 316"/>
          <p:cNvSpPr/>
          <p:nvPr/>
        </p:nvSpPr>
        <p:spPr>
          <a:xfrm>
            <a:off x="1898651"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17" name="object 317"/>
          <p:cNvSpPr/>
          <p:nvPr/>
        </p:nvSpPr>
        <p:spPr>
          <a:xfrm>
            <a:off x="1755776" y="5302250"/>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318" name="object 318"/>
          <p:cNvSpPr/>
          <p:nvPr/>
        </p:nvSpPr>
        <p:spPr>
          <a:xfrm>
            <a:off x="2206625" y="5337968"/>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319" name="object 319"/>
          <p:cNvSpPr/>
          <p:nvPr/>
        </p:nvSpPr>
        <p:spPr>
          <a:xfrm>
            <a:off x="2206625" y="5302250"/>
            <a:ext cx="252729" cy="71755"/>
          </a:xfrm>
          <a:custGeom>
            <a:avLst/>
            <a:gdLst/>
            <a:ahLst/>
            <a:cxnLst/>
            <a:rect l="l" t="t" r="r" b="b"/>
            <a:pathLst>
              <a:path w="252730"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20" name="object 320"/>
          <p:cNvSpPr/>
          <p:nvPr/>
        </p:nvSpPr>
        <p:spPr>
          <a:xfrm>
            <a:off x="2171701"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21" name="object 321"/>
          <p:cNvSpPr/>
          <p:nvPr/>
        </p:nvSpPr>
        <p:spPr>
          <a:xfrm>
            <a:off x="2422526"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22" name="object 322"/>
          <p:cNvSpPr/>
          <p:nvPr/>
        </p:nvSpPr>
        <p:spPr>
          <a:xfrm>
            <a:off x="2279651" y="5302250"/>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323" name="object 323"/>
          <p:cNvSpPr/>
          <p:nvPr/>
        </p:nvSpPr>
        <p:spPr>
          <a:xfrm>
            <a:off x="2700337" y="5337968"/>
            <a:ext cx="252729" cy="0"/>
          </a:xfrm>
          <a:custGeom>
            <a:avLst/>
            <a:gdLst/>
            <a:ahLst/>
            <a:cxnLst/>
            <a:rect l="l" t="t" r="r" b="b"/>
            <a:pathLst>
              <a:path w="252730">
                <a:moveTo>
                  <a:pt x="0" y="0"/>
                </a:moveTo>
                <a:lnTo>
                  <a:pt x="252412" y="0"/>
                </a:lnTo>
              </a:path>
            </a:pathLst>
          </a:custGeom>
          <a:ln w="71437">
            <a:solidFill>
              <a:srgbClr val="CCFFFF"/>
            </a:solidFill>
          </a:ln>
        </p:spPr>
        <p:txBody>
          <a:bodyPr wrap="square" lIns="0" tIns="0" rIns="0" bIns="0" rtlCol="0"/>
          <a:lstStyle/>
          <a:p>
            <a:endParaRPr/>
          </a:p>
        </p:txBody>
      </p:sp>
      <p:sp>
        <p:nvSpPr>
          <p:cNvPr id="324" name="object 324"/>
          <p:cNvSpPr/>
          <p:nvPr/>
        </p:nvSpPr>
        <p:spPr>
          <a:xfrm>
            <a:off x="2700337" y="5302250"/>
            <a:ext cx="252729" cy="71755"/>
          </a:xfrm>
          <a:custGeom>
            <a:avLst/>
            <a:gdLst/>
            <a:ahLst/>
            <a:cxnLst/>
            <a:rect l="l" t="t" r="r" b="b"/>
            <a:pathLst>
              <a:path w="252730"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25" name="object 325"/>
          <p:cNvSpPr/>
          <p:nvPr/>
        </p:nvSpPr>
        <p:spPr>
          <a:xfrm>
            <a:off x="2665412"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26" name="object 326"/>
          <p:cNvSpPr/>
          <p:nvPr/>
        </p:nvSpPr>
        <p:spPr>
          <a:xfrm>
            <a:off x="2916237"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27" name="object 327"/>
          <p:cNvSpPr/>
          <p:nvPr/>
        </p:nvSpPr>
        <p:spPr>
          <a:xfrm>
            <a:off x="2773362" y="5302250"/>
            <a:ext cx="144780" cy="34925"/>
          </a:xfrm>
          <a:custGeom>
            <a:avLst/>
            <a:gdLst/>
            <a:ahLst/>
            <a:cxnLst/>
            <a:rect l="l" t="t" r="r" b="b"/>
            <a:pathLst>
              <a:path w="144780" h="34925">
                <a:moveTo>
                  <a:pt x="0" y="34925"/>
                </a:moveTo>
                <a:lnTo>
                  <a:pt x="144462" y="0"/>
                </a:lnTo>
              </a:path>
            </a:pathLst>
          </a:custGeom>
          <a:ln w="9525">
            <a:solidFill>
              <a:srgbClr val="032B5F"/>
            </a:solidFill>
          </a:ln>
        </p:spPr>
        <p:txBody>
          <a:bodyPr wrap="square" lIns="0" tIns="0" rIns="0" bIns="0" rtlCol="0"/>
          <a:lstStyle/>
          <a:p>
            <a:endParaRPr/>
          </a:p>
        </p:txBody>
      </p:sp>
      <p:sp>
        <p:nvSpPr>
          <p:cNvPr id="328" name="object 328"/>
          <p:cNvSpPr/>
          <p:nvPr/>
        </p:nvSpPr>
        <p:spPr>
          <a:xfrm>
            <a:off x="3195637" y="5342731"/>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29" name="object 329"/>
          <p:cNvSpPr/>
          <p:nvPr/>
        </p:nvSpPr>
        <p:spPr>
          <a:xfrm>
            <a:off x="3195637" y="5307012"/>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30" name="object 330"/>
          <p:cNvSpPr/>
          <p:nvPr/>
        </p:nvSpPr>
        <p:spPr>
          <a:xfrm>
            <a:off x="3160712" y="5341937"/>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31" name="object 331"/>
          <p:cNvSpPr/>
          <p:nvPr/>
        </p:nvSpPr>
        <p:spPr>
          <a:xfrm>
            <a:off x="3411537" y="5341937"/>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32" name="object 332"/>
          <p:cNvSpPr/>
          <p:nvPr/>
        </p:nvSpPr>
        <p:spPr>
          <a:xfrm>
            <a:off x="3268662" y="5307012"/>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33" name="object 333"/>
          <p:cNvSpPr/>
          <p:nvPr/>
        </p:nvSpPr>
        <p:spPr>
          <a:xfrm>
            <a:off x="3698875" y="5347493"/>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34" name="object 334"/>
          <p:cNvSpPr/>
          <p:nvPr/>
        </p:nvSpPr>
        <p:spPr>
          <a:xfrm>
            <a:off x="3698875" y="5311775"/>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35" name="object 335"/>
          <p:cNvSpPr/>
          <p:nvPr/>
        </p:nvSpPr>
        <p:spPr>
          <a:xfrm>
            <a:off x="3663951" y="5346700"/>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36" name="object 336"/>
          <p:cNvSpPr/>
          <p:nvPr/>
        </p:nvSpPr>
        <p:spPr>
          <a:xfrm>
            <a:off x="3914776" y="5346700"/>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37" name="object 337"/>
          <p:cNvSpPr/>
          <p:nvPr/>
        </p:nvSpPr>
        <p:spPr>
          <a:xfrm>
            <a:off x="3771901" y="5311775"/>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38" name="object 338"/>
          <p:cNvSpPr/>
          <p:nvPr/>
        </p:nvSpPr>
        <p:spPr>
          <a:xfrm>
            <a:off x="4202112" y="5337968"/>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39" name="object 339"/>
          <p:cNvSpPr/>
          <p:nvPr/>
        </p:nvSpPr>
        <p:spPr>
          <a:xfrm>
            <a:off x="4202112" y="5302250"/>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40" name="object 340"/>
          <p:cNvSpPr/>
          <p:nvPr/>
        </p:nvSpPr>
        <p:spPr>
          <a:xfrm>
            <a:off x="4167187"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41" name="object 341"/>
          <p:cNvSpPr/>
          <p:nvPr/>
        </p:nvSpPr>
        <p:spPr>
          <a:xfrm>
            <a:off x="4418012"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42" name="object 342"/>
          <p:cNvSpPr/>
          <p:nvPr/>
        </p:nvSpPr>
        <p:spPr>
          <a:xfrm>
            <a:off x="4275137" y="5302250"/>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43" name="object 343"/>
          <p:cNvSpPr/>
          <p:nvPr/>
        </p:nvSpPr>
        <p:spPr>
          <a:xfrm>
            <a:off x="4678362" y="5337968"/>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44" name="object 344"/>
          <p:cNvSpPr/>
          <p:nvPr/>
        </p:nvSpPr>
        <p:spPr>
          <a:xfrm>
            <a:off x="4678362" y="5302250"/>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45" name="object 345"/>
          <p:cNvSpPr/>
          <p:nvPr/>
        </p:nvSpPr>
        <p:spPr>
          <a:xfrm>
            <a:off x="4643437"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46" name="object 346"/>
          <p:cNvSpPr/>
          <p:nvPr/>
        </p:nvSpPr>
        <p:spPr>
          <a:xfrm>
            <a:off x="4894262"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47" name="object 347"/>
          <p:cNvSpPr/>
          <p:nvPr/>
        </p:nvSpPr>
        <p:spPr>
          <a:xfrm>
            <a:off x="4751387" y="5302250"/>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48" name="object 348"/>
          <p:cNvSpPr/>
          <p:nvPr/>
        </p:nvSpPr>
        <p:spPr>
          <a:xfrm>
            <a:off x="5187950" y="5337968"/>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49" name="object 349"/>
          <p:cNvSpPr/>
          <p:nvPr/>
        </p:nvSpPr>
        <p:spPr>
          <a:xfrm>
            <a:off x="5187950" y="5302250"/>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50" name="object 350"/>
          <p:cNvSpPr/>
          <p:nvPr/>
        </p:nvSpPr>
        <p:spPr>
          <a:xfrm>
            <a:off x="5153026"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51" name="object 351"/>
          <p:cNvSpPr/>
          <p:nvPr/>
        </p:nvSpPr>
        <p:spPr>
          <a:xfrm>
            <a:off x="5403851"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52" name="object 352"/>
          <p:cNvSpPr/>
          <p:nvPr/>
        </p:nvSpPr>
        <p:spPr>
          <a:xfrm>
            <a:off x="5260976" y="5302250"/>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53" name="object 353"/>
          <p:cNvSpPr/>
          <p:nvPr/>
        </p:nvSpPr>
        <p:spPr>
          <a:xfrm>
            <a:off x="5653087" y="5342731"/>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54" name="object 354"/>
          <p:cNvSpPr/>
          <p:nvPr/>
        </p:nvSpPr>
        <p:spPr>
          <a:xfrm>
            <a:off x="5653087" y="5307012"/>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55" name="object 355"/>
          <p:cNvSpPr/>
          <p:nvPr/>
        </p:nvSpPr>
        <p:spPr>
          <a:xfrm>
            <a:off x="5618163" y="5341937"/>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56" name="object 356"/>
          <p:cNvSpPr/>
          <p:nvPr/>
        </p:nvSpPr>
        <p:spPr>
          <a:xfrm>
            <a:off x="5868988" y="5341937"/>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57" name="object 357"/>
          <p:cNvSpPr/>
          <p:nvPr/>
        </p:nvSpPr>
        <p:spPr>
          <a:xfrm>
            <a:off x="5726113" y="5307012"/>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58" name="object 358"/>
          <p:cNvSpPr/>
          <p:nvPr/>
        </p:nvSpPr>
        <p:spPr>
          <a:xfrm>
            <a:off x="6148387" y="5337968"/>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59" name="object 359"/>
          <p:cNvSpPr/>
          <p:nvPr/>
        </p:nvSpPr>
        <p:spPr>
          <a:xfrm>
            <a:off x="6148387" y="5302250"/>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60" name="object 360"/>
          <p:cNvSpPr/>
          <p:nvPr/>
        </p:nvSpPr>
        <p:spPr>
          <a:xfrm>
            <a:off x="6113463"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61" name="object 361"/>
          <p:cNvSpPr/>
          <p:nvPr/>
        </p:nvSpPr>
        <p:spPr>
          <a:xfrm>
            <a:off x="6364288"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62" name="object 362"/>
          <p:cNvSpPr/>
          <p:nvPr/>
        </p:nvSpPr>
        <p:spPr>
          <a:xfrm>
            <a:off x="6221413" y="5302250"/>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63" name="object 363"/>
          <p:cNvSpPr/>
          <p:nvPr/>
        </p:nvSpPr>
        <p:spPr>
          <a:xfrm>
            <a:off x="6642100" y="5337968"/>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64" name="object 364"/>
          <p:cNvSpPr/>
          <p:nvPr/>
        </p:nvSpPr>
        <p:spPr>
          <a:xfrm>
            <a:off x="6642100" y="5302250"/>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65" name="object 365"/>
          <p:cNvSpPr/>
          <p:nvPr/>
        </p:nvSpPr>
        <p:spPr>
          <a:xfrm>
            <a:off x="6607176"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66" name="object 366"/>
          <p:cNvSpPr/>
          <p:nvPr/>
        </p:nvSpPr>
        <p:spPr>
          <a:xfrm>
            <a:off x="6858001"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67" name="object 367"/>
          <p:cNvSpPr/>
          <p:nvPr/>
        </p:nvSpPr>
        <p:spPr>
          <a:xfrm>
            <a:off x="6715126" y="5302250"/>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68" name="object 368"/>
          <p:cNvSpPr/>
          <p:nvPr/>
        </p:nvSpPr>
        <p:spPr>
          <a:xfrm>
            <a:off x="7156450" y="5337968"/>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69" name="object 369"/>
          <p:cNvSpPr/>
          <p:nvPr/>
        </p:nvSpPr>
        <p:spPr>
          <a:xfrm>
            <a:off x="7156450" y="5302250"/>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70" name="object 370"/>
          <p:cNvSpPr/>
          <p:nvPr/>
        </p:nvSpPr>
        <p:spPr>
          <a:xfrm>
            <a:off x="7121526"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71" name="object 371"/>
          <p:cNvSpPr/>
          <p:nvPr/>
        </p:nvSpPr>
        <p:spPr>
          <a:xfrm>
            <a:off x="7372351"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72" name="object 372"/>
          <p:cNvSpPr/>
          <p:nvPr/>
        </p:nvSpPr>
        <p:spPr>
          <a:xfrm>
            <a:off x="7229476" y="5302250"/>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73" name="object 373"/>
          <p:cNvSpPr/>
          <p:nvPr/>
        </p:nvSpPr>
        <p:spPr>
          <a:xfrm>
            <a:off x="7659687" y="5337968"/>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74" name="object 374"/>
          <p:cNvSpPr/>
          <p:nvPr/>
        </p:nvSpPr>
        <p:spPr>
          <a:xfrm>
            <a:off x="7659687" y="5302250"/>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75" name="object 375"/>
          <p:cNvSpPr/>
          <p:nvPr/>
        </p:nvSpPr>
        <p:spPr>
          <a:xfrm>
            <a:off x="7624764"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76" name="object 376"/>
          <p:cNvSpPr/>
          <p:nvPr/>
        </p:nvSpPr>
        <p:spPr>
          <a:xfrm>
            <a:off x="7875589"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77" name="object 377"/>
          <p:cNvSpPr/>
          <p:nvPr/>
        </p:nvSpPr>
        <p:spPr>
          <a:xfrm>
            <a:off x="7732714" y="5302250"/>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78" name="object 378"/>
          <p:cNvSpPr/>
          <p:nvPr/>
        </p:nvSpPr>
        <p:spPr>
          <a:xfrm>
            <a:off x="8154987" y="5337968"/>
            <a:ext cx="252729" cy="0"/>
          </a:xfrm>
          <a:custGeom>
            <a:avLst/>
            <a:gdLst/>
            <a:ahLst/>
            <a:cxnLst/>
            <a:rect l="l" t="t" r="r" b="b"/>
            <a:pathLst>
              <a:path w="252729">
                <a:moveTo>
                  <a:pt x="0" y="0"/>
                </a:moveTo>
                <a:lnTo>
                  <a:pt x="252412" y="0"/>
                </a:lnTo>
              </a:path>
            </a:pathLst>
          </a:custGeom>
          <a:ln w="71437">
            <a:solidFill>
              <a:srgbClr val="CCFFFF"/>
            </a:solidFill>
          </a:ln>
        </p:spPr>
        <p:txBody>
          <a:bodyPr wrap="square" lIns="0" tIns="0" rIns="0" bIns="0" rtlCol="0"/>
          <a:lstStyle/>
          <a:p>
            <a:endParaRPr/>
          </a:p>
        </p:txBody>
      </p:sp>
      <p:sp>
        <p:nvSpPr>
          <p:cNvPr id="379" name="object 379"/>
          <p:cNvSpPr/>
          <p:nvPr/>
        </p:nvSpPr>
        <p:spPr>
          <a:xfrm>
            <a:off x="8154987" y="5302250"/>
            <a:ext cx="252729" cy="71755"/>
          </a:xfrm>
          <a:custGeom>
            <a:avLst/>
            <a:gdLst/>
            <a:ahLst/>
            <a:cxnLst/>
            <a:rect l="l" t="t" r="r" b="b"/>
            <a:pathLst>
              <a:path w="252729" h="71754">
                <a:moveTo>
                  <a:pt x="0" y="0"/>
                </a:moveTo>
                <a:lnTo>
                  <a:pt x="252412" y="0"/>
                </a:lnTo>
                <a:lnTo>
                  <a:pt x="252412" y="71437"/>
                </a:lnTo>
                <a:lnTo>
                  <a:pt x="0" y="71437"/>
                </a:lnTo>
                <a:lnTo>
                  <a:pt x="0" y="0"/>
                </a:lnTo>
                <a:close/>
              </a:path>
            </a:pathLst>
          </a:custGeom>
          <a:ln w="9525">
            <a:solidFill>
              <a:srgbClr val="032B5F"/>
            </a:solidFill>
          </a:ln>
        </p:spPr>
        <p:txBody>
          <a:bodyPr wrap="square" lIns="0" tIns="0" rIns="0" bIns="0" rtlCol="0"/>
          <a:lstStyle/>
          <a:p>
            <a:endParaRPr/>
          </a:p>
        </p:txBody>
      </p:sp>
      <p:sp>
        <p:nvSpPr>
          <p:cNvPr id="380" name="object 380"/>
          <p:cNvSpPr/>
          <p:nvPr/>
        </p:nvSpPr>
        <p:spPr>
          <a:xfrm>
            <a:off x="8120064" y="5337175"/>
            <a:ext cx="107950" cy="0"/>
          </a:xfrm>
          <a:custGeom>
            <a:avLst/>
            <a:gdLst/>
            <a:ahLst/>
            <a:cxnLst/>
            <a:rect l="l" t="t" r="r" b="b"/>
            <a:pathLst>
              <a:path w="107950">
                <a:moveTo>
                  <a:pt x="0" y="0"/>
                </a:moveTo>
                <a:lnTo>
                  <a:pt x="107950" y="0"/>
                </a:lnTo>
              </a:path>
            </a:pathLst>
          </a:custGeom>
          <a:ln w="9525">
            <a:solidFill>
              <a:srgbClr val="032B5F"/>
            </a:solidFill>
          </a:ln>
        </p:spPr>
        <p:txBody>
          <a:bodyPr wrap="square" lIns="0" tIns="0" rIns="0" bIns="0" rtlCol="0"/>
          <a:lstStyle/>
          <a:p>
            <a:endParaRPr/>
          </a:p>
        </p:txBody>
      </p:sp>
      <p:sp>
        <p:nvSpPr>
          <p:cNvPr id="381" name="object 381"/>
          <p:cNvSpPr/>
          <p:nvPr/>
        </p:nvSpPr>
        <p:spPr>
          <a:xfrm>
            <a:off x="8370889" y="5337175"/>
            <a:ext cx="73025" cy="0"/>
          </a:xfrm>
          <a:custGeom>
            <a:avLst/>
            <a:gdLst/>
            <a:ahLst/>
            <a:cxnLst/>
            <a:rect l="l" t="t" r="r" b="b"/>
            <a:pathLst>
              <a:path w="73025">
                <a:moveTo>
                  <a:pt x="0" y="0"/>
                </a:moveTo>
                <a:lnTo>
                  <a:pt x="73025" y="0"/>
                </a:lnTo>
              </a:path>
            </a:pathLst>
          </a:custGeom>
          <a:ln w="9525">
            <a:solidFill>
              <a:srgbClr val="032B5F"/>
            </a:solidFill>
          </a:ln>
        </p:spPr>
        <p:txBody>
          <a:bodyPr wrap="square" lIns="0" tIns="0" rIns="0" bIns="0" rtlCol="0"/>
          <a:lstStyle/>
          <a:p>
            <a:endParaRPr/>
          </a:p>
        </p:txBody>
      </p:sp>
      <p:sp>
        <p:nvSpPr>
          <p:cNvPr id="382" name="object 382"/>
          <p:cNvSpPr/>
          <p:nvPr/>
        </p:nvSpPr>
        <p:spPr>
          <a:xfrm>
            <a:off x="8228014" y="5302250"/>
            <a:ext cx="144780" cy="34925"/>
          </a:xfrm>
          <a:custGeom>
            <a:avLst/>
            <a:gdLst/>
            <a:ahLst/>
            <a:cxnLst/>
            <a:rect l="l" t="t" r="r" b="b"/>
            <a:pathLst>
              <a:path w="144779" h="34925">
                <a:moveTo>
                  <a:pt x="0" y="34925"/>
                </a:moveTo>
                <a:lnTo>
                  <a:pt x="144462" y="0"/>
                </a:lnTo>
              </a:path>
            </a:pathLst>
          </a:custGeom>
          <a:ln w="9525">
            <a:solidFill>
              <a:srgbClr val="032B5F"/>
            </a:solidFill>
          </a:ln>
        </p:spPr>
        <p:txBody>
          <a:bodyPr wrap="square" lIns="0" tIns="0" rIns="0" bIns="0" rtlCol="0"/>
          <a:lstStyle/>
          <a:p>
            <a:endParaRPr/>
          </a:p>
        </p:txBody>
      </p:sp>
      <p:sp>
        <p:nvSpPr>
          <p:cNvPr id="383" name="object 38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84" name="object 384"/>
          <p:cNvSpPr txBox="1">
            <a:spLocks noGrp="1"/>
          </p:cNvSpPr>
          <p:nvPr>
            <p:ph type="title"/>
          </p:nvPr>
        </p:nvSpPr>
        <p:spPr>
          <a:prstGeom prst="rect">
            <a:avLst/>
          </a:prstGeom>
        </p:spPr>
        <p:txBody>
          <a:bodyPr vert="horz" wrap="square" lIns="0" tIns="72771" rIns="0" bIns="0" rtlCol="0">
            <a:spAutoFit/>
          </a:bodyPr>
          <a:lstStyle/>
          <a:p>
            <a:pPr marL="525145" marR="2378710">
              <a:lnSpc>
                <a:spcPct val="100000"/>
              </a:lnSpc>
              <a:spcBef>
                <a:spcPts val="105"/>
              </a:spcBef>
            </a:pPr>
            <a:r>
              <a:rPr sz="2000" spc="-5" dirty="0"/>
              <a:t>Functional buildings: flexible room </a:t>
            </a:r>
            <a:r>
              <a:rPr sz="2000" dirty="0"/>
              <a:t>structures  </a:t>
            </a:r>
            <a:r>
              <a:rPr sz="2000" spc="-5" dirty="0"/>
              <a:t>with wireless</a:t>
            </a:r>
            <a:r>
              <a:rPr sz="2000" spc="-30" dirty="0"/>
              <a:t> </a:t>
            </a:r>
            <a:r>
              <a:rPr sz="2000" spc="-5" dirty="0"/>
              <a:t>technology</a:t>
            </a:r>
            <a:endParaRPr sz="2000"/>
          </a:p>
        </p:txBody>
      </p:sp>
      <p:sp>
        <p:nvSpPr>
          <p:cNvPr id="385" name="object 38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386" name="object 38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347913"/>
            <a:ext cx="3798849" cy="289877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25171" rIns="0" bIns="0" rtlCol="0">
            <a:spAutoFit/>
          </a:bodyPr>
          <a:lstStyle/>
          <a:p>
            <a:pPr marL="525145">
              <a:lnSpc>
                <a:spcPct val="100000"/>
              </a:lnSpc>
              <a:spcBef>
                <a:spcPts val="105"/>
              </a:spcBef>
            </a:pPr>
            <a:r>
              <a:rPr sz="2000" spc="-5" dirty="0"/>
              <a:t>Commerical buildings: advantages </a:t>
            </a:r>
            <a:r>
              <a:rPr sz="2000" dirty="0"/>
              <a:t>for the</a:t>
            </a:r>
            <a:r>
              <a:rPr sz="2000" spc="-50" dirty="0"/>
              <a:t> </a:t>
            </a:r>
            <a:r>
              <a:rPr sz="2000" spc="-5" dirty="0"/>
              <a:t>user</a:t>
            </a:r>
            <a:endParaRPr sz="2000"/>
          </a:p>
        </p:txBody>
      </p:sp>
      <p:sp>
        <p:nvSpPr>
          <p:cNvPr id="7" name="object 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51</a:t>
            </a:fld>
            <a:endParaRPr dirty="0"/>
          </a:p>
        </p:txBody>
      </p:sp>
      <p:sp>
        <p:nvSpPr>
          <p:cNvPr id="5" name="object 5"/>
          <p:cNvSpPr txBox="1"/>
          <p:nvPr/>
        </p:nvSpPr>
        <p:spPr>
          <a:xfrm>
            <a:off x="3767137" y="1650936"/>
            <a:ext cx="4813300" cy="4280535"/>
          </a:xfrm>
          <a:prstGeom prst="rect">
            <a:avLst/>
          </a:prstGeom>
        </p:spPr>
        <p:txBody>
          <a:bodyPr vert="horz" wrap="square" lIns="0" tIns="12700" rIns="0" bIns="0" rtlCol="0">
            <a:spAutoFit/>
          </a:bodyPr>
          <a:lstStyle/>
          <a:p>
            <a:pPr marL="240665" marR="5080" indent="-228600">
              <a:lnSpc>
                <a:spcPct val="120000"/>
              </a:lnSpc>
              <a:spcBef>
                <a:spcPts val="100"/>
              </a:spcBef>
              <a:buClr>
                <a:srgbClr val="97C00E"/>
              </a:buClr>
              <a:buFont typeface="Wingdings"/>
              <a:buChar char=""/>
              <a:tabLst>
                <a:tab pos="241300" algn="l"/>
              </a:tabLst>
            </a:pPr>
            <a:r>
              <a:rPr sz="1800" spc="-5" dirty="0">
                <a:solidFill>
                  <a:srgbClr val="032B5F"/>
                </a:solidFill>
                <a:latin typeface="Verdana"/>
                <a:cs typeface="Verdana"/>
              </a:rPr>
              <a:t>High </a:t>
            </a:r>
            <a:r>
              <a:rPr sz="1800" b="1" dirty="0">
                <a:solidFill>
                  <a:srgbClr val="032B5F"/>
                </a:solidFill>
                <a:latin typeface="Verdana"/>
                <a:cs typeface="Verdana"/>
              </a:rPr>
              <a:t>energy </a:t>
            </a:r>
            <a:r>
              <a:rPr sz="1800" b="1" spc="-5" dirty="0">
                <a:solidFill>
                  <a:srgbClr val="032B5F"/>
                </a:solidFill>
                <a:latin typeface="Verdana"/>
                <a:cs typeface="Verdana"/>
              </a:rPr>
              <a:t>efficiency </a:t>
            </a:r>
            <a:r>
              <a:rPr sz="1800" spc="-5" dirty="0">
                <a:solidFill>
                  <a:srgbClr val="032B5F"/>
                </a:solidFill>
                <a:latin typeface="Verdana"/>
                <a:cs typeface="Verdana"/>
              </a:rPr>
              <a:t>due to optimal  </a:t>
            </a:r>
            <a:r>
              <a:rPr sz="1800" dirty="0">
                <a:solidFill>
                  <a:srgbClr val="032B5F"/>
                </a:solidFill>
                <a:latin typeface="Verdana"/>
                <a:cs typeface="Verdana"/>
              </a:rPr>
              <a:t>building</a:t>
            </a:r>
            <a:r>
              <a:rPr sz="1800" spc="-10" dirty="0">
                <a:solidFill>
                  <a:srgbClr val="032B5F"/>
                </a:solidFill>
                <a:latin typeface="Verdana"/>
                <a:cs typeface="Verdana"/>
              </a:rPr>
              <a:t> </a:t>
            </a:r>
            <a:r>
              <a:rPr sz="1800" spc="-5" dirty="0">
                <a:solidFill>
                  <a:srgbClr val="032B5F"/>
                </a:solidFill>
                <a:latin typeface="Verdana"/>
                <a:cs typeface="Verdana"/>
              </a:rPr>
              <a:t>automation</a:t>
            </a:r>
            <a:endParaRPr sz="1800">
              <a:latin typeface="Verdana"/>
              <a:cs typeface="Verdana"/>
            </a:endParaRPr>
          </a:p>
          <a:p>
            <a:pPr>
              <a:lnSpc>
                <a:spcPct val="100000"/>
              </a:lnSpc>
              <a:buClr>
                <a:srgbClr val="97C00E"/>
              </a:buClr>
              <a:buFont typeface="Wingdings"/>
              <a:buChar char=""/>
            </a:pPr>
            <a:endParaRPr sz="2950">
              <a:latin typeface="Times New Roman"/>
              <a:cs typeface="Times New Roman"/>
            </a:endParaRPr>
          </a:p>
          <a:p>
            <a:pPr marL="240665" marR="84455" indent="-228600">
              <a:lnSpc>
                <a:spcPct val="120000"/>
              </a:lnSpc>
              <a:buClr>
                <a:srgbClr val="97C00E"/>
              </a:buClr>
              <a:buFont typeface="Wingdings"/>
              <a:buChar char=""/>
              <a:tabLst>
                <a:tab pos="241300" algn="l"/>
              </a:tabLst>
            </a:pPr>
            <a:r>
              <a:rPr sz="1800" b="1" spc="-5" dirty="0">
                <a:solidFill>
                  <a:srgbClr val="032B5F"/>
                </a:solidFill>
                <a:latin typeface="Verdana"/>
                <a:cs typeface="Verdana"/>
              </a:rPr>
              <a:t>Simple planning </a:t>
            </a:r>
            <a:r>
              <a:rPr sz="1800" spc="-5" dirty="0">
                <a:solidFill>
                  <a:srgbClr val="032B5F"/>
                </a:solidFill>
                <a:latin typeface="Verdana"/>
                <a:cs typeface="Verdana"/>
              </a:rPr>
              <a:t>- Easy adjustment </a:t>
            </a:r>
            <a:r>
              <a:rPr sz="1800" dirty="0">
                <a:solidFill>
                  <a:srgbClr val="032B5F"/>
                </a:solidFill>
                <a:latin typeface="Verdana"/>
                <a:cs typeface="Verdana"/>
              </a:rPr>
              <a:t>if  </a:t>
            </a:r>
            <a:r>
              <a:rPr sz="1800" spc="-5" dirty="0">
                <a:solidFill>
                  <a:srgbClr val="032B5F"/>
                </a:solidFill>
                <a:latin typeface="Verdana"/>
                <a:cs typeface="Verdana"/>
              </a:rPr>
              <a:t>changes occur during the </a:t>
            </a:r>
            <a:r>
              <a:rPr sz="1800" dirty="0">
                <a:solidFill>
                  <a:srgbClr val="032B5F"/>
                </a:solidFill>
                <a:latin typeface="Verdana"/>
                <a:cs typeface="Verdana"/>
              </a:rPr>
              <a:t>building  </a:t>
            </a:r>
            <a:r>
              <a:rPr sz="1800" spc="-5" dirty="0">
                <a:solidFill>
                  <a:srgbClr val="032B5F"/>
                </a:solidFill>
                <a:latin typeface="Verdana"/>
                <a:cs typeface="Verdana"/>
              </a:rPr>
              <a:t>phase</a:t>
            </a:r>
            <a:endParaRPr sz="1800">
              <a:latin typeface="Verdana"/>
              <a:cs typeface="Verdana"/>
            </a:endParaRPr>
          </a:p>
          <a:p>
            <a:pPr>
              <a:lnSpc>
                <a:spcPct val="100000"/>
              </a:lnSpc>
              <a:buClr>
                <a:srgbClr val="97C00E"/>
              </a:buClr>
              <a:buFont typeface="Wingdings"/>
              <a:buChar char=""/>
            </a:pPr>
            <a:endParaRPr sz="2200">
              <a:latin typeface="Times New Roman"/>
              <a:cs typeface="Times New Roman"/>
            </a:endParaRPr>
          </a:p>
          <a:p>
            <a:pPr marL="241300" indent="-228600">
              <a:lnSpc>
                <a:spcPct val="100000"/>
              </a:lnSpc>
              <a:spcBef>
                <a:spcPts val="1290"/>
              </a:spcBef>
              <a:buClr>
                <a:srgbClr val="97C00E"/>
              </a:buClr>
              <a:buFont typeface="Wingdings"/>
              <a:buChar char=""/>
              <a:tabLst>
                <a:tab pos="241300" algn="l"/>
              </a:tabLst>
            </a:pPr>
            <a:r>
              <a:rPr sz="1800" dirty="0">
                <a:solidFill>
                  <a:srgbClr val="032B5F"/>
                </a:solidFill>
                <a:latin typeface="Verdana"/>
                <a:cs typeface="Verdana"/>
              </a:rPr>
              <a:t>Highly </a:t>
            </a:r>
            <a:r>
              <a:rPr sz="1800" b="1" spc="-5" dirty="0">
                <a:solidFill>
                  <a:srgbClr val="032B5F"/>
                </a:solidFill>
                <a:latin typeface="Verdana"/>
                <a:cs typeface="Verdana"/>
              </a:rPr>
              <a:t>flexible office</a:t>
            </a:r>
            <a:r>
              <a:rPr sz="1800" b="1" spc="10" dirty="0">
                <a:solidFill>
                  <a:srgbClr val="032B5F"/>
                </a:solidFill>
                <a:latin typeface="Verdana"/>
                <a:cs typeface="Verdana"/>
              </a:rPr>
              <a:t> </a:t>
            </a:r>
            <a:r>
              <a:rPr sz="1800" b="1" spc="-5" dirty="0">
                <a:solidFill>
                  <a:srgbClr val="032B5F"/>
                </a:solidFill>
                <a:latin typeface="Verdana"/>
                <a:cs typeface="Verdana"/>
              </a:rPr>
              <a:t>areas</a:t>
            </a:r>
            <a:endParaRPr sz="1800">
              <a:latin typeface="Verdana"/>
              <a:cs typeface="Verdana"/>
            </a:endParaRPr>
          </a:p>
          <a:p>
            <a:pPr>
              <a:lnSpc>
                <a:spcPct val="100000"/>
              </a:lnSpc>
              <a:buClr>
                <a:srgbClr val="97C00E"/>
              </a:buClr>
              <a:buFont typeface="Wingdings"/>
              <a:buChar char=""/>
            </a:pPr>
            <a:endParaRPr sz="2950">
              <a:latin typeface="Times New Roman"/>
              <a:cs typeface="Times New Roman"/>
            </a:endParaRPr>
          </a:p>
          <a:p>
            <a:pPr marL="241300" marR="65405" indent="-228600">
              <a:lnSpc>
                <a:spcPct val="120000"/>
              </a:lnSpc>
              <a:buClr>
                <a:srgbClr val="97C00E"/>
              </a:buClr>
              <a:buFont typeface="Wingdings"/>
              <a:buChar char=""/>
              <a:tabLst>
                <a:tab pos="241300" algn="l"/>
              </a:tabLst>
            </a:pPr>
            <a:r>
              <a:rPr sz="1800" b="1" dirty="0">
                <a:solidFill>
                  <a:srgbClr val="032B5F"/>
                </a:solidFill>
                <a:latin typeface="Verdana"/>
                <a:cs typeface="Verdana"/>
              </a:rPr>
              <a:t>Lower </a:t>
            </a:r>
            <a:r>
              <a:rPr sz="1800" b="1" spc="-5" dirty="0">
                <a:solidFill>
                  <a:srgbClr val="032B5F"/>
                </a:solidFill>
                <a:latin typeface="Verdana"/>
                <a:cs typeface="Verdana"/>
              </a:rPr>
              <a:t>running costs </a:t>
            </a:r>
            <a:r>
              <a:rPr sz="1800" dirty="0">
                <a:solidFill>
                  <a:srgbClr val="032B5F"/>
                </a:solidFill>
                <a:latin typeface="Verdana"/>
                <a:cs typeface="Verdana"/>
              </a:rPr>
              <a:t>with </a:t>
            </a:r>
            <a:r>
              <a:rPr sz="1800" spc="-5" dirty="0">
                <a:solidFill>
                  <a:srgbClr val="032B5F"/>
                </a:solidFill>
                <a:latin typeface="Verdana"/>
                <a:cs typeface="Verdana"/>
              </a:rPr>
              <a:t>changes </a:t>
            </a:r>
            <a:r>
              <a:rPr sz="1800" dirty="0">
                <a:solidFill>
                  <a:srgbClr val="032B5F"/>
                </a:solidFill>
                <a:latin typeface="Verdana"/>
                <a:cs typeface="Verdana"/>
              </a:rPr>
              <a:t>in  room </a:t>
            </a:r>
            <a:r>
              <a:rPr sz="1800" spc="-5" dirty="0">
                <a:solidFill>
                  <a:srgbClr val="032B5F"/>
                </a:solidFill>
                <a:latin typeface="Verdana"/>
                <a:cs typeface="Verdana"/>
              </a:rPr>
              <a:t>structure </a:t>
            </a:r>
            <a:r>
              <a:rPr sz="1800" dirty="0">
                <a:solidFill>
                  <a:srgbClr val="032B5F"/>
                </a:solidFill>
                <a:latin typeface="Verdana"/>
                <a:cs typeface="Verdana"/>
              </a:rPr>
              <a:t>or </a:t>
            </a:r>
            <a:r>
              <a:rPr sz="1800" spc="-5" dirty="0">
                <a:solidFill>
                  <a:srgbClr val="032B5F"/>
                </a:solidFill>
                <a:latin typeface="Verdana"/>
                <a:cs typeface="Verdana"/>
              </a:rPr>
              <a:t>after </a:t>
            </a:r>
            <a:r>
              <a:rPr sz="1800" dirty="0">
                <a:solidFill>
                  <a:srgbClr val="032B5F"/>
                </a:solidFill>
                <a:latin typeface="Verdana"/>
                <a:cs typeface="Verdana"/>
              </a:rPr>
              <a:t>a </a:t>
            </a:r>
            <a:r>
              <a:rPr sz="1800" spc="-5" dirty="0">
                <a:solidFill>
                  <a:srgbClr val="032B5F"/>
                </a:solidFill>
                <a:latin typeface="Verdana"/>
                <a:cs typeface="Verdana"/>
              </a:rPr>
              <a:t>change </a:t>
            </a:r>
            <a:r>
              <a:rPr sz="1800" dirty="0">
                <a:solidFill>
                  <a:srgbClr val="032B5F"/>
                </a:solidFill>
                <a:latin typeface="Verdana"/>
                <a:cs typeface="Verdana"/>
              </a:rPr>
              <a:t>in  </a:t>
            </a:r>
            <a:r>
              <a:rPr sz="1800" spc="-5" dirty="0">
                <a:solidFill>
                  <a:srgbClr val="032B5F"/>
                </a:solidFill>
                <a:latin typeface="Verdana"/>
                <a:cs typeface="Verdana"/>
              </a:rPr>
              <a:t>tenants</a:t>
            </a:r>
            <a:endParaRPr sz="1800">
              <a:latin typeface="Verdana"/>
              <a:cs typeface="Verdana"/>
            </a:endParaRPr>
          </a:p>
        </p:txBody>
      </p:sp>
      <p:sp>
        <p:nvSpPr>
          <p:cNvPr id="6" name="object 6"/>
          <p:cNvSpPr txBox="1"/>
          <p:nvPr/>
        </p:nvSpPr>
        <p:spPr>
          <a:xfrm>
            <a:off x="8493316" y="6252019"/>
            <a:ext cx="13843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666666"/>
                </a:solidFill>
                <a:latin typeface="Arial"/>
                <a:cs typeface="Arial"/>
              </a:rPr>
              <a:t>49</a:t>
            </a:r>
            <a:endParaRPr sz="8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72771" rIns="0" bIns="0" rtlCol="0">
            <a:spAutoFit/>
          </a:bodyPr>
          <a:lstStyle/>
          <a:p>
            <a:pPr marL="525145">
              <a:lnSpc>
                <a:spcPct val="100000"/>
              </a:lnSpc>
              <a:spcBef>
                <a:spcPts val="105"/>
              </a:spcBef>
            </a:pPr>
            <a:r>
              <a:rPr sz="2000" spc="-5" dirty="0"/>
              <a:t>Commercial</a:t>
            </a:r>
            <a:r>
              <a:rPr sz="2000" spc="-15" dirty="0"/>
              <a:t> </a:t>
            </a:r>
            <a:r>
              <a:rPr sz="2000" spc="-5" dirty="0"/>
              <a:t>buildings:</a:t>
            </a:r>
            <a:endParaRPr sz="2000"/>
          </a:p>
          <a:p>
            <a:pPr marL="525145">
              <a:lnSpc>
                <a:spcPct val="100000"/>
              </a:lnSpc>
            </a:pPr>
            <a:r>
              <a:rPr sz="2000" spc="-5" dirty="0"/>
              <a:t>Advantages </a:t>
            </a:r>
            <a:r>
              <a:rPr sz="2000" dirty="0"/>
              <a:t>for </a:t>
            </a:r>
            <a:r>
              <a:rPr sz="2000" spc="-5" dirty="0"/>
              <a:t>installers </a:t>
            </a:r>
            <a:r>
              <a:rPr sz="2000" dirty="0"/>
              <a:t>and</a:t>
            </a:r>
            <a:r>
              <a:rPr sz="2000" spc="-75" dirty="0"/>
              <a:t> </a:t>
            </a:r>
            <a:r>
              <a:rPr sz="2000" spc="-5" dirty="0"/>
              <a:t>planners</a:t>
            </a:r>
            <a:endParaRPr sz="2000"/>
          </a:p>
        </p:txBody>
      </p:sp>
      <p:sp>
        <p:nvSpPr>
          <p:cNvPr id="4" name="object 4"/>
          <p:cNvSpPr txBox="1"/>
          <p:nvPr/>
        </p:nvSpPr>
        <p:spPr>
          <a:xfrm>
            <a:off x="3838575" y="1519627"/>
            <a:ext cx="4512945" cy="4326255"/>
          </a:xfrm>
          <a:prstGeom prst="rect">
            <a:avLst/>
          </a:prstGeom>
        </p:spPr>
        <p:txBody>
          <a:bodyPr vert="horz" wrap="square" lIns="0" tIns="12700" rIns="0" bIns="0" rtlCol="0">
            <a:spAutoFit/>
          </a:bodyPr>
          <a:lstStyle/>
          <a:p>
            <a:pPr marL="241300" marR="592455" indent="-228600">
              <a:lnSpc>
                <a:spcPct val="107500"/>
              </a:lnSpc>
              <a:spcBef>
                <a:spcPts val="100"/>
              </a:spcBef>
              <a:buClr>
                <a:srgbClr val="97C00E"/>
              </a:buClr>
              <a:buFont typeface="Wingdings"/>
              <a:buChar char=""/>
              <a:tabLst>
                <a:tab pos="241300" algn="l"/>
              </a:tabLst>
            </a:pPr>
            <a:r>
              <a:rPr sz="1600" spc="-5" dirty="0">
                <a:solidFill>
                  <a:srgbClr val="032B5F"/>
                </a:solidFill>
                <a:latin typeface="Verdana"/>
                <a:cs typeface="Verdana"/>
              </a:rPr>
              <a:t>Easy </a:t>
            </a:r>
            <a:r>
              <a:rPr sz="1600" spc="-10" dirty="0">
                <a:solidFill>
                  <a:srgbClr val="032B5F"/>
                </a:solidFill>
                <a:latin typeface="Verdana"/>
                <a:cs typeface="Verdana"/>
              </a:rPr>
              <a:t>planning </a:t>
            </a:r>
            <a:r>
              <a:rPr sz="1600" spc="-5" dirty="0">
                <a:solidFill>
                  <a:srgbClr val="032B5F"/>
                </a:solidFill>
                <a:latin typeface="Verdana"/>
                <a:cs typeface="Verdana"/>
              </a:rPr>
              <a:t>and </a:t>
            </a:r>
            <a:r>
              <a:rPr sz="1600" spc="-10" dirty="0">
                <a:solidFill>
                  <a:srgbClr val="032B5F"/>
                </a:solidFill>
                <a:latin typeface="Verdana"/>
                <a:cs typeface="Verdana"/>
              </a:rPr>
              <a:t>highest flexibility  </a:t>
            </a:r>
            <a:r>
              <a:rPr sz="1600" spc="-5" dirty="0">
                <a:solidFill>
                  <a:srgbClr val="032B5F"/>
                </a:solidFill>
                <a:latin typeface="Verdana"/>
                <a:cs typeface="Verdana"/>
              </a:rPr>
              <a:t>through freely positionable</a:t>
            </a:r>
            <a:r>
              <a:rPr sz="1600" spc="15" dirty="0">
                <a:solidFill>
                  <a:srgbClr val="032B5F"/>
                </a:solidFill>
                <a:latin typeface="Verdana"/>
                <a:cs typeface="Verdana"/>
              </a:rPr>
              <a:t> </a:t>
            </a:r>
            <a:r>
              <a:rPr sz="1600" spc="-5" dirty="0">
                <a:solidFill>
                  <a:srgbClr val="032B5F"/>
                </a:solidFill>
                <a:latin typeface="Verdana"/>
                <a:cs typeface="Verdana"/>
              </a:rPr>
              <a:t>sensors</a:t>
            </a:r>
            <a:endParaRPr sz="1600">
              <a:latin typeface="Verdana"/>
              <a:cs typeface="Verdana"/>
            </a:endParaRPr>
          </a:p>
          <a:p>
            <a:pPr>
              <a:lnSpc>
                <a:spcPct val="100000"/>
              </a:lnSpc>
              <a:spcBef>
                <a:spcPts val="15"/>
              </a:spcBef>
              <a:buClr>
                <a:srgbClr val="97C00E"/>
              </a:buClr>
              <a:buFont typeface="Wingdings"/>
              <a:buChar char=""/>
            </a:pPr>
            <a:endParaRPr sz="2450">
              <a:latin typeface="Times New Roman"/>
              <a:cs typeface="Times New Roman"/>
            </a:endParaRPr>
          </a:p>
          <a:p>
            <a:pPr marL="241300" indent="-228600">
              <a:lnSpc>
                <a:spcPct val="100000"/>
              </a:lnSpc>
              <a:buClr>
                <a:srgbClr val="97C00E"/>
              </a:buClr>
              <a:buFont typeface="Wingdings"/>
              <a:buChar char=""/>
              <a:tabLst>
                <a:tab pos="241300" algn="l"/>
              </a:tabLst>
            </a:pPr>
            <a:r>
              <a:rPr sz="1600" spc="-10" dirty="0">
                <a:solidFill>
                  <a:srgbClr val="032B5F"/>
                </a:solidFill>
                <a:latin typeface="Verdana"/>
                <a:cs typeface="Verdana"/>
              </a:rPr>
              <a:t>Less noise </a:t>
            </a:r>
            <a:r>
              <a:rPr sz="1600" spc="-5" dirty="0">
                <a:solidFill>
                  <a:srgbClr val="032B5F"/>
                </a:solidFill>
                <a:latin typeface="Verdana"/>
                <a:cs typeface="Verdana"/>
              </a:rPr>
              <a:t>and</a:t>
            </a:r>
            <a:r>
              <a:rPr sz="1600" spc="50" dirty="0">
                <a:solidFill>
                  <a:srgbClr val="032B5F"/>
                </a:solidFill>
                <a:latin typeface="Verdana"/>
                <a:cs typeface="Verdana"/>
              </a:rPr>
              <a:t> </a:t>
            </a:r>
            <a:r>
              <a:rPr sz="1600" spc="-5" dirty="0">
                <a:solidFill>
                  <a:srgbClr val="032B5F"/>
                </a:solidFill>
                <a:latin typeface="Verdana"/>
                <a:cs typeface="Verdana"/>
              </a:rPr>
              <a:t>dirt</a:t>
            </a:r>
            <a:endParaRPr sz="1600">
              <a:latin typeface="Verdana"/>
              <a:cs typeface="Verdana"/>
            </a:endParaRPr>
          </a:p>
          <a:p>
            <a:pPr>
              <a:lnSpc>
                <a:spcPct val="100000"/>
              </a:lnSpc>
              <a:spcBef>
                <a:spcPts val="15"/>
              </a:spcBef>
              <a:buClr>
                <a:srgbClr val="97C00E"/>
              </a:buClr>
              <a:buFont typeface="Wingdings"/>
              <a:buChar char=""/>
            </a:pPr>
            <a:endParaRPr sz="2450">
              <a:latin typeface="Times New Roman"/>
              <a:cs typeface="Times New Roman"/>
            </a:endParaRPr>
          </a:p>
          <a:p>
            <a:pPr marL="241300" indent="-228600">
              <a:lnSpc>
                <a:spcPct val="100000"/>
              </a:lnSpc>
              <a:buClr>
                <a:srgbClr val="97C00E"/>
              </a:buClr>
              <a:buFont typeface="Wingdings"/>
              <a:buChar char=""/>
              <a:tabLst>
                <a:tab pos="241300" algn="l"/>
              </a:tabLst>
            </a:pPr>
            <a:r>
              <a:rPr sz="1600" spc="-10" dirty="0">
                <a:solidFill>
                  <a:srgbClr val="032B5F"/>
                </a:solidFill>
                <a:latin typeface="Verdana"/>
                <a:cs typeface="Verdana"/>
              </a:rPr>
              <a:t>Flexible </a:t>
            </a:r>
            <a:r>
              <a:rPr sz="1600" spc="-5" dirty="0">
                <a:solidFill>
                  <a:srgbClr val="032B5F"/>
                </a:solidFill>
                <a:latin typeface="Verdana"/>
                <a:cs typeface="Verdana"/>
              </a:rPr>
              <a:t>room</a:t>
            </a:r>
            <a:r>
              <a:rPr sz="1600" spc="45" dirty="0">
                <a:solidFill>
                  <a:srgbClr val="032B5F"/>
                </a:solidFill>
                <a:latin typeface="Verdana"/>
                <a:cs typeface="Verdana"/>
              </a:rPr>
              <a:t> </a:t>
            </a:r>
            <a:r>
              <a:rPr sz="1600" spc="-5" dirty="0">
                <a:solidFill>
                  <a:srgbClr val="032B5F"/>
                </a:solidFill>
                <a:latin typeface="Verdana"/>
                <a:cs typeface="Verdana"/>
              </a:rPr>
              <a:t>layout</a:t>
            </a:r>
            <a:endParaRPr sz="1600">
              <a:latin typeface="Verdana"/>
              <a:cs typeface="Verdana"/>
            </a:endParaRPr>
          </a:p>
          <a:p>
            <a:pPr>
              <a:lnSpc>
                <a:spcPct val="100000"/>
              </a:lnSpc>
              <a:spcBef>
                <a:spcPts val="10"/>
              </a:spcBef>
              <a:buClr>
                <a:srgbClr val="97C00E"/>
              </a:buClr>
              <a:buFont typeface="Wingdings"/>
              <a:buChar char=""/>
            </a:pPr>
            <a:endParaRPr sz="2400">
              <a:latin typeface="Times New Roman"/>
              <a:cs typeface="Times New Roman"/>
            </a:endParaRPr>
          </a:p>
          <a:p>
            <a:pPr marL="241300" indent="-228600">
              <a:lnSpc>
                <a:spcPct val="100000"/>
              </a:lnSpc>
              <a:buClr>
                <a:srgbClr val="97C00E"/>
              </a:buClr>
              <a:buFont typeface="Wingdings"/>
              <a:buChar char=""/>
              <a:tabLst>
                <a:tab pos="241300" algn="l"/>
              </a:tabLst>
            </a:pPr>
            <a:r>
              <a:rPr sz="1600" spc="-5" dirty="0">
                <a:solidFill>
                  <a:srgbClr val="032B5F"/>
                </a:solidFill>
                <a:latin typeface="Verdana"/>
                <a:cs typeface="Verdana"/>
              </a:rPr>
              <a:t>Upgradeable and expandable at any</a:t>
            </a:r>
            <a:r>
              <a:rPr sz="1600" spc="45" dirty="0">
                <a:solidFill>
                  <a:srgbClr val="032B5F"/>
                </a:solidFill>
                <a:latin typeface="Verdana"/>
                <a:cs typeface="Verdana"/>
              </a:rPr>
              <a:t> </a:t>
            </a:r>
            <a:r>
              <a:rPr sz="1600" spc="-10" dirty="0">
                <a:solidFill>
                  <a:srgbClr val="032B5F"/>
                </a:solidFill>
                <a:latin typeface="Verdana"/>
                <a:cs typeface="Verdana"/>
              </a:rPr>
              <a:t>time</a:t>
            </a:r>
            <a:endParaRPr sz="1600">
              <a:latin typeface="Verdana"/>
              <a:cs typeface="Verdana"/>
            </a:endParaRPr>
          </a:p>
          <a:p>
            <a:pPr>
              <a:lnSpc>
                <a:spcPct val="100000"/>
              </a:lnSpc>
              <a:spcBef>
                <a:spcPts val="35"/>
              </a:spcBef>
              <a:buClr>
                <a:srgbClr val="97C00E"/>
              </a:buClr>
              <a:buFont typeface="Wingdings"/>
              <a:buChar char=""/>
            </a:pPr>
            <a:endParaRPr sz="2150">
              <a:latin typeface="Times New Roman"/>
              <a:cs typeface="Times New Roman"/>
            </a:endParaRPr>
          </a:p>
          <a:p>
            <a:pPr marL="241300" marR="5080" indent="-228600">
              <a:lnSpc>
                <a:spcPct val="107500"/>
              </a:lnSpc>
              <a:buClr>
                <a:srgbClr val="97C00E"/>
              </a:buClr>
              <a:buFont typeface="Wingdings"/>
              <a:buChar char=""/>
              <a:tabLst>
                <a:tab pos="241300" algn="l"/>
              </a:tabLst>
            </a:pPr>
            <a:r>
              <a:rPr sz="1600" spc="-5" dirty="0">
                <a:solidFill>
                  <a:srgbClr val="032B5F"/>
                </a:solidFill>
                <a:latin typeface="Verdana"/>
                <a:cs typeface="Verdana"/>
              </a:rPr>
              <a:t>Wide range of interoperable products and  manufacturers</a:t>
            </a:r>
            <a:endParaRPr sz="1600">
              <a:latin typeface="Verdana"/>
              <a:cs typeface="Verdana"/>
            </a:endParaRPr>
          </a:p>
          <a:p>
            <a:pPr>
              <a:lnSpc>
                <a:spcPct val="100000"/>
              </a:lnSpc>
              <a:spcBef>
                <a:spcPts val="35"/>
              </a:spcBef>
              <a:buClr>
                <a:srgbClr val="97C00E"/>
              </a:buClr>
              <a:buFont typeface="Wingdings"/>
              <a:buChar char=""/>
            </a:pPr>
            <a:endParaRPr sz="2300">
              <a:latin typeface="Times New Roman"/>
              <a:cs typeface="Times New Roman"/>
            </a:endParaRPr>
          </a:p>
          <a:p>
            <a:pPr marL="241300" marR="38735" indent="-229235">
              <a:lnSpc>
                <a:spcPct val="108100"/>
              </a:lnSpc>
              <a:buClr>
                <a:srgbClr val="97C00E"/>
              </a:buClr>
              <a:buFont typeface="Wingdings"/>
              <a:buChar char=""/>
              <a:tabLst>
                <a:tab pos="241935" algn="l"/>
              </a:tabLst>
            </a:pPr>
            <a:r>
              <a:rPr sz="1600" spc="-5" dirty="0">
                <a:solidFill>
                  <a:srgbClr val="032B5F"/>
                </a:solidFill>
                <a:latin typeface="Verdana"/>
                <a:cs typeface="Verdana"/>
              </a:rPr>
              <a:t>Compatibility with </a:t>
            </a:r>
            <a:r>
              <a:rPr sz="1600" spc="-10" dirty="0">
                <a:solidFill>
                  <a:srgbClr val="032B5F"/>
                </a:solidFill>
                <a:latin typeface="Verdana"/>
                <a:cs typeface="Verdana"/>
              </a:rPr>
              <a:t>other building  </a:t>
            </a:r>
            <a:r>
              <a:rPr sz="1600" spc="-5" dirty="0">
                <a:solidFill>
                  <a:srgbClr val="032B5F"/>
                </a:solidFill>
                <a:latin typeface="Verdana"/>
                <a:cs typeface="Verdana"/>
              </a:rPr>
              <a:t>automation </a:t>
            </a:r>
            <a:r>
              <a:rPr sz="1600" spc="-10" dirty="0">
                <a:solidFill>
                  <a:srgbClr val="032B5F"/>
                </a:solidFill>
                <a:latin typeface="Verdana"/>
                <a:cs typeface="Verdana"/>
              </a:rPr>
              <a:t>systems </a:t>
            </a:r>
            <a:r>
              <a:rPr sz="1600" spc="-5" dirty="0">
                <a:solidFill>
                  <a:srgbClr val="032B5F"/>
                </a:solidFill>
                <a:latin typeface="Verdana"/>
                <a:cs typeface="Verdana"/>
              </a:rPr>
              <a:t>(e.g. EIB/KNX, </a:t>
            </a:r>
            <a:r>
              <a:rPr sz="1600" spc="-10" dirty="0">
                <a:solidFill>
                  <a:srgbClr val="032B5F"/>
                </a:solidFill>
                <a:latin typeface="Verdana"/>
                <a:cs typeface="Verdana"/>
              </a:rPr>
              <a:t>LON,  </a:t>
            </a:r>
            <a:r>
              <a:rPr sz="1600" spc="-5" dirty="0">
                <a:solidFill>
                  <a:srgbClr val="032B5F"/>
                </a:solidFill>
                <a:latin typeface="Verdana"/>
                <a:cs typeface="Verdana"/>
              </a:rPr>
              <a:t>BACnet </a:t>
            </a:r>
            <a:r>
              <a:rPr sz="1600" spc="-10" dirty="0">
                <a:solidFill>
                  <a:srgbClr val="032B5F"/>
                </a:solidFill>
                <a:latin typeface="Verdana"/>
                <a:cs typeface="Verdana"/>
              </a:rPr>
              <a:t>und</a:t>
            </a:r>
            <a:r>
              <a:rPr sz="1600" spc="5" dirty="0">
                <a:solidFill>
                  <a:srgbClr val="032B5F"/>
                </a:solidFill>
                <a:latin typeface="Verdana"/>
                <a:cs typeface="Verdana"/>
              </a:rPr>
              <a:t> </a:t>
            </a:r>
            <a:r>
              <a:rPr sz="1600" spc="-5" dirty="0">
                <a:solidFill>
                  <a:srgbClr val="032B5F"/>
                </a:solidFill>
                <a:latin typeface="Verdana"/>
                <a:cs typeface="Verdana"/>
              </a:rPr>
              <a:t>TCP/IP)</a:t>
            </a:r>
            <a:endParaRPr sz="1600">
              <a:latin typeface="Verdana"/>
              <a:cs typeface="Verdana"/>
            </a:endParaRPr>
          </a:p>
        </p:txBody>
      </p:sp>
      <p:sp>
        <p:nvSpPr>
          <p:cNvPr id="5" name="object 5"/>
          <p:cNvSpPr/>
          <p:nvPr/>
        </p:nvSpPr>
        <p:spPr>
          <a:xfrm>
            <a:off x="322263" y="1555749"/>
            <a:ext cx="3027361" cy="460851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52</a:t>
            </a:fld>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59636" y="2348915"/>
            <a:ext cx="6048667" cy="401541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72771" rIns="0" bIns="0" rtlCol="0">
            <a:spAutoFit/>
          </a:bodyPr>
          <a:lstStyle/>
          <a:p>
            <a:pPr marL="525145" marR="2661920">
              <a:lnSpc>
                <a:spcPct val="100000"/>
              </a:lnSpc>
              <a:spcBef>
                <a:spcPts val="105"/>
              </a:spcBef>
            </a:pPr>
            <a:r>
              <a:rPr sz="2000" spc="-5" dirty="0"/>
              <a:t>Commercial buildings: </a:t>
            </a:r>
            <a:r>
              <a:rPr sz="2000" dirty="0"/>
              <a:t>The </a:t>
            </a:r>
            <a:r>
              <a:rPr sz="2000" spc="-5" dirty="0"/>
              <a:t>Squaire (AirRail  Center)</a:t>
            </a:r>
            <a:endParaRPr sz="2000"/>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53</a:t>
            </a:fld>
            <a:endParaRPr dirty="0"/>
          </a:p>
        </p:txBody>
      </p:sp>
      <p:sp>
        <p:nvSpPr>
          <p:cNvPr id="5" name="object 5"/>
          <p:cNvSpPr txBox="1"/>
          <p:nvPr/>
        </p:nvSpPr>
        <p:spPr>
          <a:xfrm>
            <a:off x="1030908" y="1437146"/>
            <a:ext cx="5056505" cy="743585"/>
          </a:xfrm>
          <a:prstGeom prst="rect">
            <a:avLst/>
          </a:prstGeom>
        </p:spPr>
        <p:txBody>
          <a:bodyPr vert="horz" wrap="square" lIns="0" tIns="141605" rIns="0" bIns="0" rtlCol="0">
            <a:spAutoFit/>
          </a:bodyPr>
          <a:lstStyle/>
          <a:p>
            <a:pPr marL="260350" indent="-248285">
              <a:lnSpc>
                <a:spcPct val="100000"/>
              </a:lnSpc>
              <a:spcBef>
                <a:spcPts val="1115"/>
              </a:spcBef>
              <a:buClr>
                <a:srgbClr val="97C00E"/>
              </a:buClr>
              <a:buFont typeface="Wingdings"/>
              <a:buChar char=""/>
              <a:tabLst>
                <a:tab pos="260985" algn="l"/>
              </a:tabLst>
            </a:pPr>
            <a:r>
              <a:rPr sz="1800" b="1" spc="-5" dirty="0">
                <a:solidFill>
                  <a:srgbClr val="032B5F"/>
                </a:solidFill>
                <a:latin typeface="Verdana"/>
                <a:cs typeface="Verdana"/>
              </a:rPr>
              <a:t>The Squaire </a:t>
            </a:r>
            <a:r>
              <a:rPr sz="1800" b="1" dirty="0">
                <a:solidFill>
                  <a:srgbClr val="032B5F"/>
                </a:solidFill>
                <a:latin typeface="Verdana"/>
                <a:cs typeface="Verdana"/>
              </a:rPr>
              <a:t>– </a:t>
            </a:r>
            <a:r>
              <a:rPr sz="1800" b="1" spc="-5" dirty="0">
                <a:solidFill>
                  <a:srgbClr val="032B5F"/>
                </a:solidFill>
                <a:latin typeface="Verdana"/>
                <a:cs typeface="Verdana"/>
              </a:rPr>
              <a:t>Frankfurt,</a:t>
            </a:r>
            <a:r>
              <a:rPr sz="1800" b="1" spc="15" dirty="0">
                <a:solidFill>
                  <a:srgbClr val="032B5F"/>
                </a:solidFill>
                <a:latin typeface="Verdana"/>
                <a:cs typeface="Verdana"/>
              </a:rPr>
              <a:t> </a:t>
            </a:r>
            <a:r>
              <a:rPr sz="1800" b="1" dirty="0">
                <a:solidFill>
                  <a:srgbClr val="032B5F"/>
                </a:solidFill>
                <a:latin typeface="Verdana"/>
                <a:cs typeface="Verdana"/>
              </a:rPr>
              <a:t>Germany</a:t>
            </a:r>
            <a:endParaRPr sz="1800">
              <a:latin typeface="Verdana"/>
              <a:cs typeface="Verdana"/>
            </a:endParaRPr>
          </a:p>
          <a:p>
            <a:pPr marL="448309" lvl="1" indent="-195580">
              <a:lnSpc>
                <a:spcPct val="100000"/>
              </a:lnSpc>
              <a:spcBef>
                <a:spcPts val="795"/>
              </a:spcBef>
              <a:buClr>
                <a:srgbClr val="C6E167"/>
              </a:buClr>
              <a:buFont typeface="Wingdings"/>
              <a:buChar char=""/>
              <a:tabLst>
                <a:tab pos="448945" algn="l"/>
              </a:tabLst>
            </a:pPr>
            <a:r>
              <a:rPr sz="1400" spc="-5" dirty="0">
                <a:solidFill>
                  <a:srgbClr val="032B5F"/>
                </a:solidFill>
                <a:latin typeface="Verdana"/>
                <a:cs typeface="Verdana"/>
              </a:rPr>
              <a:t>12.000 </a:t>
            </a:r>
            <a:r>
              <a:rPr sz="1400" dirty="0">
                <a:solidFill>
                  <a:srgbClr val="032B5F"/>
                </a:solidFill>
                <a:latin typeface="Verdana"/>
                <a:cs typeface="Verdana"/>
              </a:rPr>
              <a:t>batteryless wireless modules from</a:t>
            </a:r>
            <a:r>
              <a:rPr sz="1400" spc="-175" dirty="0">
                <a:solidFill>
                  <a:srgbClr val="032B5F"/>
                </a:solidFill>
                <a:latin typeface="Verdana"/>
                <a:cs typeface="Verdana"/>
              </a:rPr>
              <a:t> </a:t>
            </a:r>
            <a:r>
              <a:rPr sz="1400" dirty="0">
                <a:solidFill>
                  <a:srgbClr val="032B5F"/>
                </a:solidFill>
                <a:latin typeface="Verdana"/>
                <a:cs typeface="Verdana"/>
              </a:rPr>
              <a:t>EnOcean</a:t>
            </a:r>
            <a:endParaRPr sz="1400">
              <a:latin typeface="Verdana"/>
              <a:cs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50674" y="3600258"/>
            <a:ext cx="119253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Industrial</a:t>
            </a:r>
            <a:r>
              <a:rPr sz="1000" b="1" spc="-65" dirty="0">
                <a:solidFill>
                  <a:srgbClr val="032B5F"/>
                </a:solidFill>
                <a:latin typeface="Arial"/>
                <a:cs typeface="Arial"/>
              </a:rPr>
              <a:t> </a:t>
            </a:r>
            <a:r>
              <a:rPr sz="1000" b="1" spc="-5" dirty="0">
                <a:solidFill>
                  <a:srgbClr val="032B5F"/>
                </a:solidFill>
                <a:latin typeface="Arial"/>
                <a:cs typeface="Arial"/>
              </a:rPr>
              <a:t>buildings</a:t>
            </a:r>
            <a:endParaRPr sz="1000">
              <a:latin typeface="Arial"/>
              <a:cs typeface="Arial"/>
            </a:endParaRPr>
          </a:p>
        </p:txBody>
      </p:sp>
      <p:sp>
        <p:nvSpPr>
          <p:cNvPr id="3" name="object 3"/>
          <p:cNvSpPr txBox="1"/>
          <p:nvPr/>
        </p:nvSpPr>
        <p:spPr>
          <a:xfrm>
            <a:off x="1318346" y="3600258"/>
            <a:ext cx="455295" cy="177800"/>
          </a:xfrm>
          <a:prstGeom prst="rect">
            <a:avLst/>
          </a:prstGeom>
        </p:spPr>
        <p:txBody>
          <a:bodyPr vert="horz" wrap="square" lIns="0" tIns="12065" rIns="0" bIns="0" rtlCol="0">
            <a:spAutoFit/>
          </a:bodyPr>
          <a:lstStyle/>
          <a:p>
            <a:pPr marL="12700">
              <a:lnSpc>
                <a:spcPct val="100000"/>
              </a:lnSpc>
              <a:spcBef>
                <a:spcPts val="95"/>
              </a:spcBef>
            </a:pPr>
            <a:r>
              <a:rPr sz="1000" b="1" dirty="0">
                <a:solidFill>
                  <a:srgbClr val="032B5F"/>
                </a:solidFill>
                <a:latin typeface="Arial"/>
                <a:cs typeface="Arial"/>
              </a:rPr>
              <a:t>O</a:t>
            </a:r>
            <a:r>
              <a:rPr sz="1000" b="1" spc="-5" dirty="0">
                <a:solidFill>
                  <a:srgbClr val="032B5F"/>
                </a:solidFill>
                <a:latin typeface="Arial"/>
                <a:cs typeface="Arial"/>
              </a:rPr>
              <a:t>ff</a:t>
            </a:r>
            <a:r>
              <a:rPr sz="1000" b="1" spc="-10" dirty="0">
                <a:solidFill>
                  <a:srgbClr val="032B5F"/>
                </a:solidFill>
                <a:latin typeface="Arial"/>
                <a:cs typeface="Arial"/>
              </a:rPr>
              <a:t>ices</a:t>
            </a:r>
            <a:endParaRPr sz="1000">
              <a:latin typeface="Arial"/>
              <a:cs typeface="Arial"/>
            </a:endParaRPr>
          </a:p>
        </p:txBody>
      </p:sp>
      <p:sp>
        <p:nvSpPr>
          <p:cNvPr id="4" name="object 4"/>
          <p:cNvSpPr txBox="1"/>
          <p:nvPr/>
        </p:nvSpPr>
        <p:spPr>
          <a:xfrm>
            <a:off x="7234503" y="3600258"/>
            <a:ext cx="129794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Residential</a:t>
            </a:r>
            <a:r>
              <a:rPr sz="1000" b="1" spc="-70" dirty="0">
                <a:solidFill>
                  <a:srgbClr val="032B5F"/>
                </a:solidFill>
                <a:latin typeface="Arial"/>
                <a:cs typeface="Arial"/>
              </a:rPr>
              <a:t> </a:t>
            </a:r>
            <a:r>
              <a:rPr sz="1000" b="1" spc="-5" dirty="0">
                <a:solidFill>
                  <a:srgbClr val="032B5F"/>
                </a:solidFill>
                <a:latin typeface="Arial"/>
                <a:cs typeface="Arial"/>
              </a:rPr>
              <a:t>buildings</a:t>
            </a:r>
            <a:endParaRPr sz="1000">
              <a:latin typeface="Arial"/>
              <a:cs typeface="Arial"/>
            </a:endParaRPr>
          </a:p>
        </p:txBody>
      </p:sp>
      <p:sp>
        <p:nvSpPr>
          <p:cNvPr id="5" name="object 5"/>
          <p:cNvSpPr txBox="1"/>
          <p:nvPr/>
        </p:nvSpPr>
        <p:spPr>
          <a:xfrm>
            <a:off x="3354867" y="3600258"/>
            <a:ext cx="59563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Ho</a:t>
            </a:r>
            <a:r>
              <a:rPr sz="1000" b="1" spc="-10" dirty="0">
                <a:solidFill>
                  <a:srgbClr val="032B5F"/>
                </a:solidFill>
                <a:latin typeface="Arial"/>
                <a:cs typeface="Arial"/>
              </a:rPr>
              <a:t>s</a:t>
            </a:r>
            <a:r>
              <a:rPr sz="1000" b="1" spc="-5" dirty="0">
                <a:solidFill>
                  <a:srgbClr val="032B5F"/>
                </a:solidFill>
                <a:latin typeface="Arial"/>
                <a:cs typeface="Arial"/>
              </a:rPr>
              <a:t>p</a:t>
            </a:r>
            <a:r>
              <a:rPr sz="1000" b="1" spc="-10" dirty="0">
                <a:solidFill>
                  <a:srgbClr val="032B5F"/>
                </a:solidFill>
                <a:latin typeface="Arial"/>
                <a:cs typeface="Arial"/>
              </a:rPr>
              <a:t>i</a:t>
            </a:r>
            <a:r>
              <a:rPr sz="1000" b="1" spc="-5" dirty="0">
                <a:solidFill>
                  <a:srgbClr val="032B5F"/>
                </a:solidFill>
                <a:latin typeface="Arial"/>
                <a:cs typeface="Arial"/>
              </a:rPr>
              <a:t>t</a:t>
            </a:r>
            <a:r>
              <a:rPr sz="1000" b="1" spc="-10" dirty="0">
                <a:solidFill>
                  <a:srgbClr val="032B5F"/>
                </a:solidFill>
                <a:latin typeface="Arial"/>
                <a:cs typeface="Arial"/>
              </a:rPr>
              <a:t>al</a:t>
            </a:r>
            <a:r>
              <a:rPr sz="1000" b="1" spc="-5" dirty="0">
                <a:solidFill>
                  <a:srgbClr val="032B5F"/>
                </a:solidFill>
                <a:latin typeface="Arial"/>
                <a:cs typeface="Arial"/>
              </a:rPr>
              <a:t>s</a:t>
            </a:r>
            <a:endParaRPr sz="1000">
              <a:latin typeface="Arial"/>
              <a:cs typeface="Arial"/>
            </a:endParaRPr>
          </a:p>
        </p:txBody>
      </p:sp>
      <p:sp>
        <p:nvSpPr>
          <p:cNvPr id="6" name="object 6"/>
          <p:cNvSpPr txBox="1"/>
          <p:nvPr/>
        </p:nvSpPr>
        <p:spPr>
          <a:xfrm>
            <a:off x="1321508" y="6048131"/>
            <a:ext cx="41275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Hot</a:t>
            </a:r>
            <a:r>
              <a:rPr sz="1000" b="1" spc="-10" dirty="0">
                <a:solidFill>
                  <a:srgbClr val="032B5F"/>
                </a:solidFill>
                <a:latin typeface="Arial"/>
                <a:cs typeface="Arial"/>
              </a:rPr>
              <a:t>el</a:t>
            </a:r>
            <a:r>
              <a:rPr sz="1000" b="1" spc="-5" dirty="0">
                <a:solidFill>
                  <a:srgbClr val="032B5F"/>
                </a:solidFill>
                <a:latin typeface="Arial"/>
                <a:cs typeface="Arial"/>
              </a:rPr>
              <a:t>s</a:t>
            </a:r>
            <a:endParaRPr sz="1000">
              <a:latin typeface="Arial"/>
              <a:cs typeface="Arial"/>
            </a:endParaRPr>
          </a:p>
        </p:txBody>
      </p:sp>
      <p:sp>
        <p:nvSpPr>
          <p:cNvPr id="7" name="object 7"/>
          <p:cNvSpPr txBox="1"/>
          <p:nvPr/>
        </p:nvSpPr>
        <p:spPr>
          <a:xfrm>
            <a:off x="3053310" y="6048131"/>
            <a:ext cx="119888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Historical</a:t>
            </a:r>
            <a:r>
              <a:rPr sz="1000" b="1" spc="-70" dirty="0">
                <a:solidFill>
                  <a:srgbClr val="032B5F"/>
                </a:solidFill>
                <a:latin typeface="Arial"/>
                <a:cs typeface="Arial"/>
              </a:rPr>
              <a:t> </a:t>
            </a:r>
            <a:r>
              <a:rPr sz="1000" b="1" spc="-5" dirty="0">
                <a:solidFill>
                  <a:srgbClr val="032B5F"/>
                </a:solidFill>
                <a:latin typeface="Arial"/>
                <a:cs typeface="Arial"/>
              </a:rPr>
              <a:t>buildings</a:t>
            </a:r>
            <a:endParaRPr sz="1000">
              <a:latin typeface="Arial"/>
              <a:cs typeface="Arial"/>
            </a:endParaRPr>
          </a:p>
        </p:txBody>
      </p:sp>
      <p:sp>
        <p:nvSpPr>
          <p:cNvPr id="8" name="object 8"/>
          <p:cNvSpPr txBox="1"/>
          <p:nvPr/>
        </p:nvSpPr>
        <p:spPr>
          <a:xfrm>
            <a:off x="7176443" y="6048131"/>
            <a:ext cx="1303655"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32B5F"/>
                </a:solidFill>
                <a:latin typeface="Arial"/>
                <a:cs typeface="Arial"/>
              </a:rPr>
              <a:t>Schools/</a:t>
            </a:r>
            <a:r>
              <a:rPr sz="1000" b="1" spc="-75" dirty="0">
                <a:solidFill>
                  <a:srgbClr val="032B5F"/>
                </a:solidFill>
                <a:latin typeface="Arial"/>
                <a:cs typeface="Arial"/>
              </a:rPr>
              <a:t> </a:t>
            </a:r>
            <a:r>
              <a:rPr sz="1000" b="1" spc="-5" dirty="0">
                <a:solidFill>
                  <a:srgbClr val="032B5F"/>
                </a:solidFill>
                <a:latin typeface="Arial"/>
                <a:cs typeface="Arial"/>
              </a:rPr>
              <a:t>Universities</a:t>
            </a:r>
            <a:endParaRPr sz="1000">
              <a:latin typeface="Arial"/>
              <a:cs typeface="Arial"/>
            </a:endParaRPr>
          </a:p>
        </p:txBody>
      </p:sp>
      <p:sp>
        <p:nvSpPr>
          <p:cNvPr id="9" name="object 9"/>
          <p:cNvSpPr txBox="1"/>
          <p:nvPr/>
        </p:nvSpPr>
        <p:spPr>
          <a:xfrm>
            <a:off x="5541407" y="6048131"/>
            <a:ext cx="419100"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032B5F"/>
                </a:solidFill>
                <a:latin typeface="Arial"/>
                <a:cs typeface="Arial"/>
              </a:rPr>
              <a:t>S</a:t>
            </a:r>
            <a:r>
              <a:rPr sz="1000" b="1" spc="-5" dirty="0">
                <a:solidFill>
                  <a:srgbClr val="032B5F"/>
                </a:solidFill>
                <a:latin typeface="Arial"/>
                <a:cs typeface="Arial"/>
              </a:rPr>
              <a:t>to</a:t>
            </a:r>
            <a:r>
              <a:rPr sz="1000" b="1" spc="-10" dirty="0">
                <a:solidFill>
                  <a:srgbClr val="032B5F"/>
                </a:solidFill>
                <a:latin typeface="Arial"/>
                <a:cs typeface="Arial"/>
              </a:rPr>
              <a:t>re</a:t>
            </a:r>
            <a:r>
              <a:rPr sz="1000" b="1" spc="-5" dirty="0">
                <a:solidFill>
                  <a:srgbClr val="032B5F"/>
                </a:solidFill>
                <a:latin typeface="Arial"/>
                <a:cs typeface="Arial"/>
              </a:rPr>
              <a:t>s</a:t>
            </a:r>
            <a:endParaRPr sz="1000">
              <a:latin typeface="Arial"/>
              <a:cs typeface="Arial"/>
            </a:endParaRPr>
          </a:p>
        </p:txBody>
      </p:sp>
      <p:sp>
        <p:nvSpPr>
          <p:cNvPr id="10" name="object 10"/>
          <p:cNvSpPr/>
          <p:nvPr/>
        </p:nvSpPr>
        <p:spPr>
          <a:xfrm>
            <a:off x="6894576" y="1831847"/>
            <a:ext cx="2106167" cy="1694688"/>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6797675" y="1736725"/>
            <a:ext cx="2103437" cy="1692275"/>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791455" y="1831847"/>
            <a:ext cx="2106167" cy="1694688"/>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694250" y="1736725"/>
            <a:ext cx="2103424" cy="1692275"/>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85216" y="1831847"/>
            <a:ext cx="2106167" cy="1694688"/>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487363" y="1736725"/>
            <a:ext cx="2103436" cy="1692275"/>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688335" y="1831847"/>
            <a:ext cx="2106167" cy="169468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590800" y="1736725"/>
            <a:ext cx="2103437" cy="1692275"/>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2688335" y="4288535"/>
            <a:ext cx="2106167" cy="1694687"/>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590800" y="4191000"/>
            <a:ext cx="2103437" cy="1692274"/>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4791455" y="4288535"/>
            <a:ext cx="2106167" cy="1694687"/>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4694250" y="4191000"/>
            <a:ext cx="2103424" cy="1692274"/>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6894576" y="4288535"/>
            <a:ext cx="2106167" cy="1694687"/>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6797675" y="4191000"/>
            <a:ext cx="2103437" cy="1692274"/>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585216" y="4288535"/>
            <a:ext cx="2106167" cy="1694687"/>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487363" y="4191000"/>
            <a:ext cx="2103436" cy="1692274"/>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27" name="object 27"/>
          <p:cNvSpPr txBox="1">
            <a:spLocks noGrp="1"/>
          </p:cNvSpPr>
          <p:nvPr>
            <p:ph type="title"/>
          </p:nvPr>
        </p:nvSpPr>
        <p:spPr>
          <a:prstGeom prst="rect">
            <a:avLst/>
          </a:prstGeom>
        </p:spPr>
        <p:txBody>
          <a:bodyPr vert="horz" wrap="square" lIns="0" tIns="72771" rIns="0" bIns="0" rtlCol="0">
            <a:spAutoFit/>
          </a:bodyPr>
          <a:lstStyle/>
          <a:p>
            <a:pPr marL="525145">
              <a:lnSpc>
                <a:spcPct val="100000"/>
              </a:lnSpc>
              <a:spcBef>
                <a:spcPts val="105"/>
              </a:spcBef>
            </a:pPr>
            <a:r>
              <a:rPr sz="2000" spc="-5" dirty="0"/>
              <a:t>Over 250.000 buildings worldwide</a:t>
            </a:r>
            <a:r>
              <a:rPr sz="2000" dirty="0"/>
              <a:t> –</a:t>
            </a:r>
            <a:endParaRPr sz="2000"/>
          </a:p>
          <a:p>
            <a:pPr marL="525145">
              <a:lnSpc>
                <a:spcPct val="100000"/>
              </a:lnSpc>
            </a:pPr>
            <a:r>
              <a:rPr sz="2000" spc="-5" dirty="0"/>
              <a:t>„enabled </a:t>
            </a:r>
            <a:r>
              <a:rPr sz="2000" dirty="0"/>
              <a:t>by</a:t>
            </a:r>
            <a:r>
              <a:rPr sz="2000" spc="-30" dirty="0"/>
              <a:t> </a:t>
            </a:r>
            <a:r>
              <a:rPr sz="2000" spc="-5" dirty="0"/>
              <a:t>EnOcean"</a:t>
            </a:r>
            <a:endParaRPr sz="2000"/>
          </a:p>
        </p:txBody>
      </p:sp>
      <p:sp>
        <p:nvSpPr>
          <p:cNvPr id="28" name="object 2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29" name="object 2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54</a:t>
            </a:fld>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Overview</a:t>
            </a: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55</a:t>
            </a:fld>
            <a:endParaRPr dirty="0"/>
          </a:p>
        </p:txBody>
      </p:sp>
      <p:sp>
        <p:nvSpPr>
          <p:cNvPr id="4" name="object 4"/>
          <p:cNvSpPr txBox="1"/>
          <p:nvPr/>
        </p:nvSpPr>
        <p:spPr>
          <a:xfrm>
            <a:off x="746125" y="1707324"/>
            <a:ext cx="6216650" cy="3663950"/>
          </a:xfrm>
          <a:prstGeom prst="rect">
            <a:avLst/>
          </a:prstGeom>
        </p:spPr>
        <p:txBody>
          <a:bodyPr vert="horz" wrap="square" lIns="0" tIns="13335" rIns="0" bIns="0" rtlCol="0">
            <a:spAutoFit/>
          </a:bodyPr>
          <a:lstStyle/>
          <a:p>
            <a:pPr marL="253365" indent="-241300">
              <a:lnSpc>
                <a:spcPct val="100000"/>
              </a:lnSpc>
              <a:spcBef>
                <a:spcPts val="105"/>
              </a:spcBef>
              <a:buClr>
                <a:srgbClr val="97C00E"/>
              </a:buClr>
              <a:buFont typeface="Wingdings"/>
              <a:buChar char=""/>
              <a:tabLst>
                <a:tab pos="254000" algn="l"/>
              </a:tabLst>
            </a:pPr>
            <a:r>
              <a:rPr sz="2000" dirty="0">
                <a:solidFill>
                  <a:srgbClr val="9EB0C9"/>
                </a:solidFill>
                <a:latin typeface="Verdana"/>
                <a:cs typeface="Verdana"/>
              </a:rPr>
              <a:t>Why </a:t>
            </a:r>
            <a:r>
              <a:rPr sz="2000" spc="-5" dirty="0">
                <a:solidFill>
                  <a:srgbClr val="9EB0C9"/>
                </a:solidFill>
                <a:latin typeface="Verdana"/>
                <a:cs typeface="Verdana"/>
              </a:rPr>
              <a:t>wireless </a:t>
            </a:r>
            <a:r>
              <a:rPr sz="2000" dirty="0">
                <a:solidFill>
                  <a:srgbClr val="9EB0C9"/>
                </a:solidFill>
                <a:latin typeface="Verdana"/>
                <a:cs typeface="Verdana"/>
              </a:rPr>
              <a:t>&amp;</a:t>
            </a:r>
            <a:r>
              <a:rPr sz="2000" spc="-55" dirty="0">
                <a:solidFill>
                  <a:srgbClr val="9EB0C9"/>
                </a:solidFill>
                <a:latin typeface="Verdana"/>
                <a:cs typeface="Verdana"/>
              </a:rPr>
              <a:t> </a:t>
            </a:r>
            <a:r>
              <a:rPr sz="2000" spc="-5" dirty="0">
                <a:solidFill>
                  <a:srgbClr val="9EB0C9"/>
                </a:solidFill>
                <a:latin typeface="Verdana"/>
                <a:cs typeface="Verdana"/>
              </a:rPr>
              <a:t>batteryless?</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53365" indent="-241300">
              <a:lnSpc>
                <a:spcPct val="100000"/>
              </a:lnSpc>
              <a:spcBef>
                <a:spcPts val="1400"/>
              </a:spcBef>
              <a:buClr>
                <a:srgbClr val="97C00E"/>
              </a:buClr>
              <a:buFont typeface="Wingdings"/>
              <a:buChar char=""/>
              <a:tabLst>
                <a:tab pos="254000" algn="l"/>
              </a:tabLst>
            </a:pPr>
            <a:r>
              <a:rPr sz="2000" spc="-5" dirty="0">
                <a:solidFill>
                  <a:srgbClr val="9EB0C9"/>
                </a:solidFill>
                <a:latin typeface="Verdana"/>
                <a:cs typeface="Verdana"/>
              </a:rPr>
              <a:t>EnOcean </a:t>
            </a:r>
            <a:r>
              <a:rPr sz="2000" dirty="0">
                <a:solidFill>
                  <a:srgbClr val="9EB0C9"/>
                </a:solidFill>
                <a:latin typeface="Verdana"/>
                <a:cs typeface="Verdana"/>
              </a:rPr>
              <a:t>– the </a:t>
            </a:r>
            <a:r>
              <a:rPr sz="2000" spc="-5" dirty="0">
                <a:solidFill>
                  <a:srgbClr val="9EB0C9"/>
                </a:solidFill>
                <a:latin typeface="Verdana"/>
                <a:cs typeface="Verdana"/>
              </a:rPr>
              <a:t>batteryless wireless</a:t>
            </a:r>
            <a:r>
              <a:rPr sz="2000" spc="-70" dirty="0">
                <a:solidFill>
                  <a:srgbClr val="9EB0C9"/>
                </a:solidFill>
                <a:latin typeface="Verdana"/>
                <a:cs typeface="Verdana"/>
              </a:rPr>
              <a:t> </a:t>
            </a:r>
            <a:r>
              <a:rPr sz="2000" spc="-5" dirty="0">
                <a:solidFill>
                  <a:srgbClr val="9EB0C9"/>
                </a:solidFill>
                <a:latin typeface="Verdana"/>
                <a:cs typeface="Verdana"/>
              </a:rPr>
              <a:t>technology</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53365" indent="-241300">
              <a:lnSpc>
                <a:spcPct val="100000"/>
              </a:lnSpc>
              <a:spcBef>
                <a:spcPts val="1395"/>
              </a:spcBef>
              <a:buClr>
                <a:srgbClr val="97C00E"/>
              </a:buClr>
              <a:buFont typeface="Wingdings"/>
              <a:buChar char=""/>
              <a:tabLst>
                <a:tab pos="254000" algn="l"/>
              </a:tabLst>
            </a:pPr>
            <a:r>
              <a:rPr sz="2000" spc="-5" dirty="0">
                <a:solidFill>
                  <a:srgbClr val="9EB0C9"/>
                </a:solidFill>
                <a:latin typeface="Verdana"/>
                <a:cs typeface="Verdana"/>
              </a:rPr>
              <a:t>Installation</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53365" indent="-241300">
              <a:lnSpc>
                <a:spcPct val="100000"/>
              </a:lnSpc>
              <a:spcBef>
                <a:spcPts val="1405"/>
              </a:spcBef>
              <a:buClr>
                <a:srgbClr val="97C00E"/>
              </a:buClr>
              <a:buFont typeface="Wingdings"/>
              <a:buChar char=""/>
              <a:tabLst>
                <a:tab pos="254000" algn="l"/>
              </a:tabLst>
            </a:pPr>
            <a:r>
              <a:rPr sz="2000" spc="-5" dirty="0">
                <a:solidFill>
                  <a:srgbClr val="032B5F"/>
                </a:solidFill>
                <a:latin typeface="Verdana"/>
                <a:cs typeface="Verdana"/>
              </a:rPr>
              <a:t>Radio: Basics </a:t>
            </a:r>
            <a:r>
              <a:rPr sz="2000" dirty="0">
                <a:solidFill>
                  <a:srgbClr val="032B5F"/>
                </a:solidFill>
                <a:latin typeface="Verdana"/>
                <a:cs typeface="Verdana"/>
              </a:rPr>
              <a:t>&amp;</a:t>
            </a:r>
            <a:r>
              <a:rPr sz="2000" spc="-30" dirty="0">
                <a:solidFill>
                  <a:srgbClr val="032B5F"/>
                </a:solidFill>
                <a:latin typeface="Verdana"/>
                <a:cs typeface="Verdana"/>
              </a:rPr>
              <a:t> </a:t>
            </a:r>
            <a:r>
              <a:rPr sz="2000" spc="-5" dirty="0">
                <a:solidFill>
                  <a:srgbClr val="032B5F"/>
                </a:solidFill>
                <a:latin typeface="Verdana"/>
                <a:cs typeface="Verdana"/>
              </a:rPr>
              <a:t>planning</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53365" indent="-241300">
              <a:lnSpc>
                <a:spcPct val="100000"/>
              </a:lnSpc>
              <a:spcBef>
                <a:spcPts val="1400"/>
              </a:spcBef>
              <a:buClr>
                <a:srgbClr val="97C00E"/>
              </a:buClr>
              <a:buFont typeface="Wingdings"/>
              <a:buChar char=""/>
              <a:tabLst>
                <a:tab pos="254000" algn="l"/>
              </a:tabLst>
            </a:pPr>
            <a:r>
              <a:rPr sz="2000" dirty="0">
                <a:solidFill>
                  <a:srgbClr val="9EB0C9"/>
                </a:solidFill>
                <a:latin typeface="Verdana"/>
                <a:cs typeface="Verdana"/>
              </a:rPr>
              <a:t>Support &amp; </a:t>
            </a:r>
            <a:r>
              <a:rPr sz="2000" spc="-5" dirty="0">
                <a:solidFill>
                  <a:srgbClr val="9EB0C9"/>
                </a:solidFill>
                <a:latin typeface="Verdana"/>
                <a:cs typeface="Verdana"/>
              </a:rPr>
              <a:t>next</a:t>
            </a:r>
            <a:r>
              <a:rPr sz="2000" spc="-75" dirty="0">
                <a:solidFill>
                  <a:srgbClr val="9EB0C9"/>
                </a:solidFill>
                <a:latin typeface="Verdana"/>
                <a:cs typeface="Verdana"/>
              </a:rPr>
              <a:t> </a:t>
            </a:r>
            <a:r>
              <a:rPr sz="2000" dirty="0">
                <a:solidFill>
                  <a:srgbClr val="9EB0C9"/>
                </a:solidFill>
                <a:latin typeface="Verdana"/>
                <a:cs typeface="Verdana"/>
              </a:rPr>
              <a:t>steps</a:t>
            </a:r>
            <a:endParaRPr sz="2000">
              <a:latin typeface="Verdana"/>
              <a:cs typeface="Verdan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Basics </a:t>
            </a:r>
            <a:r>
              <a:rPr spc="-5" dirty="0"/>
              <a:t>of radio</a:t>
            </a:r>
            <a:r>
              <a:rPr spc="60" dirty="0"/>
              <a:t> </a:t>
            </a:r>
            <a:r>
              <a:rPr spc="-5" dirty="0"/>
              <a:t>signals</a:t>
            </a:r>
          </a:p>
        </p:txBody>
      </p:sp>
      <p:sp>
        <p:nvSpPr>
          <p:cNvPr id="4" name="object 4"/>
          <p:cNvSpPr txBox="1"/>
          <p:nvPr/>
        </p:nvSpPr>
        <p:spPr>
          <a:xfrm>
            <a:off x="2759075" y="1611503"/>
            <a:ext cx="5548630" cy="4260215"/>
          </a:xfrm>
          <a:prstGeom prst="rect">
            <a:avLst/>
          </a:prstGeom>
        </p:spPr>
        <p:txBody>
          <a:bodyPr vert="horz" wrap="square" lIns="0" tIns="12065" rIns="0" bIns="0" rtlCol="0">
            <a:spAutoFit/>
          </a:bodyPr>
          <a:lstStyle/>
          <a:p>
            <a:pPr marL="241300" indent="-228600">
              <a:lnSpc>
                <a:spcPct val="100000"/>
              </a:lnSpc>
              <a:spcBef>
                <a:spcPts val="95"/>
              </a:spcBef>
              <a:buClr>
                <a:srgbClr val="97C00E"/>
              </a:buClr>
              <a:buFont typeface="Wingdings"/>
              <a:buChar char=""/>
              <a:tabLst>
                <a:tab pos="241300" algn="l"/>
              </a:tabLst>
            </a:pPr>
            <a:r>
              <a:rPr sz="1600" b="1" spc="-5" dirty="0">
                <a:solidFill>
                  <a:srgbClr val="032B5F"/>
                </a:solidFill>
                <a:latin typeface="Verdana"/>
                <a:cs typeface="Verdana"/>
              </a:rPr>
              <a:t>Range of </a:t>
            </a:r>
            <a:r>
              <a:rPr sz="1600" b="1" spc="-10" dirty="0">
                <a:solidFill>
                  <a:srgbClr val="032B5F"/>
                </a:solidFill>
                <a:latin typeface="Verdana"/>
                <a:cs typeface="Verdana"/>
              </a:rPr>
              <a:t>wireless</a:t>
            </a:r>
            <a:r>
              <a:rPr sz="1600" b="1" spc="65" dirty="0">
                <a:solidFill>
                  <a:srgbClr val="032B5F"/>
                </a:solidFill>
                <a:latin typeface="Verdana"/>
                <a:cs typeface="Verdana"/>
              </a:rPr>
              <a:t> </a:t>
            </a:r>
            <a:r>
              <a:rPr sz="1600" b="1" spc="-10" dirty="0">
                <a:solidFill>
                  <a:srgbClr val="032B5F"/>
                </a:solidFill>
                <a:latin typeface="Verdana"/>
                <a:cs typeface="Verdana"/>
              </a:rPr>
              <a:t>signals</a:t>
            </a:r>
            <a:endParaRPr sz="1600">
              <a:latin typeface="Verdana"/>
              <a:cs typeface="Verdana"/>
            </a:endParaRPr>
          </a:p>
          <a:p>
            <a:pPr>
              <a:lnSpc>
                <a:spcPct val="100000"/>
              </a:lnSpc>
              <a:spcBef>
                <a:spcPts val="20"/>
              </a:spcBef>
              <a:buClr>
                <a:srgbClr val="97C00E"/>
              </a:buClr>
              <a:buFont typeface="Wingdings"/>
              <a:buChar char=""/>
            </a:pPr>
            <a:endParaRPr sz="2300">
              <a:latin typeface="Times New Roman"/>
              <a:cs typeface="Times New Roman"/>
            </a:endParaRPr>
          </a:p>
          <a:p>
            <a:pPr marL="481330" marR="19685" lvl="1" indent="-231775">
              <a:lnSpc>
                <a:spcPct val="108100"/>
              </a:lnSpc>
              <a:buClr>
                <a:srgbClr val="C6E167"/>
              </a:buClr>
              <a:buFont typeface="Wingdings"/>
              <a:buChar char=""/>
              <a:tabLst>
                <a:tab pos="482600" algn="l"/>
              </a:tabLst>
            </a:pPr>
            <a:r>
              <a:rPr sz="1600" spc="-5" dirty="0">
                <a:solidFill>
                  <a:srgbClr val="032B5F"/>
                </a:solidFill>
                <a:latin typeface="Verdana"/>
                <a:cs typeface="Verdana"/>
              </a:rPr>
              <a:t>Wireless signals are electromagnetic waves – </a:t>
            </a:r>
            <a:r>
              <a:rPr sz="1600" spc="-10" dirty="0">
                <a:solidFill>
                  <a:srgbClr val="032B5F"/>
                </a:solidFill>
                <a:latin typeface="Verdana"/>
                <a:cs typeface="Verdana"/>
              </a:rPr>
              <a:t>the  </a:t>
            </a:r>
            <a:r>
              <a:rPr sz="1600" b="1" spc="-10" dirty="0">
                <a:solidFill>
                  <a:srgbClr val="032B5F"/>
                </a:solidFill>
                <a:latin typeface="Verdana"/>
                <a:cs typeface="Verdana"/>
              </a:rPr>
              <a:t>field </a:t>
            </a:r>
            <a:r>
              <a:rPr sz="1600" b="1" spc="-5" dirty="0">
                <a:solidFill>
                  <a:srgbClr val="032B5F"/>
                </a:solidFill>
                <a:latin typeface="Verdana"/>
                <a:cs typeface="Verdana"/>
              </a:rPr>
              <a:t>strength </a:t>
            </a:r>
            <a:r>
              <a:rPr sz="1600" spc="-5" dirty="0">
                <a:solidFill>
                  <a:srgbClr val="032B5F"/>
                </a:solidFill>
                <a:latin typeface="Verdana"/>
                <a:cs typeface="Verdana"/>
              </a:rPr>
              <a:t>at </a:t>
            </a:r>
            <a:r>
              <a:rPr sz="1600" spc="-10" dirty="0">
                <a:solidFill>
                  <a:srgbClr val="032B5F"/>
                </a:solidFill>
                <a:latin typeface="Verdana"/>
                <a:cs typeface="Verdana"/>
              </a:rPr>
              <a:t>the receiver </a:t>
            </a:r>
            <a:r>
              <a:rPr sz="1600" b="1" spc="-10" dirty="0">
                <a:solidFill>
                  <a:srgbClr val="032B5F"/>
                </a:solidFill>
                <a:latin typeface="Verdana"/>
                <a:cs typeface="Verdana"/>
              </a:rPr>
              <a:t>decreases </a:t>
            </a:r>
            <a:r>
              <a:rPr sz="1600" b="1" spc="-5" dirty="0">
                <a:solidFill>
                  <a:srgbClr val="032B5F"/>
                </a:solidFill>
                <a:latin typeface="Verdana"/>
                <a:cs typeface="Verdana"/>
              </a:rPr>
              <a:t>as  the distance </a:t>
            </a:r>
            <a:r>
              <a:rPr sz="1600" b="1" dirty="0">
                <a:solidFill>
                  <a:srgbClr val="032B5F"/>
                </a:solidFill>
                <a:latin typeface="Verdana"/>
                <a:cs typeface="Verdana"/>
              </a:rPr>
              <a:t>to </a:t>
            </a:r>
            <a:r>
              <a:rPr sz="1600" spc="-10" dirty="0">
                <a:solidFill>
                  <a:srgbClr val="032B5F"/>
                </a:solidFill>
                <a:latin typeface="Verdana"/>
                <a:cs typeface="Verdana"/>
              </a:rPr>
              <a:t>the emitter</a:t>
            </a:r>
            <a:r>
              <a:rPr sz="1600" spc="45" dirty="0">
                <a:solidFill>
                  <a:srgbClr val="032B5F"/>
                </a:solidFill>
                <a:latin typeface="Verdana"/>
                <a:cs typeface="Verdana"/>
              </a:rPr>
              <a:t> </a:t>
            </a:r>
            <a:r>
              <a:rPr sz="1600" b="1" spc="-10" dirty="0">
                <a:solidFill>
                  <a:srgbClr val="032B5F"/>
                </a:solidFill>
                <a:latin typeface="Verdana"/>
                <a:cs typeface="Verdana"/>
              </a:rPr>
              <a:t>increases</a:t>
            </a:r>
            <a:endParaRPr sz="1600">
              <a:latin typeface="Verdana"/>
              <a:cs typeface="Verdana"/>
            </a:endParaRPr>
          </a:p>
          <a:p>
            <a:pPr lvl="1">
              <a:lnSpc>
                <a:spcPct val="100000"/>
              </a:lnSpc>
              <a:spcBef>
                <a:spcPts val="15"/>
              </a:spcBef>
              <a:buClr>
                <a:srgbClr val="C6E167"/>
              </a:buClr>
              <a:buFont typeface="Wingdings"/>
              <a:buChar char=""/>
            </a:pPr>
            <a:endParaRPr sz="2300">
              <a:latin typeface="Times New Roman"/>
              <a:cs typeface="Times New Roman"/>
            </a:endParaRPr>
          </a:p>
          <a:p>
            <a:pPr marL="481965" marR="541655" lvl="1" indent="-231775">
              <a:lnSpc>
                <a:spcPct val="108100"/>
              </a:lnSpc>
              <a:spcBef>
                <a:spcPts val="5"/>
              </a:spcBef>
              <a:buClr>
                <a:srgbClr val="C6E167"/>
              </a:buClr>
              <a:buFont typeface="Wingdings"/>
              <a:buChar char=""/>
              <a:tabLst>
                <a:tab pos="482600" algn="l"/>
              </a:tabLst>
            </a:pPr>
            <a:r>
              <a:rPr sz="1600" spc="-5" dirty="0">
                <a:solidFill>
                  <a:srgbClr val="032B5F"/>
                </a:solidFill>
                <a:latin typeface="Verdana"/>
                <a:cs typeface="Verdana"/>
              </a:rPr>
              <a:t>In order to </a:t>
            </a:r>
            <a:r>
              <a:rPr sz="1600" spc="-10" dirty="0">
                <a:solidFill>
                  <a:srgbClr val="032B5F"/>
                </a:solidFill>
                <a:latin typeface="Verdana"/>
                <a:cs typeface="Verdana"/>
              </a:rPr>
              <a:t>achieve </a:t>
            </a:r>
            <a:r>
              <a:rPr sz="1600" spc="-5" dirty="0">
                <a:solidFill>
                  <a:srgbClr val="032B5F"/>
                </a:solidFill>
                <a:latin typeface="Verdana"/>
                <a:cs typeface="Verdana"/>
              </a:rPr>
              <a:t>maximum range, </a:t>
            </a:r>
            <a:r>
              <a:rPr sz="1600" b="1" spc="-5" dirty="0">
                <a:solidFill>
                  <a:srgbClr val="032B5F"/>
                </a:solidFill>
                <a:latin typeface="Verdana"/>
                <a:cs typeface="Verdana"/>
              </a:rPr>
              <a:t>visual  contact </a:t>
            </a:r>
            <a:r>
              <a:rPr sz="1600" b="1" spc="-10" dirty="0">
                <a:solidFill>
                  <a:srgbClr val="032B5F"/>
                </a:solidFill>
                <a:latin typeface="Verdana"/>
                <a:cs typeface="Verdana"/>
              </a:rPr>
              <a:t>is </a:t>
            </a:r>
            <a:r>
              <a:rPr sz="1600" b="1" spc="-5" dirty="0">
                <a:solidFill>
                  <a:srgbClr val="032B5F"/>
                </a:solidFill>
                <a:latin typeface="Verdana"/>
                <a:cs typeface="Verdana"/>
              </a:rPr>
              <a:t>not</a:t>
            </a:r>
            <a:r>
              <a:rPr sz="1600" b="1" spc="25" dirty="0">
                <a:solidFill>
                  <a:srgbClr val="032B5F"/>
                </a:solidFill>
                <a:latin typeface="Verdana"/>
                <a:cs typeface="Verdana"/>
              </a:rPr>
              <a:t> </a:t>
            </a:r>
            <a:r>
              <a:rPr sz="1600" b="1" spc="-10" dirty="0">
                <a:solidFill>
                  <a:srgbClr val="032B5F"/>
                </a:solidFill>
                <a:latin typeface="Verdana"/>
                <a:cs typeface="Verdana"/>
              </a:rPr>
              <a:t>sufficient</a:t>
            </a:r>
            <a:endParaRPr sz="1600">
              <a:latin typeface="Verdana"/>
              <a:cs typeface="Verdana"/>
            </a:endParaRPr>
          </a:p>
          <a:p>
            <a:pPr lvl="1">
              <a:lnSpc>
                <a:spcPct val="100000"/>
              </a:lnSpc>
              <a:spcBef>
                <a:spcPts val="30"/>
              </a:spcBef>
              <a:buClr>
                <a:srgbClr val="C6E167"/>
              </a:buClr>
              <a:buFont typeface="Wingdings"/>
              <a:buChar char=""/>
            </a:pPr>
            <a:endParaRPr sz="2300">
              <a:latin typeface="Times New Roman"/>
              <a:cs typeface="Times New Roman"/>
            </a:endParaRPr>
          </a:p>
          <a:p>
            <a:pPr marL="481965" marR="5080" lvl="1" indent="-232410">
              <a:lnSpc>
                <a:spcPct val="108100"/>
              </a:lnSpc>
              <a:buClr>
                <a:srgbClr val="C6E167"/>
              </a:buClr>
              <a:buFont typeface="Wingdings"/>
              <a:buChar char=""/>
              <a:tabLst>
                <a:tab pos="482600" algn="l"/>
              </a:tabLst>
            </a:pPr>
            <a:r>
              <a:rPr sz="1600" spc="-5" dirty="0">
                <a:solidFill>
                  <a:srgbClr val="032B5F"/>
                </a:solidFill>
                <a:latin typeface="Verdana"/>
                <a:cs typeface="Verdana"/>
              </a:rPr>
              <a:t>A </a:t>
            </a:r>
            <a:r>
              <a:rPr sz="1600" b="1" spc="-10" dirty="0">
                <a:solidFill>
                  <a:srgbClr val="032B5F"/>
                </a:solidFill>
                <a:latin typeface="Verdana"/>
                <a:cs typeface="Verdana"/>
              </a:rPr>
              <a:t>free zone </a:t>
            </a:r>
            <a:r>
              <a:rPr sz="1600" spc="-10" dirty="0">
                <a:solidFill>
                  <a:srgbClr val="032B5F"/>
                </a:solidFill>
                <a:latin typeface="Verdana"/>
                <a:cs typeface="Verdana"/>
              </a:rPr>
              <a:t>(Fresnel </a:t>
            </a:r>
            <a:r>
              <a:rPr sz="1600" spc="-5" dirty="0">
                <a:solidFill>
                  <a:srgbClr val="032B5F"/>
                </a:solidFill>
                <a:latin typeface="Verdana"/>
                <a:cs typeface="Verdana"/>
              </a:rPr>
              <a:t>zone) </a:t>
            </a:r>
            <a:r>
              <a:rPr sz="1600" b="1" spc="-10" dirty="0">
                <a:solidFill>
                  <a:srgbClr val="032B5F"/>
                </a:solidFill>
                <a:latin typeface="Verdana"/>
                <a:cs typeface="Verdana"/>
              </a:rPr>
              <a:t>is required </a:t>
            </a:r>
            <a:r>
              <a:rPr sz="1600" spc="-10" dirty="0">
                <a:solidFill>
                  <a:srgbClr val="032B5F"/>
                </a:solidFill>
                <a:latin typeface="Verdana"/>
                <a:cs typeface="Verdana"/>
              </a:rPr>
              <a:t>between  transmitter </a:t>
            </a:r>
            <a:r>
              <a:rPr sz="1600" spc="-5" dirty="0">
                <a:solidFill>
                  <a:srgbClr val="032B5F"/>
                </a:solidFill>
                <a:latin typeface="Verdana"/>
                <a:cs typeface="Verdana"/>
              </a:rPr>
              <a:t>and receiver; </a:t>
            </a:r>
            <a:r>
              <a:rPr sz="1600" spc="-10" dirty="0">
                <a:solidFill>
                  <a:srgbClr val="032B5F"/>
                </a:solidFill>
                <a:latin typeface="Verdana"/>
                <a:cs typeface="Verdana"/>
              </a:rPr>
              <a:t>this </a:t>
            </a:r>
            <a:r>
              <a:rPr sz="1600" spc="-5" dirty="0">
                <a:solidFill>
                  <a:srgbClr val="032B5F"/>
                </a:solidFill>
                <a:latin typeface="Verdana"/>
                <a:cs typeface="Verdana"/>
              </a:rPr>
              <a:t>zone is an</a:t>
            </a:r>
            <a:r>
              <a:rPr sz="1600" spc="145" dirty="0">
                <a:solidFill>
                  <a:srgbClr val="032B5F"/>
                </a:solidFill>
                <a:latin typeface="Verdana"/>
                <a:cs typeface="Verdana"/>
              </a:rPr>
              <a:t> </a:t>
            </a:r>
            <a:r>
              <a:rPr sz="1600" spc="-10" dirty="0">
                <a:solidFill>
                  <a:srgbClr val="032B5F"/>
                </a:solidFill>
                <a:latin typeface="Verdana"/>
                <a:cs typeface="Verdana"/>
              </a:rPr>
              <a:t>ellipse</a:t>
            </a:r>
            <a:endParaRPr sz="1600">
              <a:latin typeface="Verdana"/>
              <a:cs typeface="Verdana"/>
            </a:endParaRPr>
          </a:p>
          <a:p>
            <a:pPr lvl="1">
              <a:lnSpc>
                <a:spcPct val="100000"/>
              </a:lnSpc>
              <a:spcBef>
                <a:spcPts val="20"/>
              </a:spcBef>
              <a:buClr>
                <a:srgbClr val="C6E167"/>
              </a:buClr>
              <a:buFont typeface="Wingdings"/>
              <a:buChar char=""/>
            </a:pPr>
            <a:endParaRPr sz="2300">
              <a:latin typeface="Times New Roman"/>
              <a:cs typeface="Times New Roman"/>
            </a:endParaRPr>
          </a:p>
          <a:p>
            <a:pPr marL="481965" marR="149225" lvl="1" indent="-231775">
              <a:lnSpc>
                <a:spcPct val="108100"/>
              </a:lnSpc>
              <a:buClr>
                <a:srgbClr val="C6E167"/>
              </a:buClr>
              <a:buFont typeface="Wingdings"/>
              <a:buChar char=""/>
              <a:tabLst>
                <a:tab pos="482600" algn="l"/>
              </a:tabLst>
            </a:pPr>
            <a:r>
              <a:rPr sz="1600" b="1" spc="-5" dirty="0">
                <a:solidFill>
                  <a:srgbClr val="032B5F"/>
                </a:solidFill>
                <a:latin typeface="Verdana"/>
                <a:cs typeface="Verdana"/>
              </a:rPr>
              <a:t>No </a:t>
            </a:r>
            <a:r>
              <a:rPr sz="1600" b="1" spc="-10" dirty="0">
                <a:solidFill>
                  <a:srgbClr val="032B5F"/>
                </a:solidFill>
                <a:latin typeface="Verdana"/>
                <a:cs typeface="Verdana"/>
              </a:rPr>
              <a:t>interference from </a:t>
            </a:r>
            <a:r>
              <a:rPr sz="1600" b="1" spc="-5" dirty="0">
                <a:solidFill>
                  <a:srgbClr val="032B5F"/>
                </a:solidFill>
                <a:latin typeface="Verdana"/>
                <a:cs typeface="Verdana"/>
              </a:rPr>
              <a:t>other </a:t>
            </a:r>
            <a:r>
              <a:rPr sz="1600" b="1" spc="-10" dirty="0">
                <a:solidFill>
                  <a:srgbClr val="032B5F"/>
                </a:solidFill>
                <a:latin typeface="Verdana"/>
                <a:cs typeface="Verdana"/>
              </a:rPr>
              <a:t>wireless  frequencies </a:t>
            </a:r>
            <a:r>
              <a:rPr sz="1600" spc="-5" dirty="0">
                <a:solidFill>
                  <a:srgbClr val="032B5F"/>
                </a:solidFill>
                <a:latin typeface="Verdana"/>
                <a:cs typeface="Verdana"/>
              </a:rPr>
              <a:t>and radio applications </a:t>
            </a:r>
            <a:r>
              <a:rPr sz="1600" spc="-10" dirty="0">
                <a:solidFill>
                  <a:srgbClr val="032B5F"/>
                </a:solidFill>
                <a:latin typeface="Verdana"/>
                <a:cs typeface="Verdana"/>
              </a:rPr>
              <a:t>such </a:t>
            </a:r>
            <a:r>
              <a:rPr sz="1600" spc="-5" dirty="0">
                <a:solidFill>
                  <a:srgbClr val="032B5F"/>
                </a:solidFill>
                <a:latin typeface="Verdana"/>
                <a:cs typeface="Verdana"/>
              </a:rPr>
              <a:t>as Wi-  </a:t>
            </a:r>
            <a:r>
              <a:rPr sz="1600" spc="-10" dirty="0">
                <a:solidFill>
                  <a:srgbClr val="032B5F"/>
                </a:solidFill>
                <a:latin typeface="Verdana"/>
                <a:cs typeface="Verdana"/>
              </a:rPr>
              <a:t>Fi, </a:t>
            </a:r>
            <a:r>
              <a:rPr sz="1600" spc="-5" dirty="0">
                <a:solidFill>
                  <a:srgbClr val="032B5F"/>
                </a:solidFill>
                <a:latin typeface="Verdana"/>
                <a:cs typeface="Verdana"/>
              </a:rPr>
              <a:t>garage doors, </a:t>
            </a:r>
            <a:r>
              <a:rPr sz="1600" spc="-10" dirty="0">
                <a:solidFill>
                  <a:srgbClr val="032B5F"/>
                </a:solidFill>
                <a:latin typeface="Verdana"/>
                <a:cs typeface="Verdana"/>
              </a:rPr>
              <a:t>weather</a:t>
            </a:r>
            <a:r>
              <a:rPr sz="1600" spc="90" dirty="0">
                <a:solidFill>
                  <a:srgbClr val="032B5F"/>
                </a:solidFill>
                <a:latin typeface="Verdana"/>
                <a:cs typeface="Verdana"/>
              </a:rPr>
              <a:t> </a:t>
            </a:r>
            <a:r>
              <a:rPr sz="1600" spc="-10" dirty="0">
                <a:solidFill>
                  <a:srgbClr val="032B5F"/>
                </a:solidFill>
                <a:latin typeface="Verdana"/>
                <a:cs typeface="Verdana"/>
              </a:rPr>
              <a:t>stations</a:t>
            </a:r>
            <a:endParaRPr sz="1600">
              <a:latin typeface="Verdana"/>
              <a:cs typeface="Verdana"/>
            </a:endParaRPr>
          </a:p>
        </p:txBody>
      </p:sp>
      <p:sp>
        <p:nvSpPr>
          <p:cNvPr id="5" name="object 5"/>
          <p:cNvSpPr/>
          <p:nvPr/>
        </p:nvSpPr>
        <p:spPr>
          <a:xfrm>
            <a:off x="538162" y="2636838"/>
            <a:ext cx="2160587" cy="2158986"/>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56</a:t>
            </a:fld>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Basics </a:t>
            </a:r>
            <a:r>
              <a:rPr spc="-5" dirty="0"/>
              <a:t>of radio signals in</a:t>
            </a:r>
            <a:r>
              <a:rPr spc="85" dirty="0"/>
              <a:t> </a:t>
            </a:r>
            <a:r>
              <a:rPr spc="-5" dirty="0"/>
              <a:t>praxis</a:t>
            </a:r>
          </a:p>
        </p:txBody>
      </p:sp>
      <p:sp>
        <p:nvSpPr>
          <p:cNvPr id="4" name="object 4"/>
          <p:cNvSpPr txBox="1"/>
          <p:nvPr/>
        </p:nvSpPr>
        <p:spPr>
          <a:xfrm>
            <a:off x="3838575" y="1705800"/>
            <a:ext cx="4778375" cy="3447415"/>
          </a:xfrm>
          <a:prstGeom prst="rect">
            <a:avLst/>
          </a:prstGeom>
        </p:spPr>
        <p:txBody>
          <a:bodyPr vert="horz" wrap="square" lIns="0" tIns="12700" rIns="0" bIns="0" rtlCol="0">
            <a:spAutoFit/>
          </a:bodyPr>
          <a:lstStyle/>
          <a:p>
            <a:pPr marL="88265">
              <a:lnSpc>
                <a:spcPct val="100000"/>
              </a:lnSpc>
              <a:spcBef>
                <a:spcPts val="100"/>
              </a:spcBef>
            </a:pPr>
            <a:r>
              <a:rPr sz="1800" b="1" spc="-5" dirty="0">
                <a:solidFill>
                  <a:srgbClr val="032B5F"/>
                </a:solidFill>
                <a:latin typeface="Verdana"/>
                <a:cs typeface="Verdana"/>
              </a:rPr>
              <a:t>Typical range in</a:t>
            </a:r>
            <a:r>
              <a:rPr sz="1800" b="1" spc="15" dirty="0">
                <a:solidFill>
                  <a:srgbClr val="032B5F"/>
                </a:solidFill>
                <a:latin typeface="Verdana"/>
                <a:cs typeface="Verdana"/>
              </a:rPr>
              <a:t> </a:t>
            </a:r>
            <a:r>
              <a:rPr sz="1800" b="1" spc="-5" dirty="0">
                <a:solidFill>
                  <a:srgbClr val="032B5F"/>
                </a:solidFill>
                <a:latin typeface="Verdana"/>
                <a:cs typeface="Verdana"/>
              </a:rPr>
              <a:t>practice</a:t>
            </a:r>
            <a:endParaRPr sz="1800">
              <a:latin typeface="Verdana"/>
              <a:cs typeface="Verdana"/>
            </a:endParaRPr>
          </a:p>
          <a:p>
            <a:pPr>
              <a:lnSpc>
                <a:spcPct val="100000"/>
              </a:lnSpc>
            </a:pPr>
            <a:endParaRPr sz="2200">
              <a:latin typeface="Times New Roman"/>
              <a:cs typeface="Times New Roman"/>
            </a:endParaRPr>
          </a:p>
          <a:p>
            <a:pPr marL="260350" indent="-248285">
              <a:lnSpc>
                <a:spcPct val="100000"/>
              </a:lnSpc>
              <a:spcBef>
                <a:spcPts val="1295"/>
              </a:spcBef>
              <a:buClr>
                <a:srgbClr val="97C00E"/>
              </a:buClr>
              <a:buFont typeface="Wingdings"/>
              <a:buChar char=""/>
              <a:tabLst>
                <a:tab pos="260985" algn="l"/>
              </a:tabLst>
            </a:pPr>
            <a:r>
              <a:rPr sz="1800" b="1" spc="-5" dirty="0">
                <a:solidFill>
                  <a:srgbClr val="032B5F"/>
                </a:solidFill>
                <a:latin typeface="Verdana"/>
                <a:cs typeface="Verdana"/>
              </a:rPr>
              <a:t>In </a:t>
            </a:r>
            <a:r>
              <a:rPr sz="1800" b="1" dirty="0">
                <a:solidFill>
                  <a:srgbClr val="032B5F"/>
                </a:solidFill>
                <a:latin typeface="Verdana"/>
                <a:cs typeface="Verdana"/>
              </a:rPr>
              <a:t>a </a:t>
            </a:r>
            <a:r>
              <a:rPr sz="1800" b="1" spc="-5" dirty="0">
                <a:solidFill>
                  <a:srgbClr val="032B5F"/>
                </a:solidFill>
                <a:latin typeface="Verdana"/>
                <a:cs typeface="Verdana"/>
              </a:rPr>
              <a:t>building with ideal</a:t>
            </a:r>
            <a:r>
              <a:rPr sz="1800" b="1" spc="20" dirty="0">
                <a:solidFill>
                  <a:srgbClr val="032B5F"/>
                </a:solidFill>
                <a:latin typeface="Verdana"/>
                <a:cs typeface="Verdana"/>
              </a:rPr>
              <a:t> </a:t>
            </a:r>
            <a:r>
              <a:rPr sz="1800" b="1" spc="-5" dirty="0">
                <a:solidFill>
                  <a:srgbClr val="032B5F"/>
                </a:solidFill>
                <a:latin typeface="Verdana"/>
                <a:cs typeface="Verdana"/>
              </a:rPr>
              <a:t>conditions</a:t>
            </a:r>
            <a:endParaRPr sz="1800">
              <a:latin typeface="Verdana"/>
              <a:cs typeface="Verdana"/>
            </a:endParaRPr>
          </a:p>
          <a:p>
            <a:pPr marL="510540" lvl="1" indent="-260985">
              <a:lnSpc>
                <a:spcPct val="100000"/>
              </a:lnSpc>
              <a:spcBef>
                <a:spcPts val="830"/>
              </a:spcBef>
              <a:buClr>
                <a:srgbClr val="C6E167"/>
              </a:buClr>
              <a:buFont typeface="Wingdings"/>
              <a:buChar char=""/>
              <a:tabLst>
                <a:tab pos="511175" algn="l"/>
              </a:tabLst>
            </a:pPr>
            <a:r>
              <a:rPr sz="1800" b="1" dirty="0">
                <a:solidFill>
                  <a:srgbClr val="032B5F"/>
                </a:solidFill>
                <a:latin typeface="Verdana"/>
                <a:cs typeface="Verdana"/>
              </a:rPr>
              <a:t>30m</a:t>
            </a:r>
            <a:r>
              <a:rPr sz="1800" dirty="0">
                <a:solidFill>
                  <a:srgbClr val="032B5F"/>
                </a:solidFill>
                <a:latin typeface="Verdana"/>
                <a:cs typeface="Verdana"/>
              </a:rPr>
              <a:t>, </a:t>
            </a:r>
            <a:r>
              <a:rPr sz="1800" spc="-5" dirty="0">
                <a:solidFill>
                  <a:srgbClr val="032B5F"/>
                </a:solidFill>
                <a:latin typeface="Verdana"/>
                <a:cs typeface="Verdana"/>
              </a:rPr>
              <a:t>large open</a:t>
            </a:r>
            <a:r>
              <a:rPr sz="1800" spc="-35" dirty="0">
                <a:solidFill>
                  <a:srgbClr val="032B5F"/>
                </a:solidFill>
                <a:latin typeface="Verdana"/>
                <a:cs typeface="Verdana"/>
              </a:rPr>
              <a:t> </a:t>
            </a:r>
            <a:r>
              <a:rPr sz="1800" spc="-10" dirty="0">
                <a:solidFill>
                  <a:srgbClr val="032B5F"/>
                </a:solidFill>
                <a:latin typeface="Verdana"/>
                <a:cs typeface="Verdana"/>
              </a:rPr>
              <a:t>space</a:t>
            </a:r>
            <a:endParaRPr sz="1800">
              <a:latin typeface="Verdana"/>
              <a:cs typeface="Verdana"/>
            </a:endParaRPr>
          </a:p>
          <a:p>
            <a:pPr lvl="1">
              <a:lnSpc>
                <a:spcPct val="100000"/>
              </a:lnSpc>
              <a:buClr>
                <a:srgbClr val="C6E167"/>
              </a:buClr>
              <a:buFont typeface="Wingdings"/>
              <a:buChar char=""/>
            </a:pPr>
            <a:endParaRPr sz="2200">
              <a:latin typeface="Times New Roman"/>
              <a:cs typeface="Times New Roman"/>
            </a:endParaRPr>
          </a:p>
          <a:p>
            <a:pPr lvl="1">
              <a:lnSpc>
                <a:spcPct val="100000"/>
              </a:lnSpc>
              <a:spcBef>
                <a:spcPts val="25"/>
              </a:spcBef>
              <a:buClr>
                <a:srgbClr val="C6E167"/>
              </a:buClr>
              <a:buFont typeface="Wingdings"/>
              <a:buChar char=""/>
            </a:pPr>
            <a:endParaRPr sz="2150">
              <a:latin typeface="Times New Roman"/>
              <a:cs typeface="Times New Roman"/>
            </a:endParaRPr>
          </a:p>
          <a:p>
            <a:pPr marL="184785" marR="5080" indent="-172720">
              <a:lnSpc>
                <a:spcPct val="120000"/>
              </a:lnSpc>
              <a:buClr>
                <a:srgbClr val="97C00E"/>
              </a:buClr>
              <a:buFont typeface="Wingdings"/>
              <a:buChar char=""/>
              <a:tabLst>
                <a:tab pos="260985" algn="l"/>
              </a:tabLst>
            </a:pPr>
            <a:r>
              <a:rPr sz="1800" b="1" spc="-5" dirty="0">
                <a:solidFill>
                  <a:srgbClr val="032B5F"/>
                </a:solidFill>
                <a:latin typeface="Verdana"/>
                <a:cs typeface="Verdana"/>
              </a:rPr>
              <a:t>It’s </a:t>
            </a:r>
            <a:r>
              <a:rPr sz="1800" b="1" dirty="0">
                <a:solidFill>
                  <a:srgbClr val="032B5F"/>
                </a:solidFill>
                <a:latin typeface="Verdana"/>
                <a:cs typeface="Verdana"/>
              </a:rPr>
              <a:t>best </a:t>
            </a:r>
            <a:r>
              <a:rPr sz="1800" b="1" spc="-5" dirty="0">
                <a:solidFill>
                  <a:srgbClr val="032B5F"/>
                </a:solidFill>
                <a:latin typeface="Verdana"/>
                <a:cs typeface="Verdana"/>
              </a:rPr>
              <a:t>practice to plan max. </a:t>
            </a:r>
            <a:r>
              <a:rPr sz="1800" b="1" dirty="0">
                <a:solidFill>
                  <a:srgbClr val="032B5F"/>
                </a:solidFill>
                <a:latin typeface="Verdana"/>
                <a:cs typeface="Verdana"/>
              </a:rPr>
              <a:t>15m  </a:t>
            </a:r>
            <a:r>
              <a:rPr sz="1800" b="1" spc="-5" dirty="0">
                <a:solidFill>
                  <a:srgbClr val="032B5F"/>
                </a:solidFill>
                <a:latin typeface="Verdana"/>
                <a:cs typeface="Verdana"/>
              </a:rPr>
              <a:t>(planning</a:t>
            </a:r>
            <a:r>
              <a:rPr sz="1800" b="1" spc="-10" dirty="0">
                <a:solidFill>
                  <a:srgbClr val="032B5F"/>
                </a:solidFill>
                <a:latin typeface="Verdana"/>
                <a:cs typeface="Verdana"/>
              </a:rPr>
              <a:t> </a:t>
            </a:r>
            <a:r>
              <a:rPr sz="1800" b="1" spc="-5" dirty="0">
                <a:solidFill>
                  <a:srgbClr val="032B5F"/>
                </a:solidFill>
                <a:latin typeface="Verdana"/>
                <a:cs typeface="Verdana"/>
              </a:rPr>
              <a:t>security)</a:t>
            </a:r>
            <a:endParaRPr sz="1800">
              <a:latin typeface="Verdana"/>
              <a:cs typeface="Verdana"/>
            </a:endParaRPr>
          </a:p>
          <a:p>
            <a:pPr marL="510540" marR="586105" lvl="1" indent="-260985">
              <a:lnSpc>
                <a:spcPct val="120000"/>
              </a:lnSpc>
              <a:spcBef>
                <a:spcPts val="409"/>
              </a:spcBef>
              <a:buClr>
                <a:srgbClr val="C6E167"/>
              </a:buClr>
              <a:buFont typeface="Wingdings"/>
              <a:buChar char=""/>
              <a:tabLst>
                <a:tab pos="511175" algn="l"/>
              </a:tabLst>
            </a:pPr>
            <a:r>
              <a:rPr sz="1800" spc="-5" dirty="0">
                <a:solidFill>
                  <a:srgbClr val="032B5F"/>
                </a:solidFill>
                <a:latin typeface="Verdana"/>
                <a:cs typeface="Verdana"/>
              </a:rPr>
              <a:t>Possible losses due to furniture,  persons, subsequent</a:t>
            </a:r>
            <a:r>
              <a:rPr sz="1800" spc="15" dirty="0">
                <a:solidFill>
                  <a:srgbClr val="032B5F"/>
                </a:solidFill>
                <a:latin typeface="Verdana"/>
                <a:cs typeface="Verdana"/>
              </a:rPr>
              <a:t> </a:t>
            </a:r>
            <a:r>
              <a:rPr sz="1800" dirty="0">
                <a:solidFill>
                  <a:srgbClr val="032B5F"/>
                </a:solidFill>
                <a:latin typeface="Verdana"/>
                <a:cs typeface="Verdana"/>
              </a:rPr>
              <a:t>walls</a:t>
            </a:r>
            <a:endParaRPr sz="1800">
              <a:latin typeface="Verdana"/>
              <a:cs typeface="Verdana"/>
            </a:endParaRPr>
          </a:p>
        </p:txBody>
      </p:sp>
      <p:sp>
        <p:nvSpPr>
          <p:cNvPr id="5" name="object 5"/>
          <p:cNvSpPr/>
          <p:nvPr/>
        </p:nvSpPr>
        <p:spPr>
          <a:xfrm>
            <a:off x="395288" y="1771650"/>
            <a:ext cx="3167049" cy="237488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95288" y="4292600"/>
            <a:ext cx="3167049" cy="2103437"/>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57</a:t>
            </a:fld>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Basics </a:t>
            </a:r>
            <a:r>
              <a:rPr spc="-5" dirty="0"/>
              <a:t>of radio</a:t>
            </a:r>
            <a:r>
              <a:rPr spc="60" dirty="0"/>
              <a:t> </a:t>
            </a:r>
            <a:r>
              <a:rPr spc="-5" dirty="0"/>
              <a:t>signals</a:t>
            </a:r>
          </a:p>
        </p:txBody>
      </p:sp>
      <p:sp>
        <p:nvSpPr>
          <p:cNvPr id="4" name="object 4"/>
          <p:cNvSpPr txBox="1"/>
          <p:nvPr/>
        </p:nvSpPr>
        <p:spPr>
          <a:xfrm>
            <a:off x="746125" y="1529206"/>
            <a:ext cx="5909310" cy="784860"/>
          </a:xfrm>
          <a:prstGeom prst="rect">
            <a:avLst/>
          </a:prstGeom>
        </p:spPr>
        <p:txBody>
          <a:bodyPr vert="horz" wrap="square" lIns="0" tIns="117475" rIns="0" bIns="0" rtlCol="0">
            <a:spAutoFit/>
          </a:bodyPr>
          <a:lstStyle/>
          <a:p>
            <a:pPr marL="241300" indent="-228600">
              <a:lnSpc>
                <a:spcPct val="100000"/>
              </a:lnSpc>
              <a:spcBef>
                <a:spcPts val="925"/>
              </a:spcBef>
              <a:buClr>
                <a:srgbClr val="97C00E"/>
              </a:buClr>
              <a:buFont typeface="Wingdings"/>
              <a:buChar char=""/>
              <a:tabLst>
                <a:tab pos="241300" algn="l"/>
              </a:tabLst>
            </a:pPr>
            <a:r>
              <a:rPr sz="1800" spc="-5" dirty="0">
                <a:solidFill>
                  <a:srgbClr val="032B5F"/>
                </a:solidFill>
                <a:latin typeface="Verdana"/>
                <a:cs typeface="Verdana"/>
              </a:rPr>
              <a:t>Radio transmission occurs as an</a:t>
            </a:r>
            <a:r>
              <a:rPr sz="1800" spc="-20" dirty="0">
                <a:solidFill>
                  <a:srgbClr val="032B5F"/>
                </a:solidFill>
                <a:latin typeface="Verdana"/>
                <a:cs typeface="Verdana"/>
              </a:rPr>
              <a:t> </a:t>
            </a:r>
            <a:r>
              <a:rPr sz="1800" spc="-5" dirty="0">
                <a:solidFill>
                  <a:srgbClr val="032B5F"/>
                </a:solidFill>
                <a:latin typeface="Verdana"/>
                <a:cs typeface="Verdana"/>
              </a:rPr>
              <a:t>ellipse</a:t>
            </a:r>
            <a:endParaRPr sz="1800">
              <a:latin typeface="Verdana"/>
              <a:cs typeface="Verdana"/>
            </a:endParaRPr>
          </a:p>
          <a:p>
            <a:pPr marL="241300" indent="-228600">
              <a:lnSpc>
                <a:spcPct val="100000"/>
              </a:lnSpc>
              <a:spcBef>
                <a:spcPts val="830"/>
              </a:spcBef>
              <a:buClr>
                <a:srgbClr val="97C00E"/>
              </a:buClr>
              <a:buFont typeface="Wingdings"/>
              <a:buChar char=""/>
              <a:tabLst>
                <a:tab pos="241300" algn="l"/>
              </a:tabLst>
            </a:pPr>
            <a:r>
              <a:rPr sz="1800" spc="-5" dirty="0">
                <a:solidFill>
                  <a:srgbClr val="032B5F"/>
                </a:solidFill>
                <a:latin typeface="Verdana"/>
                <a:cs typeface="Verdana"/>
              </a:rPr>
              <a:t>For </a:t>
            </a:r>
            <a:r>
              <a:rPr sz="1800" dirty="0">
                <a:solidFill>
                  <a:srgbClr val="032B5F"/>
                </a:solidFill>
                <a:latin typeface="Verdana"/>
                <a:cs typeface="Verdana"/>
              </a:rPr>
              <a:t>maximum </a:t>
            </a:r>
            <a:r>
              <a:rPr sz="1800" spc="-5" dirty="0">
                <a:solidFill>
                  <a:srgbClr val="032B5F"/>
                </a:solidFill>
                <a:latin typeface="Verdana"/>
                <a:cs typeface="Verdana"/>
              </a:rPr>
              <a:t>range,’ </a:t>
            </a:r>
            <a:r>
              <a:rPr sz="1800" dirty="0">
                <a:solidFill>
                  <a:srgbClr val="032B5F"/>
                </a:solidFill>
                <a:latin typeface="Verdana"/>
                <a:cs typeface="Verdana"/>
              </a:rPr>
              <a:t>line of </a:t>
            </a:r>
            <a:r>
              <a:rPr sz="1800" spc="-5" dirty="0">
                <a:solidFill>
                  <a:srgbClr val="032B5F"/>
                </a:solidFill>
                <a:latin typeface="Verdana"/>
                <a:cs typeface="Verdana"/>
              </a:rPr>
              <a:t>site </a:t>
            </a:r>
            <a:r>
              <a:rPr sz="1800" dirty="0">
                <a:solidFill>
                  <a:srgbClr val="032B5F"/>
                </a:solidFill>
                <a:latin typeface="Verdana"/>
                <a:cs typeface="Verdana"/>
              </a:rPr>
              <a:t>‘is not</a:t>
            </a:r>
            <a:r>
              <a:rPr sz="1800" spc="-10" dirty="0">
                <a:solidFill>
                  <a:srgbClr val="032B5F"/>
                </a:solidFill>
                <a:latin typeface="Verdana"/>
                <a:cs typeface="Verdana"/>
              </a:rPr>
              <a:t> </a:t>
            </a:r>
            <a:r>
              <a:rPr sz="1800" spc="-5" dirty="0">
                <a:solidFill>
                  <a:srgbClr val="032B5F"/>
                </a:solidFill>
                <a:latin typeface="Verdana"/>
                <a:cs typeface="Verdana"/>
              </a:rPr>
              <a:t>sufficient</a:t>
            </a:r>
            <a:endParaRPr sz="1800">
              <a:latin typeface="Verdana"/>
              <a:cs typeface="Verdana"/>
            </a:endParaRPr>
          </a:p>
        </p:txBody>
      </p:sp>
      <p:sp>
        <p:nvSpPr>
          <p:cNvPr id="5" name="object 5"/>
          <p:cNvSpPr txBox="1"/>
          <p:nvPr/>
        </p:nvSpPr>
        <p:spPr>
          <a:xfrm>
            <a:off x="525462" y="5183832"/>
            <a:ext cx="7579995" cy="610870"/>
          </a:xfrm>
          <a:prstGeom prst="rect">
            <a:avLst/>
          </a:prstGeom>
        </p:spPr>
        <p:txBody>
          <a:bodyPr vert="horz" wrap="square" lIns="0" tIns="12700" rIns="0" bIns="0" rtlCol="0">
            <a:spAutoFit/>
          </a:bodyPr>
          <a:lstStyle/>
          <a:p>
            <a:pPr marL="12700" marR="5080">
              <a:lnSpc>
                <a:spcPct val="120000"/>
              </a:lnSpc>
              <a:spcBef>
                <a:spcPts val="100"/>
              </a:spcBef>
            </a:pPr>
            <a:r>
              <a:rPr sz="1600" spc="-5" dirty="0">
                <a:solidFill>
                  <a:srgbClr val="032B5F"/>
                </a:solidFill>
                <a:latin typeface="Arial"/>
                <a:cs typeface="Arial"/>
              </a:rPr>
              <a:t>At a 30m range, the </a:t>
            </a:r>
            <a:r>
              <a:rPr sz="1600" dirty="0">
                <a:solidFill>
                  <a:srgbClr val="032B5F"/>
                </a:solidFill>
                <a:latin typeface="Arial"/>
                <a:cs typeface="Arial"/>
              </a:rPr>
              <a:t>ellipse </a:t>
            </a:r>
            <a:r>
              <a:rPr sz="1600" spc="-5" dirty="0">
                <a:solidFill>
                  <a:srgbClr val="032B5F"/>
                </a:solidFill>
                <a:latin typeface="Arial"/>
                <a:cs typeface="Arial"/>
              </a:rPr>
              <a:t>centre </a:t>
            </a:r>
            <a:r>
              <a:rPr sz="1600" dirty="0">
                <a:solidFill>
                  <a:srgbClr val="032B5F"/>
                </a:solidFill>
                <a:latin typeface="Arial"/>
                <a:cs typeface="Arial"/>
              </a:rPr>
              <a:t>is </a:t>
            </a:r>
            <a:r>
              <a:rPr sz="1600" spc="-5" dirty="0">
                <a:solidFill>
                  <a:srgbClr val="032B5F"/>
                </a:solidFill>
                <a:latin typeface="Arial"/>
                <a:cs typeface="Arial"/>
              </a:rPr>
              <a:t>theoretically around 10m. Narrow corridors </a:t>
            </a:r>
            <a:r>
              <a:rPr sz="1600" spc="-10" dirty="0">
                <a:solidFill>
                  <a:srgbClr val="032B5F"/>
                </a:solidFill>
                <a:latin typeface="Arial"/>
                <a:cs typeface="Arial"/>
              </a:rPr>
              <a:t>with  </a:t>
            </a:r>
            <a:r>
              <a:rPr sz="1600" dirty="0">
                <a:solidFill>
                  <a:srgbClr val="032B5F"/>
                </a:solidFill>
                <a:latin typeface="Arial"/>
                <a:cs typeface="Arial"/>
              </a:rPr>
              <a:t>massive </a:t>
            </a:r>
            <a:r>
              <a:rPr sz="1600" spc="-5" dirty="0">
                <a:solidFill>
                  <a:srgbClr val="032B5F"/>
                </a:solidFill>
                <a:latin typeface="Arial"/>
                <a:cs typeface="Arial"/>
              </a:rPr>
              <a:t>walls are therefore</a:t>
            </a:r>
            <a:r>
              <a:rPr sz="1600" spc="10" dirty="0">
                <a:solidFill>
                  <a:srgbClr val="032B5F"/>
                </a:solidFill>
                <a:latin typeface="Arial"/>
                <a:cs typeface="Arial"/>
              </a:rPr>
              <a:t> </a:t>
            </a:r>
            <a:r>
              <a:rPr sz="1600" spc="-5" dirty="0">
                <a:solidFill>
                  <a:srgbClr val="032B5F"/>
                </a:solidFill>
                <a:latin typeface="Arial"/>
                <a:cs typeface="Arial"/>
              </a:rPr>
              <a:t>unfavorable.</a:t>
            </a:r>
            <a:endParaRPr sz="1600">
              <a:latin typeface="Arial"/>
              <a:cs typeface="Arial"/>
            </a:endParaRPr>
          </a:p>
        </p:txBody>
      </p:sp>
      <p:sp>
        <p:nvSpPr>
          <p:cNvPr id="6" name="object 6"/>
          <p:cNvSpPr/>
          <p:nvPr/>
        </p:nvSpPr>
        <p:spPr>
          <a:xfrm>
            <a:off x="538162" y="2674937"/>
            <a:ext cx="6194425" cy="250825"/>
          </a:xfrm>
          <a:custGeom>
            <a:avLst/>
            <a:gdLst/>
            <a:ahLst/>
            <a:cxnLst/>
            <a:rect l="l" t="t" r="r" b="b"/>
            <a:pathLst>
              <a:path w="6194425" h="250825">
                <a:moveTo>
                  <a:pt x="0" y="0"/>
                </a:moveTo>
                <a:lnTo>
                  <a:pt x="6194425" y="0"/>
                </a:lnTo>
                <a:lnTo>
                  <a:pt x="6194425" y="250825"/>
                </a:lnTo>
                <a:lnTo>
                  <a:pt x="0" y="250825"/>
                </a:lnTo>
                <a:lnTo>
                  <a:pt x="0" y="0"/>
                </a:lnTo>
                <a:close/>
              </a:path>
            </a:pathLst>
          </a:custGeom>
          <a:solidFill>
            <a:srgbClr val="97C00E"/>
          </a:solidFill>
        </p:spPr>
        <p:txBody>
          <a:bodyPr wrap="square" lIns="0" tIns="0" rIns="0" bIns="0" rtlCol="0"/>
          <a:lstStyle/>
          <a:p>
            <a:endParaRPr/>
          </a:p>
        </p:txBody>
      </p:sp>
      <p:sp>
        <p:nvSpPr>
          <p:cNvPr id="7" name="object 7"/>
          <p:cNvSpPr/>
          <p:nvPr/>
        </p:nvSpPr>
        <p:spPr>
          <a:xfrm>
            <a:off x="538162" y="2674937"/>
            <a:ext cx="6194425" cy="250825"/>
          </a:xfrm>
          <a:custGeom>
            <a:avLst/>
            <a:gdLst/>
            <a:ahLst/>
            <a:cxnLst/>
            <a:rect l="l" t="t" r="r" b="b"/>
            <a:pathLst>
              <a:path w="6194425" h="250825">
                <a:moveTo>
                  <a:pt x="0" y="0"/>
                </a:moveTo>
                <a:lnTo>
                  <a:pt x="6194425" y="0"/>
                </a:lnTo>
                <a:lnTo>
                  <a:pt x="6194425" y="250825"/>
                </a:lnTo>
                <a:lnTo>
                  <a:pt x="0" y="250825"/>
                </a:lnTo>
                <a:lnTo>
                  <a:pt x="0" y="0"/>
                </a:lnTo>
                <a:close/>
              </a:path>
            </a:pathLst>
          </a:custGeom>
          <a:ln w="9525">
            <a:solidFill>
              <a:srgbClr val="032B5F"/>
            </a:solidFill>
          </a:ln>
        </p:spPr>
        <p:txBody>
          <a:bodyPr wrap="square" lIns="0" tIns="0" rIns="0" bIns="0" rtlCol="0"/>
          <a:lstStyle/>
          <a:p>
            <a:endParaRPr/>
          </a:p>
        </p:txBody>
      </p:sp>
      <p:sp>
        <p:nvSpPr>
          <p:cNvPr id="8" name="object 8"/>
          <p:cNvSpPr/>
          <p:nvPr/>
        </p:nvSpPr>
        <p:spPr>
          <a:xfrm>
            <a:off x="538162" y="4003675"/>
            <a:ext cx="6194425" cy="252729"/>
          </a:xfrm>
          <a:custGeom>
            <a:avLst/>
            <a:gdLst/>
            <a:ahLst/>
            <a:cxnLst/>
            <a:rect l="l" t="t" r="r" b="b"/>
            <a:pathLst>
              <a:path w="6194425" h="252729">
                <a:moveTo>
                  <a:pt x="0" y="0"/>
                </a:moveTo>
                <a:lnTo>
                  <a:pt x="6194425" y="0"/>
                </a:lnTo>
                <a:lnTo>
                  <a:pt x="6194425" y="252412"/>
                </a:lnTo>
                <a:lnTo>
                  <a:pt x="0" y="252412"/>
                </a:lnTo>
                <a:lnTo>
                  <a:pt x="0" y="0"/>
                </a:lnTo>
                <a:close/>
              </a:path>
            </a:pathLst>
          </a:custGeom>
          <a:solidFill>
            <a:srgbClr val="97C00E"/>
          </a:solidFill>
        </p:spPr>
        <p:txBody>
          <a:bodyPr wrap="square" lIns="0" tIns="0" rIns="0" bIns="0" rtlCol="0"/>
          <a:lstStyle/>
          <a:p>
            <a:endParaRPr/>
          </a:p>
        </p:txBody>
      </p:sp>
      <p:sp>
        <p:nvSpPr>
          <p:cNvPr id="9" name="object 9"/>
          <p:cNvSpPr/>
          <p:nvPr/>
        </p:nvSpPr>
        <p:spPr>
          <a:xfrm>
            <a:off x="538162" y="4003675"/>
            <a:ext cx="6194425" cy="252729"/>
          </a:xfrm>
          <a:custGeom>
            <a:avLst/>
            <a:gdLst/>
            <a:ahLst/>
            <a:cxnLst/>
            <a:rect l="l" t="t" r="r" b="b"/>
            <a:pathLst>
              <a:path w="6194425" h="252729">
                <a:moveTo>
                  <a:pt x="0" y="0"/>
                </a:moveTo>
                <a:lnTo>
                  <a:pt x="6194425" y="0"/>
                </a:lnTo>
                <a:lnTo>
                  <a:pt x="6194425" y="252412"/>
                </a:lnTo>
                <a:lnTo>
                  <a:pt x="0" y="252412"/>
                </a:lnTo>
                <a:lnTo>
                  <a:pt x="0" y="0"/>
                </a:lnTo>
                <a:close/>
              </a:path>
            </a:pathLst>
          </a:custGeom>
          <a:ln w="9525">
            <a:solidFill>
              <a:srgbClr val="032B5F"/>
            </a:solidFill>
          </a:ln>
        </p:spPr>
        <p:txBody>
          <a:bodyPr wrap="square" lIns="0" tIns="0" rIns="0" bIns="0" rtlCol="0"/>
          <a:lstStyle/>
          <a:p>
            <a:endParaRPr/>
          </a:p>
        </p:txBody>
      </p:sp>
      <p:sp>
        <p:nvSpPr>
          <p:cNvPr id="10" name="object 10"/>
          <p:cNvSpPr/>
          <p:nvPr/>
        </p:nvSpPr>
        <p:spPr>
          <a:xfrm>
            <a:off x="900220" y="2574785"/>
            <a:ext cx="5615940" cy="1790700"/>
          </a:xfrm>
          <a:custGeom>
            <a:avLst/>
            <a:gdLst/>
            <a:ahLst/>
            <a:cxnLst/>
            <a:rect l="l" t="t" r="r" b="b"/>
            <a:pathLst>
              <a:path w="5615940" h="1790700">
                <a:moveTo>
                  <a:pt x="3291049" y="1777999"/>
                </a:moveTo>
                <a:lnTo>
                  <a:pt x="2324737" y="1777999"/>
                </a:lnTo>
                <a:lnTo>
                  <a:pt x="2378059" y="1790699"/>
                </a:lnTo>
                <a:lnTo>
                  <a:pt x="3237727" y="1790699"/>
                </a:lnTo>
                <a:lnTo>
                  <a:pt x="3291049" y="1777999"/>
                </a:lnTo>
                <a:close/>
              </a:path>
              <a:path w="5615940" h="1790700">
                <a:moveTo>
                  <a:pt x="3502742" y="1765299"/>
                </a:moveTo>
                <a:lnTo>
                  <a:pt x="2113044" y="1765299"/>
                </a:lnTo>
                <a:lnTo>
                  <a:pt x="2165696" y="1777999"/>
                </a:lnTo>
                <a:lnTo>
                  <a:pt x="3450090" y="1777999"/>
                </a:lnTo>
                <a:lnTo>
                  <a:pt x="3502742" y="1765299"/>
                </a:lnTo>
                <a:close/>
              </a:path>
              <a:path w="5615940" h="1790700">
                <a:moveTo>
                  <a:pt x="3659389" y="1752599"/>
                </a:moveTo>
                <a:lnTo>
                  <a:pt x="1956397" y="1752599"/>
                </a:lnTo>
                <a:lnTo>
                  <a:pt x="2008379" y="1765299"/>
                </a:lnTo>
                <a:lnTo>
                  <a:pt x="3607408" y="1765299"/>
                </a:lnTo>
                <a:lnTo>
                  <a:pt x="3659389" y="1752599"/>
                </a:lnTo>
                <a:close/>
              </a:path>
              <a:path w="5615940" h="1790700">
                <a:moveTo>
                  <a:pt x="3762571" y="1739899"/>
                </a:moveTo>
                <a:lnTo>
                  <a:pt x="1853217" y="1739899"/>
                </a:lnTo>
                <a:lnTo>
                  <a:pt x="1904671" y="1752599"/>
                </a:lnTo>
                <a:lnTo>
                  <a:pt x="3711116" y="1752599"/>
                </a:lnTo>
                <a:lnTo>
                  <a:pt x="3762571" y="1739899"/>
                </a:lnTo>
                <a:close/>
              </a:path>
              <a:path w="5615940" h="1790700">
                <a:moveTo>
                  <a:pt x="3864603" y="1727199"/>
                </a:moveTo>
                <a:lnTo>
                  <a:pt x="1751185" y="1727199"/>
                </a:lnTo>
                <a:lnTo>
                  <a:pt x="1802049" y="1739899"/>
                </a:lnTo>
                <a:lnTo>
                  <a:pt x="3813738" y="1739899"/>
                </a:lnTo>
                <a:lnTo>
                  <a:pt x="3864603" y="1727199"/>
                </a:lnTo>
                <a:close/>
              </a:path>
              <a:path w="5615940" h="1790700">
                <a:moveTo>
                  <a:pt x="3965358" y="1714499"/>
                </a:moveTo>
                <a:lnTo>
                  <a:pt x="1650430" y="1714499"/>
                </a:lnTo>
                <a:lnTo>
                  <a:pt x="1700640" y="1727199"/>
                </a:lnTo>
                <a:lnTo>
                  <a:pt x="3915148" y="1727199"/>
                </a:lnTo>
                <a:lnTo>
                  <a:pt x="3965358" y="1714499"/>
                </a:lnTo>
                <a:close/>
              </a:path>
              <a:path w="5615940" h="1790700">
                <a:moveTo>
                  <a:pt x="4113818" y="1689099"/>
                </a:moveTo>
                <a:lnTo>
                  <a:pt x="1501971" y="1689099"/>
                </a:lnTo>
                <a:lnTo>
                  <a:pt x="1600571" y="1714499"/>
                </a:lnTo>
                <a:lnTo>
                  <a:pt x="4015217" y="1714499"/>
                </a:lnTo>
                <a:lnTo>
                  <a:pt x="4113818" y="1689099"/>
                </a:lnTo>
                <a:close/>
              </a:path>
              <a:path w="5615940" h="1790700">
                <a:moveTo>
                  <a:pt x="4258686" y="1663699"/>
                </a:moveTo>
                <a:lnTo>
                  <a:pt x="1357104" y="1663699"/>
                </a:lnTo>
                <a:lnTo>
                  <a:pt x="1453262" y="1689099"/>
                </a:lnTo>
                <a:lnTo>
                  <a:pt x="4162527" y="1689099"/>
                </a:lnTo>
                <a:lnTo>
                  <a:pt x="4258686" y="1663699"/>
                </a:lnTo>
                <a:close/>
              </a:path>
              <a:path w="5615940" h="1790700">
                <a:moveTo>
                  <a:pt x="4535926" y="1600199"/>
                </a:moveTo>
                <a:lnTo>
                  <a:pt x="1079866" y="1600199"/>
                </a:lnTo>
                <a:lnTo>
                  <a:pt x="1309687" y="1663699"/>
                </a:lnTo>
                <a:lnTo>
                  <a:pt x="4306103" y="1663699"/>
                </a:lnTo>
                <a:lnTo>
                  <a:pt x="4535926" y="1600199"/>
                </a:lnTo>
                <a:close/>
              </a:path>
              <a:path w="5615940" h="1790700">
                <a:moveTo>
                  <a:pt x="4624169" y="203199"/>
                </a:moveTo>
                <a:lnTo>
                  <a:pt x="991624" y="203199"/>
                </a:lnTo>
                <a:lnTo>
                  <a:pt x="822163" y="253999"/>
                </a:lnTo>
                <a:lnTo>
                  <a:pt x="765462" y="279399"/>
                </a:lnTo>
                <a:lnTo>
                  <a:pt x="710787" y="292099"/>
                </a:lnTo>
                <a:lnTo>
                  <a:pt x="658136" y="317499"/>
                </a:lnTo>
                <a:lnTo>
                  <a:pt x="607510" y="330199"/>
                </a:lnTo>
                <a:lnTo>
                  <a:pt x="558909" y="355599"/>
                </a:lnTo>
                <a:lnTo>
                  <a:pt x="512333" y="380999"/>
                </a:lnTo>
                <a:lnTo>
                  <a:pt x="467782" y="393699"/>
                </a:lnTo>
                <a:lnTo>
                  <a:pt x="425257" y="419099"/>
                </a:lnTo>
                <a:lnTo>
                  <a:pt x="384756" y="444499"/>
                </a:lnTo>
                <a:lnTo>
                  <a:pt x="346280" y="457199"/>
                </a:lnTo>
                <a:lnTo>
                  <a:pt x="309830" y="482599"/>
                </a:lnTo>
                <a:lnTo>
                  <a:pt x="275404" y="507999"/>
                </a:lnTo>
                <a:lnTo>
                  <a:pt x="243004" y="533399"/>
                </a:lnTo>
                <a:lnTo>
                  <a:pt x="212628" y="546099"/>
                </a:lnTo>
                <a:lnTo>
                  <a:pt x="157952" y="596899"/>
                </a:lnTo>
                <a:lnTo>
                  <a:pt x="111376" y="647699"/>
                </a:lnTo>
                <a:lnTo>
                  <a:pt x="91126" y="673099"/>
                </a:lnTo>
                <a:lnTo>
                  <a:pt x="72901" y="685799"/>
                </a:lnTo>
                <a:lnTo>
                  <a:pt x="42525" y="736599"/>
                </a:lnTo>
                <a:lnTo>
                  <a:pt x="20250" y="787399"/>
                </a:lnTo>
                <a:lnTo>
                  <a:pt x="6075" y="838199"/>
                </a:lnTo>
                <a:lnTo>
                  <a:pt x="0" y="888999"/>
                </a:lnTo>
                <a:lnTo>
                  <a:pt x="0" y="914399"/>
                </a:lnTo>
                <a:lnTo>
                  <a:pt x="6075" y="952499"/>
                </a:lnTo>
                <a:lnTo>
                  <a:pt x="20250" y="1003299"/>
                </a:lnTo>
                <a:lnTo>
                  <a:pt x="42525" y="1054099"/>
                </a:lnTo>
                <a:lnTo>
                  <a:pt x="72901" y="1104899"/>
                </a:lnTo>
                <a:lnTo>
                  <a:pt x="111376" y="1142999"/>
                </a:lnTo>
                <a:lnTo>
                  <a:pt x="133652" y="1168399"/>
                </a:lnTo>
                <a:lnTo>
                  <a:pt x="157952" y="1193799"/>
                </a:lnTo>
                <a:lnTo>
                  <a:pt x="184278" y="1219199"/>
                </a:lnTo>
                <a:lnTo>
                  <a:pt x="212628" y="1244599"/>
                </a:lnTo>
                <a:lnTo>
                  <a:pt x="243004" y="1257299"/>
                </a:lnTo>
                <a:lnTo>
                  <a:pt x="275404" y="1282699"/>
                </a:lnTo>
                <a:lnTo>
                  <a:pt x="309830" y="1308099"/>
                </a:lnTo>
                <a:lnTo>
                  <a:pt x="346280" y="1333499"/>
                </a:lnTo>
                <a:lnTo>
                  <a:pt x="384756" y="1346199"/>
                </a:lnTo>
                <a:lnTo>
                  <a:pt x="425257" y="1371599"/>
                </a:lnTo>
                <a:lnTo>
                  <a:pt x="467782" y="1396999"/>
                </a:lnTo>
                <a:lnTo>
                  <a:pt x="512333" y="1409699"/>
                </a:lnTo>
                <a:lnTo>
                  <a:pt x="558909" y="1435099"/>
                </a:lnTo>
                <a:lnTo>
                  <a:pt x="607510" y="1460499"/>
                </a:lnTo>
                <a:lnTo>
                  <a:pt x="658136" y="1473199"/>
                </a:lnTo>
                <a:lnTo>
                  <a:pt x="710787" y="1498599"/>
                </a:lnTo>
                <a:lnTo>
                  <a:pt x="765462" y="1511299"/>
                </a:lnTo>
                <a:lnTo>
                  <a:pt x="822163" y="1536699"/>
                </a:lnTo>
                <a:lnTo>
                  <a:pt x="863611" y="1549399"/>
                </a:lnTo>
                <a:lnTo>
                  <a:pt x="1035466" y="1600199"/>
                </a:lnTo>
                <a:lnTo>
                  <a:pt x="4580327" y="1600199"/>
                </a:lnTo>
                <a:lnTo>
                  <a:pt x="4752183" y="1549399"/>
                </a:lnTo>
                <a:lnTo>
                  <a:pt x="4793631" y="1536699"/>
                </a:lnTo>
                <a:lnTo>
                  <a:pt x="4850332" y="1511299"/>
                </a:lnTo>
                <a:lnTo>
                  <a:pt x="4905007" y="1498599"/>
                </a:lnTo>
                <a:lnTo>
                  <a:pt x="4957657" y="1473199"/>
                </a:lnTo>
                <a:lnTo>
                  <a:pt x="5008282" y="1460499"/>
                </a:lnTo>
                <a:lnTo>
                  <a:pt x="5056883" y="1435099"/>
                </a:lnTo>
                <a:lnTo>
                  <a:pt x="5103458" y="1409699"/>
                </a:lnTo>
                <a:lnTo>
                  <a:pt x="5148008" y="1396999"/>
                </a:lnTo>
                <a:lnTo>
                  <a:pt x="5190533" y="1371599"/>
                </a:lnTo>
                <a:lnTo>
                  <a:pt x="5231034" y="1346199"/>
                </a:lnTo>
                <a:lnTo>
                  <a:pt x="5269509" y="1333499"/>
                </a:lnTo>
                <a:lnTo>
                  <a:pt x="5305959" y="1308099"/>
                </a:lnTo>
                <a:lnTo>
                  <a:pt x="5340384" y="1282699"/>
                </a:lnTo>
                <a:lnTo>
                  <a:pt x="5372784" y="1257299"/>
                </a:lnTo>
                <a:lnTo>
                  <a:pt x="5403160" y="1244599"/>
                </a:lnTo>
                <a:lnTo>
                  <a:pt x="5431510" y="1219199"/>
                </a:lnTo>
                <a:lnTo>
                  <a:pt x="5457835" y="1193799"/>
                </a:lnTo>
                <a:lnTo>
                  <a:pt x="5482135" y="1168399"/>
                </a:lnTo>
                <a:lnTo>
                  <a:pt x="5504410" y="1142999"/>
                </a:lnTo>
                <a:lnTo>
                  <a:pt x="5524660" y="1130299"/>
                </a:lnTo>
                <a:lnTo>
                  <a:pt x="5559085" y="1079499"/>
                </a:lnTo>
                <a:lnTo>
                  <a:pt x="5585411" y="1028699"/>
                </a:lnTo>
                <a:lnTo>
                  <a:pt x="5603636" y="977899"/>
                </a:lnTo>
                <a:lnTo>
                  <a:pt x="5615786" y="914399"/>
                </a:lnTo>
                <a:lnTo>
                  <a:pt x="5615786" y="888999"/>
                </a:lnTo>
                <a:lnTo>
                  <a:pt x="5609711" y="838199"/>
                </a:lnTo>
                <a:lnTo>
                  <a:pt x="5595536" y="787399"/>
                </a:lnTo>
                <a:lnTo>
                  <a:pt x="5573260" y="736599"/>
                </a:lnTo>
                <a:lnTo>
                  <a:pt x="5542885" y="685799"/>
                </a:lnTo>
                <a:lnTo>
                  <a:pt x="5524660" y="673099"/>
                </a:lnTo>
                <a:lnTo>
                  <a:pt x="5504410" y="647699"/>
                </a:lnTo>
                <a:lnTo>
                  <a:pt x="5457835" y="596899"/>
                </a:lnTo>
                <a:lnTo>
                  <a:pt x="5403160" y="546099"/>
                </a:lnTo>
                <a:lnTo>
                  <a:pt x="5372784" y="533399"/>
                </a:lnTo>
                <a:lnTo>
                  <a:pt x="5340384" y="507999"/>
                </a:lnTo>
                <a:lnTo>
                  <a:pt x="5305959" y="482599"/>
                </a:lnTo>
                <a:lnTo>
                  <a:pt x="5269509" y="457199"/>
                </a:lnTo>
                <a:lnTo>
                  <a:pt x="5231034" y="444499"/>
                </a:lnTo>
                <a:lnTo>
                  <a:pt x="5190533" y="419099"/>
                </a:lnTo>
                <a:lnTo>
                  <a:pt x="5148008" y="393699"/>
                </a:lnTo>
                <a:lnTo>
                  <a:pt x="5103458" y="380999"/>
                </a:lnTo>
                <a:lnTo>
                  <a:pt x="5056883" y="355599"/>
                </a:lnTo>
                <a:lnTo>
                  <a:pt x="5008282" y="330199"/>
                </a:lnTo>
                <a:lnTo>
                  <a:pt x="4957657" y="317499"/>
                </a:lnTo>
                <a:lnTo>
                  <a:pt x="4905007" y="292099"/>
                </a:lnTo>
                <a:lnTo>
                  <a:pt x="4850332" y="279399"/>
                </a:lnTo>
                <a:lnTo>
                  <a:pt x="4793631" y="253999"/>
                </a:lnTo>
                <a:lnTo>
                  <a:pt x="4624169" y="203199"/>
                </a:lnTo>
                <a:close/>
              </a:path>
              <a:path w="5615940" h="1790700">
                <a:moveTo>
                  <a:pt x="4353057" y="139699"/>
                </a:moveTo>
                <a:lnTo>
                  <a:pt x="1262733" y="139699"/>
                </a:lnTo>
                <a:lnTo>
                  <a:pt x="1035466" y="203199"/>
                </a:lnTo>
                <a:lnTo>
                  <a:pt x="4580327" y="203199"/>
                </a:lnTo>
                <a:lnTo>
                  <a:pt x="4353057" y="139699"/>
                </a:lnTo>
                <a:close/>
              </a:path>
              <a:path w="5615940" h="1790700">
                <a:moveTo>
                  <a:pt x="4162527" y="101599"/>
                </a:moveTo>
                <a:lnTo>
                  <a:pt x="1453262" y="101599"/>
                </a:lnTo>
                <a:lnTo>
                  <a:pt x="1309687" y="139699"/>
                </a:lnTo>
                <a:lnTo>
                  <a:pt x="4306103" y="139699"/>
                </a:lnTo>
                <a:lnTo>
                  <a:pt x="4162527" y="101599"/>
                </a:lnTo>
                <a:close/>
              </a:path>
              <a:path w="5615940" h="1790700">
                <a:moveTo>
                  <a:pt x="4064709" y="88899"/>
                </a:moveTo>
                <a:lnTo>
                  <a:pt x="1551080" y="88899"/>
                </a:lnTo>
                <a:lnTo>
                  <a:pt x="1501971" y="101599"/>
                </a:lnTo>
                <a:lnTo>
                  <a:pt x="4113818" y="101599"/>
                </a:lnTo>
                <a:lnTo>
                  <a:pt x="4064709" y="88899"/>
                </a:lnTo>
                <a:close/>
              </a:path>
              <a:path w="5615940" h="1790700">
                <a:moveTo>
                  <a:pt x="3915148" y="63499"/>
                </a:moveTo>
                <a:lnTo>
                  <a:pt x="1700640" y="63499"/>
                </a:lnTo>
                <a:lnTo>
                  <a:pt x="1600571" y="88899"/>
                </a:lnTo>
                <a:lnTo>
                  <a:pt x="4015217" y="88899"/>
                </a:lnTo>
                <a:lnTo>
                  <a:pt x="3915148" y="63499"/>
                </a:lnTo>
                <a:close/>
              </a:path>
              <a:path w="5615940" h="1790700">
                <a:moveTo>
                  <a:pt x="3813738" y="50799"/>
                </a:moveTo>
                <a:lnTo>
                  <a:pt x="1802049" y="50799"/>
                </a:lnTo>
                <a:lnTo>
                  <a:pt x="1751185" y="63499"/>
                </a:lnTo>
                <a:lnTo>
                  <a:pt x="3864603" y="63499"/>
                </a:lnTo>
                <a:lnTo>
                  <a:pt x="3813738" y="50799"/>
                </a:lnTo>
                <a:close/>
              </a:path>
              <a:path w="5615940" h="1790700">
                <a:moveTo>
                  <a:pt x="3711116" y="38099"/>
                </a:moveTo>
                <a:lnTo>
                  <a:pt x="1904671" y="38099"/>
                </a:lnTo>
                <a:lnTo>
                  <a:pt x="1853217" y="50799"/>
                </a:lnTo>
                <a:lnTo>
                  <a:pt x="3762571" y="50799"/>
                </a:lnTo>
                <a:lnTo>
                  <a:pt x="3711116" y="38099"/>
                </a:lnTo>
                <a:close/>
              </a:path>
              <a:path w="5615940" h="1790700">
                <a:moveTo>
                  <a:pt x="3555187" y="25399"/>
                </a:moveTo>
                <a:lnTo>
                  <a:pt x="2060600" y="25399"/>
                </a:lnTo>
                <a:lnTo>
                  <a:pt x="2008379" y="38099"/>
                </a:lnTo>
                <a:lnTo>
                  <a:pt x="3607408" y="38099"/>
                </a:lnTo>
                <a:lnTo>
                  <a:pt x="3555187" y="25399"/>
                </a:lnTo>
                <a:close/>
              </a:path>
              <a:path w="5615940" h="1790700">
                <a:moveTo>
                  <a:pt x="3397247" y="12699"/>
                </a:moveTo>
                <a:lnTo>
                  <a:pt x="2218539" y="12699"/>
                </a:lnTo>
                <a:lnTo>
                  <a:pt x="2165696" y="25399"/>
                </a:lnTo>
                <a:lnTo>
                  <a:pt x="3450090" y="25399"/>
                </a:lnTo>
                <a:lnTo>
                  <a:pt x="3397247" y="12699"/>
                </a:lnTo>
                <a:close/>
              </a:path>
              <a:path w="5615940" h="1790700">
                <a:moveTo>
                  <a:pt x="3237727" y="0"/>
                </a:moveTo>
                <a:lnTo>
                  <a:pt x="2378059" y="0"/>
                </a:lnTo>
                <a:lnTo>
                  <a:pt x="2324737" y="12699"/>
                </a:lnTo>
                <a:lnTo>
                  <a:pt x="3291049" y="12699"/>
                </a:lnTo>
                <a:lnTo>
                  <a:pt x="3237727" y="0"/>
                </a:lnTo>
                <a:close/>
              </a:path>
            </a:pathLst>
          </a:custGeom>
          <a:solidFill>
            <a:srgbClr val="33CC33">
              <a:alpha val="25097"/>
            </a:srgbClr>
          </a:solidFill>
        </p:spPr>
        <p:txBody>
          <a:bodyPr wrap="square" lIns="0" tIns="0" rIns="0" bIns="0" rtlCol="0"/>
          <a:lstStyle/>
          <a:p>
            <a:endParaRPr/>
          </a:p>
        </p:txBody>
      </p:sp>
      <p:sp>
        <p:nvSpPr>
          <p:cNvPr id="11" name="object 11"/>
          <p:cNvSpPr/>
          <p:nvPr/>
        </p:nvSpPr>
        <p:spPr>
          <a:xfrm>
            <a:off x="900220" y="2563764"/>
            <a:ext cx="5615940" cy="1802130"/>
          </a:xfrm>
          <a:custGeom>
            <a:avLst/>
            <a:gdLst/>
            <a:ahLst/>
            <a:cxnLst/>
            <a:rect l="l" t="t" r="r" b="b"/>
            <a:pathLst>
              <a:path w="5615940" h="1802129">
                <a:moveTo>
                  <a:pt x="4793631" y="263832"/>
                </a:moveTo>
                <a:lnTo>
                  <a:pt x="4850332" y="282551"/>
                </a:lnTo>
                <a:lnTo>
                  <a:pt x="4905007" y="301659"/>
                </a:lnTo>
                <a:lnTo>
                  <a:pt x="4957657" y="321142"/>
                </a:lnTo>
                <a:lnTo>
                  <a:pt x="5008282" y="340986"/>
                </a:lnTo>
                <a:lnTo>
                  <a:pt x="5056883" y="361177"/>
                </a:lnTo>
                <a:lnTo>
                  <a:pt x="5103458" y="381701"/>
                </a:lnTo>
                <a:lnTo>
                  <a:pt x="5148008" y="402543"/>
                </a:lnTo>
                <a:lnTo>
                  <a:pt x="5190533" y="423689"/>
                </a:lnTo>
                <a:lnTo>
                  <a:pt x="5231034" y="445126"/>
                </a:lnTo>
                <a:lnTo>
                  <a:pt x="5269509" y="466838"/>
                </a:lnTo>
                <a:lnTo>
                  <a:pt x="5305959" y="488813"/>
                </a:lnTo>
                <a:lnTo>
                  <a:pt x="5340384" y="511035"/>
                </a:lnTo>
                <a:lnTo>
                  <a:pt x="5372784" y="533491"/>
                </a:lnTo>
                <a:lnTo>
                  <a:pt x="5431510" y="579046"/>
                </a:lnTo>
                <a:lnTo>
                  <a:pt x="5482135" y="625367"/>
                </a:lnTo>
                <a:lnTo>
                  <a:pt x="5524660" y="672338"/>
                </a:lnTo>
                <a:lnTo>
                  <a:pt x="5559085" y="719847"/>
                </a:lnTo>
                <a:lnTo>
                  <a:pt x="5585411" y="767781"/>
                </a:lnTo>
                <a:lnTo>
                  <a:pt x="5603636" y="816026"/>
                </a:lnTo>
                <a:lnTo>
                  <a:pt x="5613761" y="864470"/>
                </a:lnTo>
                <a:lnTo>
                  <a:pt x="5615786" y="888731"/>
                </a:lnTo>
                <a:lnTo>
                  <a:pt x="5615786" y="912998"/>
                </a:lnTo>
                <a:lnTo>
                  <a:pt x="5609711" y="961499"/>
                </a:lnTo>
                <a:lnTo>
                  <a:pt x="5595536" y="1009857"/>
                </a:lnTo>
                <a:lnTo>
                  <a:pt x="5573260" y="1057961"/>
                </a:lnTo>
                <a:lnTo>
                  <a:pt x="5542885" y="1105697"/>
                </a:lnTo>
                <a:lnTo>
                  <a:pt x="5504410" y="1152951"/>
                </a:lnTo>
                <a:lnTo>
                  <a:pt x="5457835" y="1199611"/>
                </a:lnTo>
                <a:lnTo>
                  <a:pt x="5403160" y="1245563"/>
                </a:lnTo>
                <a:lnTo>
                  <a:pt x="5340384" y="1290694"/>
                </a:lnTo>
                <a:lnTo>
                  <a:pt x="5305959" y="1312916"/>
                </a:lnTo>
                <a:lnTo>
                  <a:pt x="5269509" y="1334891"/>
                </a:lnTo>
                <a:lnTo>
                  <a:pt x="5231034" y="1356603"/>
                </a:lnTo>
                <a:lnTo>
                  <a:pt x="5190533" y="1378040"/>
                </a:lnTo>
                <a:lnTo>
                  <a:pt x="5148008" y="1399186"/>
                </a:lnTo>
                <a:lnTo>
                  <a:pt x="5103458" y="1420028"/>
                </a:lnTo>
                <a:lnTo>
                  <a:pt x="5056883" y="1440552"/>
                </a:lnTo>
                <a:lnTo>
                  <a:pt x="5008282" y="1460743"/>
                </a:lnTo>
                <a:lnTo>
                  <a:pt x="4957657" y="1480587"/>
                </a:lnTo>
                <a:lnTo>
                  <a:pt x="4905007" y="1500070"/>
                </a:lnTo>
                <a:lnTo>
                  <a:pt x="4850332" y="1519178"/>
                </a:lnTo>
                <a:lnTo>
                  <a:pt x="4793631" y="1537896"/>
                </a:lnTo>
                <a:lnTo>
                  <a:pt x="4752183" y="1550923"/>
                </a:lnTo>
                <a:lnTo>
                  <a:pt x="4710113" y="1563619"/>
                </a:lnTo>
                <a:lnTo>
                  <a:pt x="4667436" y="1575986"/>
                </a:lnTo>
                <a:lnTo>
                  <a:pt x="4624169" y="1588023"/>
                </a:lnTo>
                <a:lnTo>
                  <a:pt x="4580327" y="1599730"/>
                </a:lnTo>
                <a:lnTo>
                  <a:pt x="4535926" y="1611107"/>
                </a:lnTo>
                <a:lnTo>
                  <a:pt x="4490983" y="1622155"/>
                </a:lnTo>
                <a:lnTo>
                  <a:pt x="4445513" y="1632873"/>
                </a:lnTo>
                <a:lnTo>
                  <a:pt x="4399533" y="1643261"/>
                </a:lnTo>
                <a:lnTo>
                  <a:pt x="4353057" y="1653319"/>
                </a:lnTo>
                <a:lnTo>
                  <a:pt x="4306103" y="1663048"/>
                </a:lnTo>
                <a:lnTo>
                  <a:pt x="4258686" y="1672446"/>
                </a:lnTo>
                <a:lnTo>
                  <a:pt x="4210822" y="1681515"/>
                </a:lnTo>
                <a:lnTo>
                  <a:pt x="4162527" y="1690255"/>
                </a:lnTo>
                <a:lnTo>
                  <a:pt x="4113818" y="1698664"/>
                </a:lnTo>
                <a:lnTo>
                  <a:pt x="4064709" y="1706743"/>
                </a:lnTo>
                <a:lnTo>
                  <a:pt x="4015217" y="1714493"/>
                </a:lnTo>
                <a:lnTo>
                  <a:pt x="3965358" y="1721913"/>
                </a:lnTo>
                <a:lnTo>
                  <a:pt x="3915148" y="1729004"/>
                </a:lnTo>
                <a:lnTo>
                  <a:pt x="3864603" y="1735764"/>
                </a:lnTo>
                <a:lnTo>
                  <a:pt x="3813738" y="1742195"/>
                </a:lnTo>
                <a:lnTo>
                  <a:pt x="3762571" y="1748296"/>
                </a:lnTo>
                <a:lnTo>
                  <a:pt x="3711116" y="1754067"/>
                </a:lnTo>
                <a:lnTo>
                  <a:pt x="3659389" y="1759508"/>
                </a:lnTo>
                <a:lnTo>
                  <a:pt x="3607408" y="1764620"/>
                </a:lnTo>
                <a:lnTo>
                  <a:pt x="3555187" y="1769402"/>
                </a:lnTo>
                <a:lnTo>
                  <a:pt x="3502742" y="1773854"/>
                </a:lnTo>
                <a:lnTo>
                  <a:pt x="3450090" y="1777976"/>
                </a:lnTo>
                <a:lnTo>
                  <a:pt x="3397247" y="1781768"/>
                </a:lnTo>
                <a:lnTo>
                  <a:pt x="3344228" y="1785231"/>
                </a:lnTo>
                <a:lnTo>
                  <a:pt x="3291049" y="1788364"/>
                </a:lnTo>
                <a:lnTo>
                  <a:pt x="3237727" y="1791167"/>
                </a:lnTo>
                <a:lnTo>
                  <a:pt x="3184277" y="1793640"/>
                </a:lnTo>
                <a:lnTo>
                  <a:pt x="3130715" y="1795784"/>
                </a:lnTo>
                <a:lnTo>
                  <a:pt x="3077058" y="1797598"/>
                </a:lnTo>
                <a:lnTo>
                  <a:pt x="3023320" y="1799082"/>
                </a:lnTo>
                <a:lnTo>
                  <a:pt x="2969519" y="1800236"/>
                </a:lnTo>
                <a:lnTo>
                  <a:pt x="2915670" y="1801060"/>
                </a:lnTo>
                <a:lnTo>
                  <a:pt x="2861789" y="1801555"/>
                </a:lnTo>
                <a:lnTo>
                  <a:pt x="2807893" y="1801720"/>
                </a:lnTo>
                <a:lnTo>
                  <a:pt x="2753996" y="1801555"/>
                </a:lnTo>
                <a:lnTo>
                  <a:pt x="2700115" y="1801060"/>
                </a:lnTo>
                <a:lnTo>
                  <a:pt x="2646266" y="1800236"/>
                </a:lnTo>
                <a:lnTo>
                  <a:pt x="2592465" y="1799082"/>
                </a:lnTo>
                <a:lnTo>
                  <a:pt x="2538728" y="1797598"/>
                </a:lnTo>
                <a:lnTo>
                  <a:pt x="2485070" y="1795784"/>
                </a:lnTo>
                <a:lnTo>
                  <a:pt x="2431509" y="1793640"/>
                </a:lnTo>
                <a:lnTo>
                  <a:pt x="2378059" y="1791167"/>
                </a:lnTo>
                <a:lnTo>
                  <a:pt x="2324737" y="1788364"/>
                </a:lnTo>
                <a:lnTo>
                  <a:pt x="2271558" y="1785231"/>
                </a:lnTo>
                <a:lnTo>
                  <a:pt x="2218539" y="1781768"/>
                </a:lnTo>
                <a:lnTo>
                  <a:pt x="2165696" y="1777976"/>
                </a:lnTo>
                <a:lnTo>
                  <a:pt x="2113044" y="1773854"/>
                </a:lnTo>
                <a:lnTo>
                  <a:pt x="2060600" y="1769402"/>
                </a:lnTo>
                <a:lnTo>
                  <a:pt x="2008379" y="1764620"/>
                </a:lnTo>
                <a:lnTo>
                  <a:pt x="1956397" y="1759508"/>
                </a:lnTo>
                <a:lnTo>
                  <a:pt x="1904671" y="1754067"/>
                </a:lnTo>
                <a:lnTo>
                  <a:pt x="1853217" y="1748296"/>
                </a:lnTo>
                <a:lnTo>
                  <a:pt x="1802049" y="1742195"/>
                </a:lnTo>
                <a:lnTo>
                  <a:pt x="1751185" y="1735764"/>
                </a:lnTo>
                <a:lnTo>
                  <a:pt x="1700640" y="1729004"/>
                </a:lnTo>
                <a:lnTo>
                  <a:pt x="1650430" y="1721913"/>
                </a:lnTo>
                <a:lnTo>
                  <a:pt x="1600571" y="1714493"/>
                </a:lnTo>
                <a:lnTo>
                  <a:pt x="1551080" y="1706743"/>
                </a:lnTo>
                <a:lnTo>
                  <a:pt x="1501971" y="1698664"/>
                </a:lnTo>
                <a:lnTo>
                  <a:pt x="1453262" y="1690255"/>
                </a:lnTo>
                <a:lnTo>
                  <a:pt x="1404967" y="1681515"/>
                </a:lnTo>
                <a:lnTo>
                  <a:pt x="1357104" y="1672446"/>
                </a:lnTo>
                <a:lnTo>
                  <a:pt x="1309687" y="1663048"/>
                </a:lnTo>
                <a:lnTo>
                  <a:pt x="1262733" y="1653319"/>
                </a:lnTo>
                <a:lnTo>
                  <a:pt x="1216258" y="1643261"/>
                </a:lnTo>
                <a:lnTo>
                  <a:pt x="1170278" y="1632873"/>
                </a:lnTo>
                <a:lnTo>
                  <a:pt x="1124808" y="1622155"/>
                </a:lnTo>
                <a:lnTo>
                  <a:pt x="1079866" y="1611107"/>
                </a:lnTo>
                <a:lnTo>
                  <a:pt x="1035466" y="1599730"/>
                </a:lnTo>
                <a:lnTo>
                  <a:pt x="991624" y="1588023"/>
                </a:lnTo>
                <a:lnTo>
                  <a:pt x="948357" y="1575986"/>
                </a:lnTo>
                <a:lnTo>
                  <a:pt x="905681" y="1563619"/>
                </a:lnTo>
                <a:lnTo>
                  <a:pt x="863611" y="1550923"/>
                </a:lnTo>
                <a:lnTo>
                  <a:pt x="822163" y="1537896"/>
                </a:lnTo>
                <a:lnTo>
                  <a:pt x="765462" y="1519178"/>
                </a:lnTo>
                <a:lnTo>
                  <a:pt x="710787" y="1500070"/>
                </a:lnTo>
                <a:lnTo>
                  <a:pt x="658136" y="1480587"/>
                </a:lnTo>
                <a:lnTo>
                  <a:pt x="607510" y="1460743"/>
                </a:lnTo>
                <a:lnTo>
                  <a:pt x="558909" y="1440552"/>
                </a:lnTo>
                <a:lnTo>
                  <a:pt x="512333" y="1420028"/>
                </a:lnTo>
                <a:lnTo>
                  <a:pt x="467782" y="1399186"/>
                </a:lnTo>
                <a:lnTo>
                  <a:pt x="425257" y="1378040"/>
                </a:lnTo>
                <a:lnTo>
                  <a:pt x="384756" y="1356603"/>
                </a:lnTo>
                <a:lnTo>
                  <a:pt x="346280" y="1334891"/>
                </a:lnTo>
                <a:lnTo>
                  <a:pt x="309830" y="1312916"/>
                </a:lnTo>
                <a:lnTo>
                  <a:pt x="275404" y="1290694"/>
                </a:lnTo>
                <a:lnTo>
                  <a:pt x="243004" y="1268238"/>
                </a:lnTo>
                <a:lnTo>
                  <a:pt x="184278" y="1222683"/>
                </a:lnTo>
                <a:lnTo>
                  <a:pt x="133652" y="1176362"/>
                </a:lnTo>
                <a:lnTo>
                  <a:pt x="91126" y="1129391"/>
                </a:lnTo>
                <a:lnTo>
                  <a:pt x="56700" y="1081882"/>
                </a:lnTo>
                <a:lnTo>
                  <a:pt x="30375" y="1033948"/>
                </a:lnTo>
                <a:lnTo>
                  <a:pt x="12150" y="985703"/>
                </a:lnTo>
                <a:lnTo>
                  <a:pt x="2025" y="937259"/>
                </a:lnTo>
                <a:lnTo>
                  <a:pt x="0" y="912998"/>
                </a:lnTo>
                <a:lnTo>
                  <a:pt x="0" y="888731"/>
                </a:lnTo>
                <a:lnTo>
                  <a:pt x="6075" y="840230"/>
                </a:lnTo>
                <a:lnTo>
                  <a:pt x="20250" y="791872"/>
                </a:lnTo>
                <a:lnTo>
                  <a:pt x="42525" y="743768"/>
                </a:lnTo>
                <a:lnTo>
                  <a:pt x="72901" y="696032"/>
                </a:lnTo>
                <a:lnTo>
                  <a:pt x="111376" y="648778"/>
                </a:lnTo>
                <a:lnTo>
                  <a:pt x="157952" y="602118"/>
                </a:lnTo>
                <a:lnTo>
                  <a:pt x="212628" y="556166"/>
                </a:lnTo>
                <a:lnTo>
                  <a:pt x="275404" y="511035"/>
                </a:lnTo>
                <a:lnTo>
                  <a:pt x="309830" y="488813"/>
                </a:lnTo>
                <a:lnTo>
                  <a:pt x="346280" y="466838"/>
                </a:lnTo>
                <a:lnTo>
                  <a:pt x="384756" y="445126"/>
                </a:lnTo>
                <a:lnTo>
                  <a:pt x="425257" y="423689"/>
                </a:lnTo>
                <a:lnTo>
                  <a:pt x="467782" y="402543"/>
                </a:lnTo>
                <a:lnTo>
                  <a:pt x="512333" y="381701"/>
                </a:lnTo>
                <a:lnTo>
                  <a:pt x="558909" y="361177"/>
                </a:lnTo>
                <a:lnTo>
                  <a:pt x="607510" y="340986"/>
                </a:lnTo>
                <a:lnTo>
                  <a:pt x="658136" y="321142"/>
                </a:lnTo>
                <a:lnTo>
                  <a:pt x="710787" y="301659"/>
                </a:lnTo>
                <a:lnTo>
                  <a:pt x="765462" y="282551"/>
                </a:lnTo>
                <a:lnTo>
                  <a:pt x="822163" y="263832"/>
                </a:lnTo>
                <a:lnTo>
                  <a:pt x="863611" y="250806"/>
                </a:lnTo>
                <a:lnTo>
                  <a:pt x="905681" y="238109"/>
                </a:lnTo>
                <a:lnTo>
                  <a:pt x="948357" y="225742"/>
                </a:lnTo>
                <a:lnTo>
                  <a:pt x="991624" y="213704"/>
                </a:lnTo>
                <a:lnTo>
                  <a:pt x="1035466" y="201997"/>
                </a:lnTo>
                <a:lnTo>
                  <a:pt x="1079866" y="190619"/>
                </a:lnTo>
                <a:lnTo>
                  <a:pt x="1124808" y="179571"/>
                </a:lnTo>
                <a:lnTo>
                  <a:pt x="1170278" y="168853"/>
                </a:lnTo>
                <a:lnTo>
                  <a:pt x="1216258" y="158464"/>
                </a:lnTo>
                <a:lnTo>
                  <a:pt x="1262733" y="148406"/>
                </a:lnTo>
                <a:lnTo>
                  <a:pt x="1309687" y="138677"/>
                </a:lnTo>
                <a:lnTo>
                  <a:pt x="1357104" y="129278"/>
                </a:lnTo>
                <a:lnTo>
                  <a:pt x="1404967" y="120208"/>
                </a:lnTo>
                <a:lnTo>
                  <a:pt x="1453262" y="111469"/>
                </a:lnTo>
                <a:lnTo>
                  <a:pt x="1501971" y="103059"/>
                </a:lnTo>
                <a:lnTo>
                  <a:pt x="1551080" y="94979"/>
                </a:lnTo>
                <a:lnTo>
                  <a:pt x="1600571" y="87229"/>
                </a:lnTo>
                <a:lnTo>
                  <a:pt x="1650430" y="79809"/>
                </a:lnTo>
                <a:lnTo>
                  <a:pt x="1700640" y="72718"/>
                </a:lnTo>
                <a:lnTo>
                  <a:pt x="1751185" y="65958"/>
                </a:lnTo>
                <a:lnTo>
                  <a:pt x="1802049" y="59527"/>
                </a:lnTo>
                <a:lnTo>
                  <a:pt x="1853217" y="53426"/>
                </a:lnTo>
                <a:lnTo>
                  <a:pt x="1904671" y="47654"/>
                </a:lnTo>
                <a:lnTo>
                  <a:pt x="1956397" y="42213"/>
                </a:lnTo>
                <a:lnTo>
                  <a:pt x="2008379" y="37101"/>
                </a:lnTo>
                <a:lnTo>
                  <a:pt x="2060600" y="32319"/>
                </a:lnTo>
                <a:lnTo>
                  <a:pt x="2113044" y="27867"/>
                </a:lnTo>
                <a:lnTo>
                  <a:pt x="2165696" y="23744"/>
                </a:lnTo>
                <a:lnTo>
                  <a:pt x="2218539" y="19952"/>
                </a:lnTo>
                <a:lnTo>
                  <a:pt x="2271558" y="16489"/>
                </a:lnTo>
                <a:lnTo>
                  <a:pt x="2324737" y="13356"/>
                </a:lnTo>
                <a:lnTo>
                  <a:pt x="2378059" y="10553"/>
                </a:lnTo>
                <a:lnTo>
                  <a:pt x="2431509" y="8079"/>
                </a:lnTo>
                <a:lnTo>
                  <a:pt x="2485070" y="5936"/>
                </a:lnTo>
                <a:lnTo>
                  <a:pt x="2538728" y="4122"/>
                </a:lnTo>
                <a:lnTo>
                  <a:pt x="2592465" y="2638"/>
                </a:lnTo>
                <a:lnTo>
                  <a:pt x="2646266" y="1484"/>
                </a:lnTo>
                <a:lnTo>
                  <a:pt x="2700115" y="659"/>
                </a:lnTo>
                <a:lnTo>
                  <a:pt x="2753996" y="164"/>
                </a:lnTo>
                <a:lnTo>
                  <a:pt x="2807893" y="0"/>
                </a:lnTo>
                <a:lnTo>
                  <a:pt x="2861789" y="164"/>
                </a:lnTo>
                <a:lnTo>
                  <a:pt x="2915670" y="659"/>
                </a:lnTo>
                <a:lnTo>
                  <a:pt x="2969519" y="1484"/>
                </a:lnTo>
                <a:lnTo>
                  <a:pt x="3023320" y="2638"/>
                </a:lnTo>
                <a:lnTo>
                  <a:pt x="3077058" y="4122"/>
                </a:lnTo>
                <a:lnTo>
                  <a:pt x="3130715" y="5936"/>
                </a:lnTo>
                <a:lnTo>
                  <a:pt x="3184277" y="8079"/>
                </a:lnTo>
                <a:lnTo>
                  <a:pt x="3237727" y="10553"/>
                </a:lnTo>
                <a:lnTo>
                  <a:pt x="3291049" y="13356"/>
                </a:lnTo>
                <a:lnTo>
                  <a:pt x="3344228" y="16489"/>
                </a:lnTo>
                <a:lnTo>
                  <a:pt x="3397247" y="19952"/>
                </a:lnTo>
                <a:lnTo>
                  <a:pt x="3450090" y="23744"/>
                </a:lnTo>
                <a:lnTo>
                  <a:pt x="3502742" y="27867"/>
                </a:lnTo>
                <a:lnTo>
                  <a:pt x="3555187" y="32319"/>
                </a:lnTo>
                <a:lnTo>
                  <a:pt x="3607408" y="37101"/>
                </a:lnTo>
                <a:lnTo>
                  <a:pt x="3659389" y="42213"/>
                </a:lnTo>
                <a:lnTo>
                  <a:pt x="3711116" y="47654"/>
                </a:lnTo>
                <a:lnTo>
                  <a:pt x="3762571" y="53426"/>
                </a:lnTo>
                <a:lnTo>
                  <a:pt x="3813738" y="59527"/>
                </a:lnTo>
                <a:lnTo>
                  <a:pt x="3864603" y="65958"/>
                </a:lnTo>
                <a:lnTo>
                  <a:pt x="3915148" y="72718"/>
                </a:lnTo>
                <a:lnTo>
                  <a:pt x="3965358" y="79809"/>
                </a:lnTo>
                <a:lnTo>
                  <a:pt x="4015217" y="87229"/>
                </a:lnTo>
                <a:lnTo>
                  <a:pt x="4064709" y="94979"/>
                </a:lnTo>
                <a:lnTo>
                  <a:pt x="4113818" y="103059"/>
                </a:lnTo>
                <a:lnTo>
                  <a:pt x="4162527" y="111469"/>
                </a:lnTo>
                <a:lnTo>
                  <a:pt x="4210822" y="120208"/>
                </a:lnTo>
                <a:lnTo>
                  <a:pt x="4258686" y="129278"/>
                </a:lnTo>
                <a:lnTo>
                  <a:pt x="4306103" y="138677"/>
                </a:lnTo>
                <a:lnTo>
                  <a:pt x="4353057" y="148406"/>
                </a:lnTo>
                <a:lnTo>
                  <a:pt x="4399533" y="158464"/>
                </a:lnTo>
                <a:lnTo>
                  <a:pt x="4445513" y="168853"/>
                </a:lnTo>
                <a:lnTo>
                  <a:pt x="4490983" y="179571"/>
                </a:lnTo>
                <a:lnTo>
                  <a:pt x="4535926" y="190619"/>
                </a:lnTo>
                <a:lnTo>
                  <a:pt x="4580327" y="201997"/>
                </a:lnTo>
                <a:lnTo>
                  <a:pt x="4624169" y="213704"/>
                </a:lnTo>
                <a:lnTo>
                  <a:pt x="4667436" y="225742"/>
                </a:lnTo>
                <a:lnTo>
                  <a:pt x="4710113" y="238109"/>
                </a:lnTo>
                <a:lnTo>
                  <a:pt x="4752183" y="250806"/>
                </a:lnTo>
                <a:lnTo>
                  <a:pt x="4793631" y="263832"/>
                </a:lnTo>
              </a:path>
            </a:pathLst>
          </a:custGeom>
          <a:ln w="9525">
            <a:solidFill>
              <a:srgbClr val="032B5F"/>
            </a:solidFill>
          </a:ln>
        </p:spPr>
        <p:txBody>
          <a:bodyPr wrap="square" lIns="0" tIns="0" rIns="0" bIns="0" rtlCol="0"/>
          <a:lstStyle/>
          <a:p>
            <a:endParaRPr/>
          </a:p>
        </p:txBody>
      </p:sp>
      <p:sp>
        <p:nvSpPr>
          <p:cNvPr id="12" name="object 12"/>
          <p:cNvSpPr/>
          <p:nvPr/>
        </p:nvSpPr>
        <p:spPr>
          <a:xfrm>
            <a:off x="900529" y="2924274"/>
            <a:ext cx="2375535" cy="1082675"/>
          </a:xfrm>
          <a:custGeom>
            <a:avLst/>
            <a:gdLst/>
            <a:ahLst/>
            <a:cxnLst/>
            <a:rect l="l" t="t" r="r" b="b"/>
            <a:pathLst>
              <a:path w="2375535" h="1082675">
                <a:moveTo>
                  <a:pt x="1213768" y="0"/>
                </a:moveTo>
                <a:lnTo>
                  <a:pt x="1161643" y="0"/>
                </a:lnTo>
                <a:lnTo>
                  <a:pt x="1109559" y="1035"/>
                </a:lnTo>
                <a:lnTo>
                  <a:pt x="1057596" y="3105"/>
                </a:lnTo>
                <a:lnTo>
                  <a:pt x="1005834" y="6211"/>
                </a:lnTo>
                <a:lnTo>
                  <a:pt x="954355" y="10353"/>
                </a:lnTo>
                <a:lnTo>
                  <a:pt x="903238" y="15529"/>
                </a:lnTo>
                <a:lnTo>
                  <a:pt x="852565" y="21741"/>
                </a:lnTo>
                <a:lnTo>
                  <a:pt x="802417" y="28989"/>
                </a:lnTo>
                <a:lnTo>
                  <a:pt x="752873" y="37271"/>
                </a:lnTo>
                <a:lnTo>
                  <a:pt x="704014" y="46589"/>
                </a:lnTo>
                <a:lnTo>
                  <a:pt x="655922" y="56942"/>
                </a:lnTo>
                <a:lnTo>
                  <a:pt x="608676" y="68331"/>
                </a:lnTo>
                <a:lnTo>
                  <a:pt x="562358" y="80755"/>
                </a:lnTo>
                <a:lnTo>
                  <a:pt x="517047" y="94214"/>
                </a:lnTo>
                <a:lnTo>
                  <a:pt x="472826" y="108709"/>
                </a:lnTo>
                <a:lnTo>
                  <a:pt x="429773" y="124238"/>
                </a:lnTo>
                <a:lnTo>
                  <a:pt x="387971" y="140804"/>
                </a:lnTo>
                <a:lnTo>
                  <a:pt x="347499" y="158404"/>
                </a:lnTo>
                <a:lnTo>
                  <a:pt x="297856" y="182423"/>
                </a:lnTo>
                <a:lnTo>
                  <a:pt x="252032" y="207443"/>
                </a:lnTo>
                <a:lnTo>
                  <a:pt x="210027" y="233382"/>
                </a:lnTo>
                <a:lnTo>
                  <a:pt x="171840" y="260162"/>
                </a:lnTo>
                <a:lnTo>
                  <a:pt x="137472" y="287703"/>
                </a:lnTo>
                <a:lnTo>
                  <a:pt x="106922" y="315923"/>
                </a:lnTo>
                <a:lnTo>
                  <a:pt x="80192" y="344744"/>
                </a:lnTo>
                <a:lnTo>
                  <a:pt x="38186" y="403866"/>
                </a:lnTo>
                <a:lnTo>
                  <a:pt x="11456" y="464429"/>
                </a:lnTo>
                <a:lnTo>
                  <a:pt x="0" y="525791"/>
                </a:lnTo>
                <a:lnTo>
                  <a:pt x="0" y="556573"/>
                </a:lnTo>
                <a:lnTo>
                  <a:pt x="11456" y="617936"/>
                </a:lnTo>
                <a:lnTo>
                  <a:pt x="38186" y="678498"/>
                </a:lnTo>
                <a:lnTo>
                  <a:pt x="80192" y="737620"/>
                </a:lnTo>
                <a:lnTo>
                  <a:pt x="106922" y="766441"/>
                </a:lnTo>
                <a:lnTo>
                  <a:pt x="137472" y="794662"/>
                </a:lnTo>
                <a:lnTo>
                  <a:pt x="171840" y="822202"/>
                </a:lnTo>
                <a:lnTo>
                  <a:pt x="210027" y="848982"/>
                </a:lnTo>
                <a:lnTo>
                  <a:pt x="252032" y="874922"/>
                </a:lnTo>
                <a:lnTo>
                  <a:pt x="297856" y="899941"/>
                </a:lnTo>
                <a:lnTo>
                  <a:pt x="347499" y="923960"/>
                </a:lnTo>
                <a:lnTo>
                  <a:pt x="387971" y="941561"/>
                </a:lnTo>
                <a:lnTo>
                  <a:pt x="429773" y="958126"/>
                </a:lnTo>
                <a:lnTo>
                  <a:pt x="472826" y="973656"/>
                </a:lnTo>
                <a:lnTo>
                  <a:pt x="517047" y="988150"/>
                </a:lnTo>
                <a:lnTo>
                  <a:pt x="562358" y="1001610"/>
                </a:lnTo>
                <a:lnTo>
                  <a:pt x="608676" y="1014033"/>
                </a:lnTo>
                <a:lnTo>
                  <a:pt x="655922" y="1025422"/>
                </a:lnTo>
                <a:lnTo>
                  <a:pt x="704014" y="1035775"/>
                </a:lnTo>
                <a:lnTo>
                  <a:pt x="752873" y="1045093"/>
                </a:lnTo>
                <a:lnTo>
                  <a:pt x="802417" y="1053376"/>
                </a:lnTo>
                <a:lnTo>
                  <a:pt x="852565" y="1060623"/>
                </a:lnTo>
                <a:lnTo>
                  <a:pt x="903238" y="1066835"/>
                </a:lnTo>
                <a:lnTo>
                  <a:pt x="954355" y="1072012"/>
                </a:lnTo>
                <a:lnTo>
                  <a:pt x="1005834" y="1076153"/>
                </a:lnTo>
                <a:lnTo>
                  <a:pt x="1057596" y="1079259"/>
                </a:lnTo>
                <a:lnTo>
                  <a:pt x="1109559" y="1081330"/>
                </a:lnTo>
                <a:lnTo>
                  <a:pt x="1161643" y="1082365"/>
                </a:lnTo>
                <a:lnTo>
                  <a:pt x="1213768" y="1082365"/>
                </a:lnTo>
                <a:lnTo>
                  <a:pt x="1265852" y="1081330"/>
                </a:lnTo>
                <a:lnTo>
                  <a:pt x="1317815" y="1079259"/>
                </a:lnTo>
                <a:lnTo>
                  <a:pt x="1369577" y="1076153"/>
                </a:lnTo>
                <a:lnTo>
                  <a:pt x="1421056" y="1072012"/>
                </a:lnTo>
                <a:lnTo>
                  <a:pt x="1472173" y="1066835"/>
                </a:lnTo>
                <a:lnTo>
                  <a:pt x="1522846" y="1060623"/>
                </a:lnTo>
                <a:lnTo>
                  <a:pt x="1572995" y="1053376"/>
                </a:lnTo>
                <a:lnTo>
                  <a:pt x="1622539" y="1045093"/>
                </a:lnTo>
                <a:lnTo>
                  <a:pt x="1671397" y="1035775"/>
                </a:lnTo>
                <a:lnTo>
                  <a:pt x="1719490" y="1025422"/>
                </a:lnTo>
                <a:lnTo>
                  <a:pt x="1766735" y="1014033"/>
                </a:lnTo>
                <a:lnTo>
                  <a:pt x="1813054" y="1001610"/>
                </a:lnTo>
                <a:lnTo>
                  <a:pt x="1858364" y="988150"/>
                </a:lnTo>
                <a:lnTo>
                  <a:pt x="1902586" y="973656"/>
                </a:lnTo>
                <a:lnTo>
                  <a:pt x="1945638" y="958126"/>
                </a:lnTo>
                <a:lnTo>
                  <a:pt x="1987440" y="941561"/>
                </a:lnTo>
                <a:lnTo>
                  <a:pt x="2027912" y="923960"/>
                </a:lnTo>
                <a:lnTo>
                  <a:pt x="2077569" y="899941"/>
                </a:lnTo>
                <a:lnTo>
                  <a:pt x="2123405" y="874922"/>
                </a:lnTo>
                <a:lnTo>
                  <a:pt x="2165422" y="848982"/>
                </a:lnTo>
                <a:lnTo>
                  <a:pt x="2203619" y="822202"/>
                </a:lnTo>
                <a:lnTo>
                  <a:pt x="2237997" y="794662"/>
                </a:lnTo>
                <a:lnTo>
                  <a:pt x="2268555" y="766441"/>
                </a:lnTo>
                <a:lnTo>
                  <a:pt x="2295293" y="737620"/>
                </a:lnTo>
                <a:lnTo>
                  <a:pt x="2337310" y="678498"/>
                </a:lnTo>
                <a:lnTo>
                  <a:pt x="2364048" y="617936"/>
                </a:lnTo>
                <a:lnTo>
                  <a:pt x="2375507" y="556573"/>
                </a:lnTo>
                <a:lnTo>
                  <a:pt x="2375507" y="525791"/>
                </a:lnTo>
                <a:lnTo>
                  <a:pt x="2364048" y="464429"/>
                </a:lnTo>
                <a:lnTo>
                  <a:pt x="2337310" y="403866"/>
                </a:lnTo>
                <a:lnTo>
                  <a:pt x="2295293" y="344744"/>
                </a:lnTo>
                <a:lnTo>
                  <a:pt x="2268555" y="315923"/>
                </a:lnTo>
                <a:lnTo>
                  <a:pt x="2237997" y="287703"/>
                </a:lnTo>
                <a:lnTo>
                  <a:pt x="2203619" y="260162"/>
                </a:lnTo>
                <a:lnTo>
                  <a:pt x="2165422" y="233382"/>
                </a:lnTo>
                <a:lnTo>
                  <a:pt x="2123405" y="207443"/>
                </a:lnTo>
                <a:lnTo>
                  <a:pt x="2077569" y="182423"/>
                </a:lnTo>
                <a:lnTo>
                  <a:pt x="2027912" y="158404"/>
                </a:lnTo>
                <a:lnTo>
                  <a:pt x="1987440" y="140804"/>
                </a:lnTo>
                <a:lnTo>
                  <a:pt x="1945638" y="124238"/>
                </a:lnTo>
                <a:lnTo>
                  <a:pt x="1902586" y="108709"/>
                </a:lnTo>
                <a:lnTo>
                  <a:pt x="1858364" y="94214"/>
                </a:lnTo>
                <a:lnTo>
                  <a:pt x="1813054" y="80755"/>
                </a:lnTo>
                <a:lnTo>
                  <a:pt x="1766735" y="68331"/>
                </a:lnTo>
                <a:lnTo>
                  <a:pt x="1719490" y="56942"/>
                </a:lnTo>
                <a:lnTo>
                  <a:pt x="1671397" y="46589"/>
                </a:lnTo>
                <a:lnTo>
                  <a:pt x="1622539" y="37271"/>
                </a:lnTo>
                <a:lnTo>
                  <a:pt x="1572995" y="28989"/>
                </a:lnTo>
                <a:lnTo>
                  <a:pt x="1522846" y="21741"/>
                </a:lnTo>
                <a:lnTo>
                  <a:pt x="1472173" y="15529"/>
                </a:lnTo>
                <a:lnTo>
                  <a:pt x="1421056" y="10353"/>
                </a:lnTo>
                <a:lnTo>
                  <a:pt x="1369577" y="6211"/>
                </a:lnTo>
                <a:lnTo>
                  <a:pt x="1317815" y="3105"/>
                </a:lnTo>
                <a:lnTo>
                  <a:pt x="1265852" y="1035"/>
                </a:lnTo>
                <a:lnTo>
                  <a:pt x="1213768" y="0"/>
                </a:lnTo>
                <a:close/>
              </a:path>
            </a:pathLst>
          </a:custGeom>
          <a:solidFill>
            <a:srgbClr val="FF9900"/>
          </a:solidFill>
        </p:spPr>
        <p:txBody>
          <a:bodyPr wrap="square" lIns="0" tIns="0" rIns="0" bIns="0" rtlCol="0"/>
          <a:lstStyle/>
          <a:p>
            <a:endParaRPr/>
          </a:p>
        </p:txBody>
      </p:sp>
      <p:sp>
        <p:nvSpPr>
          <p:cNvPr id="13" name="object 13"/>
          <p:cNvSpPr/>
          <p:nvPr/>
        </p:nvSpPr>
        <p:spPr>
          <a:xfrm>
            <a:off x="900529" y="2924274"/>
            <a:ext cx="2375535" cy="1082675"/>
          </a:xfrm>
          <a:custGeom>
            <a:avLst/>
            <a:gdLst/>
            <a:ahLst/>
            <a:cxnLst/>
            <a:rect l="l" t="t" r="r" b="b"/>
            <a:pathLst>
              <a:path w="2375535" h="1082675">
                <a:moveTo>
                  <a:pt x="2027912" y="158404"/>
                </a:moveTo>
                <a:lnTo>
                  <a:pt x="2077569" y="182423"/>
                </a:lnTo>
                <a:lnTo>
                  <a:pt x="2123405" y="207443"/>
                </a:lnTo>
                <a:lnTo>
                  <a:pt x="2165422" y="233382"/>
                </a:lnTo>
                <a:lnTo>
                  <a:pt x="2203619" y="260162"/>
                </a:lnTo>
                <a:lnTo>
                  <a:pt x="2237997" y="287703"/>
                </a:lnTo>
                <a:lnTo>
                  <a:pt x="2268555" y="315923"/>
                </a:lnTo>
                <a:lnTo>
                  <a:pt x="2295293" y="344744"/>
                </a:lnTo>
                <a:lnTo>
                  <a:pt x="2337310" y="403866"/>
                </a:lnTo>
                <a:lnTo>
                  <a:pt x="2364048" y="464429"/>
                </a:lnTo>
                <a:lnTo>
                  <a:pt x="2375507" y="525791"/>
                </a:lnTo>
                <a:lnTo>
                  <a:pt x="2375507" y="556573"/>
                </a:lnTo>
                <a:lnTo>
                  <a:pt x="2364048" y="617936"/>
                </a:lnTo>
                <a:lnTo>
                  <a:pt x="2337310" y="678498"/>
                </a:lnTo>
                <a:lnTo>
                  <a:pt x="2295293" y="737620"/>
                </a:lnTo>
                <a:lnTo>
                  <a:pt x="2268555" y="766441"/>
                </a:lnTo>
                <a:lnTo>
                  <a:pt x="2237997" y="794662"/>
                </a:lnTo>
                <a:lnTo>
                  <a:pt x="2203619" y="822202"/>
                </a:lnTo>
                <a:lnTo>
                  <a:pt x="2165422" y="848982"/>
                </a:lnTo>
                <a:lnTo>
                  <a:pt x="2123405" y="874922"/>
                </a:lnTo>
                <a:lnTo>
                  <a:pt x="2077569" y="899941"/>
                </a:lnTo>
                <a:lnTo>
                  <a:pt x="2027912" y="923960"/>
                </a:lnTo>
                <a:lnTo>
                  <a:pt x="1987440" y="941561"/>
                </a:lnTo>
                <a:lnTo>
                  <a:pt x="1945638" y="958126"/>
                </a:lnTo>
                <a:lnTo>
                  <a:pt x="1902586" y="973656"/>
                </a:lnTo>
                <a:lnTo>
                  <a:pt x="1858364" y="988150"/>
                </a:lnTo>
                <a:lnTo>
                  <a:pt x="1813054" y="1001610"/>
                </a:lnTo>
                <a:lnTo>
                  <a:pt x="1766735" y="1014033"/>
                </a:lnTo>
                <a:lnTo>
                  <a:pt x="1719490" y="1025422"/>
                </a:lnTo>
                <a:lnTo>
                  <a:pt x="1671397" y="1035775"/>
                </a:lnTo>
                <a:lnTo>
                  <a:pt x="1622539" y="1045093"/>
                </a:lnTo>
                <a:lnTo>
                  <a:pt x="1572995" y="1053376"/>
                </a:lnTo>
                <a:lnTo>
                  <a:pt x="1522846" y="1060623"/>
                </a:lnTo>
                <a:lnTo>
                  <a:pt x="1472173" y="1066835"/>
                </a:lnTo>
                <a:lnTo>
                  <a:pt x="1421056" y="1072012"/>
                </a:lnTo>
                <a:lnTo>
                  <a:pt x="1369577" y="1076153"/>
                </a:lnTo>
                <a:lnTo>
                  <a:pt x="1317815" y="1079259"/>
                </a:lnTo>
                <a:lnTo>
                  <a:pt x="1265852" y="1081330"/>
                </a:lnTo>
                <a:lnTo>
                  <a:pt x="1213768" y="1082365"/>
                </a:lnTo>
                <a:lnTo>
                  <a:pt x="1161643" y="1082365"/>
                </a:lnTo>
                <a:lnTo>
                  <a:pt x="1109559" y="1081330"/>
                </a:lnTo>
                <a:lnTo>
                  <a:pt x="1057596" y="1079259"/>
                </a:lnTo>
                <a:lnTo>
                  <a:pt x="1005834" y="1076153"/>
                </a:lnTo>
                <a:lnTo>
                  <a:pt x="954355" y="1072012"/>
                </a:lnTo>
                <a:lnTo>
                  <a:pt x="903238" y="1066835"/>
                </a:lnTo>
                <a:lnTo>
                  <a:pt x="852565" y="1060623"/>
                </a:lnTo>
                <a:lnTo>
                  <a:pt x="802417" y="1053376"/>
                </a:lnTo>
                <a:lnTo>
                  <a:pt x="752873" y="1045093"/>
                </a:lnTo>
                <a:lnTo>
                  <a:pt x="704014" y="1035775"/>
                </a:lnTo>
                <a:lnTo>
                  <a:pt x="655922" y="1025422"/>
                </a:lnTo>
                <a:lnTo>
                  <a:pt x="608676" y="1014033"/>
                </a:lnTo>
                <a:lnTo>
                  <a:pt x="562358" y="1001610"/>
                </a:lnTo>
                <a:lnTo>
                  <a:pt x="517047" y="988150"/>
                </a:lnTo>
                <a:lnTo>
                  <a:pt x="472826" y="973656"/>
                </a:lnTo>
                <a:lnTo>
                  <a:pt x="429773" y="958126"/>
                </a:lnTo>
                <a:lnTo>
                  <a:pt x="387971" y="941561"/>
                </a:lnTo>
                <a:lnTo>
                  <a:pt x="347499" y="923960"/>
                </a:lnTo>
                <a:lnTo>
                  <a:pt x="297856" y="899941"/>
                </a:lnTo>
                <a:lnTo>
                  <a:pt x="252032" y="874922"/>
                </a:lnTo>
                <a:lnTo>
                  <a:pt x="210027" y="848982"/>
                </a:lnTo>
                <a:lnTo>
                  <a:pt x="171840" y="822202"/>
                </a:lnTo>
                <a:lnTo>
                  <a:pt x="137472" y="794662"/>
                </a:lnTo>
                <a:lnTo>
                  <a:pt x="106922" y="766441"/>
                </a:lnTo>
                <a:lnTo>
                  <a:pt x="80192" y="737620"/>
                </a:lnTo>
                <a:lnTo>
                  <a:pt x="38186" y="678498"/>
                </a:lnTo>
                <a:lnTo>
                  <a:pt x="11456" y="617936"/>
                </a:lnTo>
                <a:lnTo>
                  <a:pt x="0" y="556573"/>
                </a:lnTo>
                <a:lnTo>
                  <a:pt x="0" y="525791"/>
                </a:lnTo>
                <a:lnTo>
                  <a:pt x="11456" y="464429"/>
                </a:lnTo>
                <a:lnTo>
                  <a:pt x="38186" y="403866"/>
                </a:lnTo>
                <a:lnTo>
                  <a:pt x="80192" y="344744"/>
                </a:lnTo>
                <a:lnTo>
                  <a:pt x="106922" y="315923"/>
                </a:lnTo>
                <a:lnTo>
                  <a:pt x="137472" y="287703"/>
                </a:lnTo>
                <a:lnTo>
                  <a:pt x="171840" y="260162"/>
                </a:lnTo>
                <a:lnTo>
                  <a:pt x="210027" y="233382"/>
                </a:lnTo>
                <a:lnTo>
                  <a:pt x="252032" y="207443"/>
                </a:lnTo>
                <a:lnTo>
                  <a:pt x="297856" y="182423"/>
                </a:lnTo>
                <a:lnTo>
                  <a:pt x="347499" y="158404"/>
                </a:lnTo>
                <a:lnTo>
                  <a:pt x="387971" y="140804"/>
                </a:lnTo>
                <a:lnTo>
                  <a:pt x="429773" y="124238"/>
                </a:lnTo>
                <a:lnTo>
                  <a:pt x="472826" y="108709"/>
                </a:lnTo>
                <a:lnTo>
                  <a:pt x="517047" y="94214"/>
                </a:lnTo>
                <a:lnTo>
                  <a:pt x="562358" y="80755"/>
                </a:lnTo>
                <a:lnTo>
                  <a:pt x="608676" y="68331"/>
                </a:lnTo>
                <a:lnTo>
                  <a:pt x="655922" y="56942"/>
                </a:lnTo>
                <a:lnTo>
                  <a:pt x="704014" y="46589"/>
                </a:lnTo>
                <a:lnTo>
                  <a:pt x="752873" y="37271"/>
                </a:lnTo>
                <a:lnTo>
                  <a:pt x="802417" y="28989"/>
                </a:lnTo>
                <a:lnTo>
                  <a:pt x="852565" y="21741"/>
                </a:lnTo>
                <a:lnTo>
                  <a:pt x="903238" y="15529"/>
                </a:lnTo>
                <a:lnTo>
                  <a:pt x="954355" y="10353"/>
                </a:lnTo>
                <a:lnTo>
                  <a:pt x="1005834" y="6211"/>
                </a:lnTo>
                <a:lnTo>
                  <a:pt x="1057596" y="3105"/>
                </a:lnTo>
                <a:lnTo>
                  <a:pt x="1109559" y="1035"/>
                </a:lnTo>
                <a:lnTo>
                  <a:pt x="1161643" y="0"/>
                </a:lnTo>
                <a:lnTo>
                  <a:pt x="1213768" y="0"/>
                </a:lnTo>
                <a:lnTo>
                  <a:pt x="1265852" y="1035"/>
                </a:lnTo>
                <a:lnTo>
                  <a:pt x="1317815" y="3105"/>
                </a:lnTo>
                <a:lnTo>
                  <a:pt x="1369577" y="6211"/>
                </a:lnTo>
                <a:lnTo>
                  <a:pt x="1421056" y="10353"/>
                </a:lnTo>
                <a:lnTo>
                  <a:pt x="1472173" y="15529"/>
                </a:lnTo>
                <a:lnTo>
                  <a:pt x="1522846" y="21741"/>
                </a:lnTo>
                <a:lnTo>
                  <a:pt x="1572995" y="28989"/>
                </a:lnTo>
                <a:lnTo>
                  <a:pt x="1622539" y="37271"/>
                </a:lnTo>
                <a:lnTo>
                  <a:pt x="1671397" y="46589"/>
                </a:lnTo>
                <a:lnTo>
                  <a:pt x="1719490" y="56942"/>
                </a:lnTo>
                <a:lnTo>
                  <a:pt x="1766735" y="68331"/>
                </a:lnTo>
                <a:lnTo>
                  <a:pt x="1813054" y="80755"/>
                </a:lnTo>
                <a:lnTo>
                  <a:pt x="1858364" y="94214"/>
                </a:lnTo>
                <a:lnTo>
                  <a:pt x="1902586" y="108709"/>
                </a:lnTo>
                <a:lnTo>
                  <a:pt x="1945638" y="124238"/>
                </a:lnTo>
                <a:lnTo>
                  <a:pt x="1987440" y="140804"/>
                </a:lnTo>
                <a:lnTo>
                  <a:pt x="2027912" y="158404"/>
                </a:lnTo>
              </a:path>
            </a:pathLst>
          </a:custGeom>
          <a:ln w="9525">
            <a:solidFill>
              <a:srgbClr val="032B5F"/>
            </a:solidFill>
          </a:ln>
        </p:spPr>
        <p:txBody>
          <a:bodyPr wrap="square" lIns="0" tIns="0" rIns="0" bIns="0" rtlCol="0"/>
          <a:lstStyle/>
          <a:p>
            <a:endParaRPr/>
          </a:p>
        </p:txBody>
      </p:sp>
      <p:sp>
        <p:nvSpPr>
          <p:cNvPr id="14" name="object 14"/>
          <p:cNvSpPr txBox="1"/>
          <p:nvPr/>
        </p:nvSpPr>
        <p:spPr>
          <a:xfrm>
            <a:off x="572768" y="3673469"/>
            <a:ext cx="107315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032B5F"/>
                </a:solidFill>
                <a:latin typeface="Arial"/>
                <a:cs typeface="Arial"/>
              </a:rPr>
              <a:t>Transmitter</a:t>
            </a:r>
            <a:r>
              <a:rPr sz="1200" b="1" spc="-85" dirty="0">
                <a:solidFill>
                  <a:srgbClr val="032B5F"/>
                </a:solidFill>
                <a:latin typeface="Arial"/>
                <a:cs typeface="Arial"/>
              </a:rPr>
              <a:t> </a:t>
            </a:r>
            <a:r>
              <a:rPr sz="1200" b="1" spc="-5" dirty="0">
                <a:solidFill>
                  <a:srgbClr val="032B5F"/>
                </a:solidFill>
                <a:latin typeface="Arial"/>
                <a:cs typeface="Arial"/>
              </a:rPr>
              <a:t>Tx</a:t>
            </a:r>
            <a:endParaRPr sz="1200">
              <a:latin typeface="Arial"/>
              <a:cs typeface="Arial"/>
            </a:endParaRPr>
          </a:p>
        </p:txBody>
      </p:sp>
      <p:sp>
        <p:nvSpPr>
          <p:cNvPr id="15" name="object 15"/>
          <p:cNvSpPr txBox="1"/>
          <p:nvPr/>
        </p:nvSpPr>
        <p:spPr>
          <a:xfrm>
            <a:off x="3165092" y="3673317"/>
            <a:ext cx="893444"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32B5F"/>
                </a:solidFill>
                <a:latin typeface="Arial"/>
                <a:cs typeface="Arial"/>
              </a:rPr>
              <a:t>Receiver</a:t>
            </a:r>
            <a:r>
              <a:rPr sz="1200" b="1" spc="-90" dirty="0">
                <a:solidFill>
                  <a:srgbClr val="032B5F"/>
                </a:solidFill>
                <a:latin typeface="Arial"/>
                <a:cs typeface="Arial"/>
              </a:rPr>
              <a:t> </a:t>
            </a:r>
            <a:r>
              <a:rPr sz="1200" b="1" spc="-10" dirty="0">
                <a:solidFill>
                  <a:srgbClr val="032B5F"/>
                </a:solidFill>
                <a:latin typeface="Arial"/>
                <a:cs typeface="Arial"/>
              </a:rPr>
              <a:t>Rx</a:t>
            </a:r>
            <a:endParaRPr sz="1200">
              <a:latin typeface="Arial"/>
              <a:cs typeface="Arial"/>
            </a:endParaRPr>
          </a:p>
        </p:txBody>
      </p:sp>
      <p:sp>
        <p:nvSpPr>
          <p:cNvPr id="16" name="object 16"/>
          <p:cNvSpPr/>
          <p:nvPr/>
        </p:nvSpPr>
        <p:spPr>
          <a:xfrm>
            <a:off x="827087" y="3428195"/>
            <a:ext cx="142240" cy="144145"/>
          </a:xfrm>
          <a:custGeom>
            <a:avLst/>
            <a:gdLst/>
            <a:ahLst/>
            <a:cxnLst/>
            <a:rect l="l" t="t" r="r" b="b"/>
            <a:pathLst>
              <a:path w="142240" h="144145">
                <a:moveTo>
                  <a:pt x="0" y="0"/>
                </a:moveTo>
                <a:lnTo>
                  <a:pt x="142100" y="143675"/>
                </a:lnTo>
              </a:path>
            </a:pathLst>
          </a:custGeom>
          <a:ln w="22225">
            <a:solidFill>
              <a:srgbClr val="032B5F"/>
            </a:solidFill>
          </a:ln>
        </p:spPr>
        <p:txBody>
          <a:bodyPr wrap="square" lIns="0" tIns="0" rIns="0" bIns="0" rtlCol="0"/>
          <a:lstStyle/>
          <a:p>
            <a:endParaRPr/>
          </a:p>
        </p:txBody>
      </p:sp>
      <p:sp>
        <p:nvSpPr>
          <p:cNvPr id="17" name="object 17"/>
          <p:cNvSpPr/>
          <p:nvPr/>
        </p:nvSpPr>
        <p:spPr>
          <a:xfrm>
            <a:off x="827874" y="3425826"/>
            <a:ext cx="144145" cy="142240"/>
          </a:xfrm>
          <a:custGeom>
            <a:avLst/>
            <a:gdLst/>
            <a:ahLst/>
            <a:cxnLst/>
            <a:rect l="l" t="t" r="r" b="b"/>
            <a:pathLst>
              <a:path w="144144" h="142239">
                <a:moveTo>
                  <a:pt x="143675" y="0"/>
                </a:moveTo>
                <a:lnTo>
                  <a:pt x="0" y="142100"/>
                </a:lnTo>
              </a:path>
            </a:pathLst>
          </a:custGeom>
          <a:ln w="22225">
            <a:solidFill>
              <a:srgbClr val="032B5F"/>
            </a:solidFill>
          </a:ln>
        </p:spPr>
        <p:txBody>
          <a:bodyPr wrap="square" lIns="0" tIns="0" rIns="0" bIns="0" rtlCol="0"/>
          <a:lstStyle/>
          <a:p>
            <a:endParaRPr/>
          </a:p>
        </p:txBody>
      </p:sp>
      <p:sp>
        <p:nvSpPr>
          <p:cNvPr id="18" name="object 18"/>
          <p:cNvSpPr/>
          <p:nvPr/>
        </p:nvSpPr>
        <p:spPr>
          <a:xfrm>
            <a:off x="3201987" y="3429780"/>
            <a:ext cx="144145" cy="144145"/>
          </a:xfrm>
          <a:custGeom>
            <a:avLst/>
            <a:gdLst/>
            <a:ahLst/>
            <a:cxnLst/>
            <a:rect l="l" t="t" r="r" b="b"/>
            <a:pathLst>
              <a:path w="144145" h="144145">
                <a:moveTo>
                  <a:pt x="0" y="0"/>
                </a:moveTo>
                <a:lnTo>
                  <a:pt x="143662" y="143687"/>
                </a:lnTo>
              </a:path>
            </a:pathLst>
          </a:custGeom>
          <a:ln w="22225">
            <a:solidFill>
              <a:srgbClr val="032B5F"/>
            </a:solidFill>
          </a:ln>
        </p:spPr>
        <p:txBody>
          <a:bodyPr wrap="square" lIns="0" tIns="0" rIns="0" bIns="0" rtlCol="0"/>
          <a:lstStyle/>
          <a:p>
            <a:endParaRPr/>
          </a:p>
        </p:txBody>
      </p:sp>
      <p:sp>
        <p:nvSpPr>
          <p:cNvPr id="19" name="object 19"/>
          <p:cNvSpPr/>
          <p:nvPr/>
        </p:nvSpPr>
        <p:spPr>
          <a:xfrm>
            <a:off x="3202787" y="3427412"/>
            <a:ext cx="145415" cy="142240"/>
          </a:xfrm>
          <a:custGeom>
            <a:avLst/>
            <a:gdLst/>
            <a:ahLst/>
            <a:cxnLst/>
            <a:rect l="l" t="t" r="r" b="b"/>
            <a:pathLst>
              <a:path w="145414" h="142239">
                <a:moveTo>
                  <a:pt x="145249" y="0"/>
                </a:moveTo>
                <a:lnTo>
                  <a:pt x="0" y="142100"/>
                </a:lnTo>
              </a:path>
            </a:pathLst>
          </a:custGeom>
          <a:ln w="22224">
            <a:solidFill>
              <a:srgbClr val="032B5F"/>
            </a:solidFill>
          </a:ln>
        </p:spPr>
        <p:txBody>
          <a:bodyPr wrap="square" lIns="0" tIns="0" rIns="0" bIns="0" rtlCol="0"/>
          <a:lstStyle/>
          <a:p>
            <a:endParaRPr/>
          </a:p>
        </p:txBody>
      </p:sp>
      <p:sp>
        <p:nvSpPr>
          <p:cNvPr id="20" name="object 2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21" name="object 2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58</a:t>
            </a:fld>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10012" y="1602672"/>
            <a:ext cx="4641850" cy="4237355"/>
          </a:xfrm>
          <a:prstGeom prst="rect">
            <a:avLst/>
          </a:prstGeom>
        </p:spPr>
        <p:txBody>
          <a:bodyPr vert="horz" wrap="square" lIns="0" tIns="115570" rIns="0" bIns="0" rtlCol="0">
            <a:spAutoFit/>
          </a:bodyPr>
          <a:lstStyle/>
          <a:p>
            <a:pPr marL="241300" indent="-228600">
              <a:lnSpc>
                <a:spcPct val="100000"/>
              </a:lnSpc>
              <a:spcBef>
                <a:spcPts val="910"/>
              </a:spcBef>
              <a:buClr>
                <a:srgbClr val="97C00E"/>
              </a:buClr>
              <a:buFont typeface="Wingdings"/>
              <a:buChar char=""/>
              <a:tabLst>
                <a:tab pos="241300" algn="l"/>
              </a:tabLst>
            </a:pPr>
            <a:r>
              <a:rPr sz="1800" b="1" spc="-5" dirty="0">
                <a:solidFill>
                  <a:srgbClr val="032B5F"/>
                </a:solidFill>
                <a:latin typeface="Verdana"/>
                <a:cs typeface="Verdana"/>
              </a:rPr>
              <a:t>Absorption</a:t>
            </a:r>
            <a:endParaRPr sz="1800">
              <a:latin typeface="Verdana"/>
              <a:cs typeface="Verdana"/>
            </a:endParaRPr>
          </a:p>
          <a:p>
            <a:pPr marL="481965" marR="144780" lvl="1" indent="-231775">
              <a:lnSpc>
                <a:spcPct val="120000"/>
              </a:lnSpc>
              <a:spcBef>
                <a:spcPts val="334"/>
              </a:spcBef>
              <a:buClr>
                <a:srgbClr val="C6E167"/>
              </a:buClr>
              <a:buFont typeface="Wingdings"/>
              <a:buChar char=""/>
              <a:tabLst>
                <a:tab pos="482600" algn="l"/>
              </a:tabLst>
            </a:pPr>
            <a:r>
              <a:rPr sz="1600" spc="-5" dirty="0">
                <a:solidFill>
                  <a:srgbClr val="032B5F"/>
                </a:solidFill>
                <a:latin typeface="Verdana"/>
                <a:cs typeface="Verdana"/>
              </a:rPr>
              <a:t>Radio can penetrate walls – but signals  are</a:t>
            </a:r>
            <a:r>
              <a:rPr sz="1600" spc="-10" dirty="0">
                <a:solidFill>
                  <a:srgbClr val="032B5F"/>
                </a:solidFill>
                <a:latin typeface="Verdana"/>
                <a:cs typeface="Verdana"/>
              </a:rPr>
              <a:t> </a:t>
            </a:r>
            <a:r>
              <a:rPr sz="1600" spc="-5" dirty="0">
                <a:solidFill>
                  <a:srgbClr val="032B5F"/>
                </a:solidFill>
                <a:latin typeface="Verdana"/>
                <a:cs typeface="Verdana"/>
              </a:rPr>
              <a:t>absorbed</a:t>
            </a:r>
            <a:endParaRPr sz="1600">
              <a:latin typeface="Verdana"/>
              <a:cs typeface="Verdana"/>
            </a:endParaRPr>
          </a:p>
          <a:p>
            <a:pPr marL="481965" lvl="1" indent="-232410">
              <a:lnSpc>
                <a:spcPct val="100000"/>
              </a:lnSpc>
              <a:spcBef>
                <a:spcPts val="680"/>
              </a:spcBef>
              <a:buClr>
                <a:srgbClr val="C6E167"/>
              </a:buClr>
              <a:buFont typeface="Wingdings"/>
              <a:buChar char=""/>
              <a:tabLst>
                <a:tab pos="482600" algn="l"/>
              </a:tabLst>
            </a:pPr>
            <a:r>
              <a:rPr sz="1600" spc="-5" dirty="0">
                <a:solidFill>
                  <a:srgbClr val="032B5F"/>
                </a:solidFill>
                <a:latin typeface="Verdana"/>
                <a:cs typeface="Verdana"/>
              </a:rPr>
              <a:t>Absorption rate depends on</a:t>
            </a:r>
            <a:r>
              <a:rPr sz="1600" spc="40" dirty="0">
                <a:solidFill>
                  <a:srgbClr val="032B5F"/>
                </a:solidFill>
                <a:latin typeface="Verdana"/>
                <a:cs typeface="Verdana"/>
              </a:rPr>
              <a:t> </a:t>
            </a:r>
            <a:r>
              <a:rPr sz="1600" spc="-5" dirty="0">
                <a:solidFill>
                  <a:srgbClr val="032B5F"/>
                </a:solidFill>
                <a:latin typeface="Verdana"/>
                <a:cs typeface="Verdana"/>
              </a:rPr>
              <a:t>material</a:t>
            </a:r>
            <a:endParaRPr sz="1600">
              <a:latin typeface="Verdana"/>
              <a:cs typeface="Verdana"/>
            </a:endParaRPr>
          </a:p>
          <a:p>
            <a:pPr lvl="1">
              <a:lnSpc>
                <a:spcPct val="100000"/>
              </a:lnSpc>
              <a:buClr>
                <a:srgbClr val="C6E167"/>
              </a:buClr>
              <a:buFont typeface="Wingdings"/>
              <a:buChar char=""/>
            </a:pPr>
            <a:endParaRPr sz="1900">
              <a:latin typeface="Times New Roman"/>
              <a:cs typeface="Times New Roman"/>
            </a:endParaRPr>
          </a:p>
          <a:p>
            <a:pPr lvl="1">
              <a:lnSpc>
                <a:spcPct val="100000"/>
              </a:lnSpc>
              <a:spcBef>
                <a:spcPts val="25"/>
              </a:spcBef>
              <a:buClr>
                <a:srgbClr val="C6E167"/>
              </a:buClr>
              <a:buFont typeface="Wingdings"/>
              <a:buChar char=""/>
            </a:pPr>
            <a:endParaRPr sz="2800">
              <a:latin typeface="Times New Roman"/>
              <a:cs typeface="Times New Roman"/>
            </a:endParaRPr>
          </a:p>
          <a:p>
            <a:pPr marL="241300" indent="-228600">
              <a:lnSpc>
                <a:spcPct val="100000"/>
              </a:lnSpc>
              <a:buClr>
                <a:srgbClr val="97C00E"/>
              </a:buClr>
              <a:buFont typeface="Wingdings"/>
              <a:buChar char=""/>
              <a:tabLst>
                <a:tab pos="241300" algn="l"/>
              </a:tabLst>
            </a:pPr>
            <a:r>
              <a:rPr sz="1800" b="1" spc="-5" dirty="0">
                <a:solidFill>
                  <a:srgbClr val="032B5F"/>
                </a:solidFill>
                <a:latin typeface="Verdana"/>
                <a:cs typeface="Verdana"/>
              </a:rPr>
              <a:t>Examples</a:t>
            </a:r>
            <a:endParaRPr sz="1800">
              <a:latin typeface="Verdana"/>
              <a:cs typeface="Verdana"/>
            </a:endParaRPr>
          </a:p>
          <a:p>
            <a:pPr marL="424180" marR="5080" lvl="1" indent="-181610">
              <a:lnSpc>
                <a:spcPct val="120000"/>
              </a:lnSpc>
              <a:spcBef>
                <a:spcPts val="330"/>
              </a:spcBef>
              <a:buClr>
                <a:srgbClr val="C6E167"/>
              </a:buClr>
              <a:buFont typeface="Wingdings"/>
              <a:buChar char=""/>
              <a:tabLst>
                <a:tab pos="494665" algn="l"/>
              </a:tabLst>
            </a:pPr>
            <a:r>
              <a:rPr dirty="0"/>
              <a:t>	</a:t>
            </a:r>
            <a:r>
              <a:rPr sz="1600" spc="-5" dirty="0">
                <a:solidFill>
                  <a:srgbClr val="032B5F"/>
                </a:solidFill>
                <a:latin typeface="Verdana"/>
                <a:cs typeface="Verdana"/>
              </a:rPr>
              <a:t>Wood, plaster, </a:t>
            </a:r>
            <a:r>
              <a:rPr sz="1600" spc="-10" dirty="0">
                <a:solidFill>
                  <a:srgbClr val="032B5F"/>
                </a:solidFill>
                <a:latin typeface="Verdana"/>
                <a:cs typeface="Verdana"/>
              </a:rPr>
              <a:t>uncoated </a:t>
            </a:r>
            <a:r>
              <a:rPr sz="1600" spc="-5" dirty="0">
                <a:solidFill>
                  <a:srgbClr val="032B5F"/>
                </a:solidFill>
                <a:latin typeface="Verdana"/>
                <a:cs typeface="Verdana"/>
              </a:rPr>
              <a:t>glass, no </a:t>
            </a:r>
            <a:r>
              <a:rPr sz="1600" spc="-10" dirty="0">
                <a:solidFill>
                  <a:srgbClr val="032B5F"/>
                </a:solidFill>
                <a:latin typeface="Verdana"/>
                <a:cs typeface="Verdana"/>
              </a:rPr>
              <a:t>metal  </a:t>
            </a:r>
            <a:r>
              <a:rPr sz="1600" spc="-5" dirty="0">
                <a:solidFill>
                  <a:srgbClr val="032B5F"/>
                </a:solidFill>
                <a:latin typeface="Verdana"/>
                <a:cs typeface="Verdana"/>
              </a:rPr>
              <a:t>0 –</a:t>
            </a:r>
            <a:r>
              <a:rPr sz="1600" spc="-30" dirty="0">
                <a:solidFill>
                  <a:srgbClr val="032B5F"/>
                </a:solidFill>
                <a:latin typeface="Verdana"/>
                <a:cs typeface="Verdana"/>
              </a:rPr>
              <a:t> </a:t>
            </a:r>
            <a:r>
              <a:rPr sz="1600" dirty="0">
                <a:solidFill>
                  <a:srgbClr val="032B5F"/>
                </a:solidFill>
                <a:latin typeface="Verdana"/>
                <a:cs typeface="Verdana"/>
              </a:rPr>
              <a:t>10%</a:t>
            </a:r>
            <a:endParaRPr sz="1600">
              <a:latin typeface="Verdana"/>
              <a:cs typeface="Verdana"/>
            </a:endParaRPr>
          </a:p>
          <a:p>
            <a:pPr marL="494030" lvl="1" indent="-252095">
              <a:lnSpc>
                <a:spcPct val="100000"/>
              </a:lnSpc>
              <a:spcBef>
                <a:spcPts val="685"/>
              </a:spcBef>
              <a:buClr>
                <a:srgbClr val="C6E167"/>
              </a:buClr>
              <a:buFont typeface="Wingdings"/>
              <a:buChar char=""/>
              <a:tabLst>
                <a:tab pos="494665" algn="l"/>
              </a:tabLst>
            </a:pPr>
            <a:r>
              <a:rPr sz="1600" spc="-5" dirty="0">
                <a:solidFill>
                  <a:srgbClr val="032B5F"/>
                </a:solidFill>
                <a:latin typeface="Verdana"/>
                <a:cs typeface="Verdana"/>
              </a:rPr>
              <a:t>Bricks, press boards 5 –</a:t>
            </a:r>
            <a:r>
              <a:rPr sz="1600" spc="75" dirty="0">
                <a:solidFill>
                  <a:srgbClr val="032B5F"/>
                </a:solidFill>
                <a:latin typeface="Verdana"/>
                <a:cs typeface="Verdana"/>
              </a:rPr>
              <a:t> </a:t>
            </a:r>
            <a:r>
              <a:rPr sz="1600" dirty="0">
                <a:solidFill>
                  <a:srgbClr val="032B5F"/>
                </a:solidFill>
                <a:latin typeface="Verdana"/>
                <a:cs typeface="Verdana"/>
              </a:rPr>
              <a:t>35%</a:t>
            </a:r>
            <a:endParaRPr sz="1600">
              <a:latin typeface="Verdana"/>
              <a:cs typeface="Verdana"/>
            </a:endParaRPr>
          </a:p>
          <a:p>
            <a:pPr marL="423545" marR="234315" lvl="1" indent="-181610">
              <a:lnSpc>
                <a:spcPct val="120000"/>
              </a:lnSpc>
              <a:spcBef>
                <a:spcPts val="300"/>
              </a:spcBef>
              <a:buClr>
                <a:srgbClr val="C6E167"/>
              </a:buClr>
              <a:buFont typeface="Wingdings"/>
              <a:buChar char=""/>
              <a:tabLst>
                <a:tab pos="494030" algn="l"/>
              </a:tabLst>
            </a:pPr>
            <a:r>
              <a:rPr dirty="0"/>
              <a:t>	</a:t>
            </a:r>
            <a:r>
              <a:rPr sz="1600" spc="-5" dirty="0">
                <a:solidFill>
                  <a:srgbClr val="032B5F"/>
                </a:solidFill>
                <a:latin typeface="Verdana"/>
                <a:cs typeface="Verdana"/>
              </a:rPr>
              <a:t>Concrete with iron reinforcement </a:t>
            </a:r>
            <a:r>
              <a:rPr sz="1600" dirty="0">
                <a:solidFill>
                  <a:srgbClr val="032B5F"/>
                </a:solidFill>
                <a:latin typeface="Verdana"/>
                <a:cs typeface="Verdana"/>
              </a:rPr>
              <a:t>10 </a:t>
            </a:r>
            <a:r>
              <a:rPr sz="1600" spc="-5" dirty="0">
                <a:solidFill>
                  <a:srgbClr val="032B5F"/>
                </a:solidFill>
                <a:latin typeface="Verdana"/>
                <a:cs typeface="Verdana"/>
              </a:rPr>
              <a:t>–  </a:t>
            </a:r>
            <a:r>
              <a:rPr sz="1600" dirty="0">
                <a:solidFill>
                  <a:srgbClr val="032B5F"/>
                </a:solidFill>
                <a:latin typeface="Verdana"/>
                <a:cs typeface="Verdana"/>
              </a:rPr>
              <a:t>90%</a:t>
            </a:r>
            <a:endParaRPr sz="1600">
              <a:latin typeface="Verdana"/>
              <a:cs typeface="Verdana"/>
            </a:endParaRPr>
          </a:p>
          <a:p>
            <a:pPr marL="493395" lvl="1" indent="-252095">
              <a:lnSpc>
                <a:spcPct val="100000"/>
              </a:lnSpc>
              <a:spcBef>
                <a:spcPts val="685"/>
              </a:spcBef>
              <a:buClr>
                <a:srgbClr val="C6E167"/>
              </a:buClr>
              <a:buFont typeface="Wingdings"/>
              <a:buChar char=""/>
              <a:tabLst>
                <a:tab pos="494030" algn="l"/>
              </a:tabLst>
            </a:pPr>
            <a:r>
              <a:rPr sz="1600" spc="-10" dirty="0">
                <a:solidFill>
                  <a:srgbClr val="032B5F"/>
                </a:solidFill>
                <a:latin typeface="Verdana"/>
                <a:cs typeface="Verdana"/>
              </a:rPr>
              <a:t>Metal, aluminium lining </a:t>
            </a:r>
            <a:r>
              <a:rPr sz="1600" dirty="0">
                <a:solidFill>
                  <a:srgbClr val="032B5F"/>
                </a:solidFill>
                <a:latin typeface="Verdana"/>
                <a:cs typeface="Verdana"/>
              </a:rPr>
              <a:t>90 </a:t>
            </a:r>
            <a:r>
              <a:rPr sz="1600" spc="-5" dirty="0">
                <a:solidFill>
                  <a:srgbClr val="032B5F"/>
                </a:solidFill>
                <a:latin typeface="Verdana"/>
                <a:cs typeface="Verdana"/>
              </a:rPr>
              <a:t>–</a:t>
            </a:r>
            <a:r>
              <a:rPr sz="1600" spc="95" dirty="0">
                <a:solidFill>
                  <a:srgbClr val="032B5F"/>
                </a:solidFill>
                <a:latin typeface="Verdana"/>
                <a:cs typeface="Verdana"/>
              </a:rPr>
              <a:t> </a:t>
            </a:r>
            <a:r>
              <a:rPr sz="1600" dirty="0">
                <a:solidFill>
                  <a:srgbClr val="032B5F"/>
                </a:solidFill>
                <a:latin typeface="Verdana"/>
                <a:cs typeface="Verdana"/>
              </a:rPr>
              <a:t>100%</a:t>
            </a:r>
            <a:endParaRPr sz="1600">
              <a:latin typeface="Verdana"/>
              <a:cs typeface="Verdana"/>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Basics </a:t>
            </a:r>
            <a:r>
              <a:rPr spc="-5" dirty="0"/>
              <a:t>of radio signals –</a:t>
            </a:r>
            <a:r>
              <a:rPr spc="95" dirty="0"/>
              <a:t> </a:t>
            </a:r>
            <a:r>
              <a:rPr spc="-10" dirty="0"/>
              <a:t>absorption</a:t>
            </a:r>
          </a:p>
        </p:txBody>
      </p:sp>
      <p:sp>
        <p:nvSpPr>
          <p:cNvPr id="5" name="object 5"/>
          <p:cNvSpPr/>
          <p:nvPr/>
        </p:nvSpPr>
        <p:spPr>
          <a:xfrm>
            <a:off x="395535" y="1557337"/>
            <a:ext cx="3024335" cy="4232839"/>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59</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Current</a:t>
            </a:r>
            <a:r>
              <a:rPr spc="-25" dirty="0"/>
              <a:t> </a:t>
            </a:r>
            <a:r>
              <a:rPr spc="-5" dirty="0"/>
              <a:t>state</a:t>
            </a:r>
          </a:p>
        </p:txBody>
      </p:sp>
      <p:sp>
        <p:nvSpPr>
          <p:cNvPr id="4" name="object 4"/>
          <p:cNvSpPr/>
          <p:nvPr/>
        </p:nvSpPr>
        <p:spPr>
          <a:xfrm>
            <a:off x="2185988" y="1560550"/>
            <a:ext cx="4689474" cy="4687849"/>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6</a:t>
            </a:fld>
            <a:endParaRPr sz="800">
              <a:latin typeface="Verdana"/>
              <a:cs typeface="Verdana"/>
            </a:endParaRPr>
          </a:p>
        </p:txBody>
      </p:sp>
      <p:sp>
        <p:nvSpPr>
          <p:cNvPr id="7" name="TextBox 6">
            <a:extLst>
              <a:ext uri="{FF2B5EF4-FFF2-40B4-BE49-F238E27FC236}">
                <a16:creationId xmlns:a16="http://schemas.microsoft.com/office/drawing/2014/main" id="{BC94BB73-718F-4F15-9EB3-2C3990ABEC76}"/>
              </a:ext>
            </a:extLst>
          </p:cNvPr>
          <p:cNvSpPr txBox="1"/>
          <p:nvPr/>
        </p:nvSpPr>
        <p:spPr>
          <a:xfrm>
            <a:off x="457200" y="2133600"/>
            <a:ext cx="1728788" cy="3139321"/>
          </a:xfrm>
          <a:prstGeom prst="rect">
            <a:avLst/>
          </a:prstGeom>
          <a:noFill/>
        </p:spPr>
        <p:txBody>
          <a:bodyPr wrap="square" rtlCol="0">
            <a:spAutoFit/>
          </a:bodyPr>
          <a:lstStyle/>
          <a:p>
            <a:r>
              <a:rPr lang="en-US" dirty="0"/>
              <a:t>To control a lot of different </a:t>
            </a:r>
            <a:r>
              <a:rPr lang="en-US" dirty="0" err="1"/>
              <a:t>equipments</a:t>
            </a:r>
            <a:r>
              <a:rPr lang="en-US" dirty="0"/>
              <a:t>, </a:t>
            </a:r>
            <a:r>
              <a:rPr lang="en-US" dirty="0" err="1"/>
              <a:t>Eg</a:t>
            </a:r>
            <a:r>
              <a:rPr lang="en-US" dirty="0"/>
              <a:t>: two remotes for controlling the tv, but 1 is specifically used for tv </a:t>
            </a:r>
            <a:r>
              <a:rPr lang="en-US" dirty="0" err="1"/>
              <a:t>switchOnOff</a:t>
            </a:r>
            <a:r>
              <a:rPr lang="en-US" dirty="0"/>
              <a:t> and other for the set-top box</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25171" rIns="0" bIns="0" rtlCol="0">
            <a:spAutoFit/>
          </a:bodyPr>
          <a:lstStyle/>
          <a:p>
            <a:pPr marL="525145">
              <a:lnSpc>
                <a:spcPct val="100000"/>
              </a:lnSpc>
              <a:spcBef>
                <a:spcPts val="105"/>
              </a:spcBef>
            </a:pPr>
            <a:r>
              <a:rPr sz="2000" spc="-5" dirty="0"/>
              <a:t>Basics of radio signals </a:t>
            </a:r>
            <a:r>
              <a:rPr sz="2000" dirty="0"/>
              <a:t>– </a:t>
            </a:r>
            <a:r>
              <a:rPr sz="2000" spc="-5" dirty="0"/>
              <a:t>penetration</a:t>
            </a:r>
            <a:r>
              <a:rPr sz="2000" spc="-35" dirty="0"/>
              <a:t> </a:t>
            </a:r>
            <a:r>
              <a:rPr sz="2000" spc="-5" dirty="0"/>
              <a:t>angle</a:t>
            </a:r>
            <a:endParaRPr sz="2000"/>
          </a:p>
        </p:txBody>
      </p:sp>
      <p:sp>
        <p:nvSpPr>
          <p:cNvPr id="4" name="object 4"/>
          <p:cNvSpPr txBox="1"/>
          <p:nvPr/>
        </p:nvSpPr>
        <p:spPr>
          <a:xfrm>
            <a:off x="3549650" y="1650936"/>
            <a:ext cx="5048885" cy="4178300"/>
          </a:xfrm>
          <a:prstGeom prst="rect">
            <a:avLst/>
          </a:prstGeom>
        </p:spPr>
        <p:txBody>
          <a:bodyPr vert="horz" wrap="square" lIns="0" tIns="12700" rIns="0" bIns="0" rtlCol="0">
            <a:spAutoFit/>
          </a:bodyPr>
          <a:lstStyle/>
          <a:p>
            <a:pPr marL="241300" marR="5080" indent="-228600">
              <a:lnSpc>
                <a:spcPct val="120000"/>
              </a:lnSpc>
              <a:spcBef>
                <a:spcPts val="100"/>
              </a:spcBef>
              <a:buClr>
                <a:srgbClr val="97C00E"/>
              </a:buClr>
              <a:buFont typeface="Wingdings"/>
              <a:buChar char=""/>
              <a:tabLst>
                <a:tab pos="241300" algn="l"/>
              </a:tabLst>
            </a:pPr>
            <a:r>
              <a:rPr sz="1800" spc="-5" dirty="0">
                <a:solidFill>
                  <a:srgbClr val="032B5F"/>
                </a:solidFill>
                <a:latin typeface="Verdana"/>
                <a:cs typeface="Verdana"/>
              </a:rPr>
              <a:t>Depending </a:t>
            </a:r>
            <a:r>
              <a:rPr sz="1800" dirty="0">
                <a:solidFill>
                  <a:srgbClr val="032B5F"/>
                </a:solidFill>
                <a:latin typeface="Verdana"/>
                <a:cs typeface="Verdana"/>
              </a:rPr>
              <a:t>on </a:t>
            </a:r>
            <a:r>
              <a:rPr sz="1800" spc="-5" dirty="0">
                <a:solidFill>
                  <a:srgbClr val="032B5F"/>
                </a:solidFill>
                <a:latin typeface="Verdana"/>
                <a:cs typeface="Verdana"/>
              </a:rPr>
              <a:t>the angle, the effective  </a:t>
            </a:r>
            <a:r>
              <a:rPr sz="1800" dirty="0">
                <a:solidFill>
                  <a:srgbClr val="032B5F"/>
                </a:solidFill>
                <a:latin typeface="Verdana"/>
                <a:cs typeface="Verdana"/>
              </a:rPr>
              <a:t>wall </a:t>
            </a:r>
            <a:r>
              <a:rPr sz="1800" spc="-5" dirty="0">
                <a:solidFill>
                  <a:srgbClr val="032B5F"/>
                </a:solidFill>
                <a:latin typeface="Verdana"/>
                <a:cs typeface="Verdana"/>
              </a:rPr>
              <a:t>strength and absorption </a:t>
            </a:r>
            <a:r>
              <a:rPr sz="1800" dirty="0">
                <a:solidFill>
                  <a:srgbClr val="032B5F"/>
                </a:solidFill>
                <a:latin typeface="Verdana"/>
                <a:cs typeface="Verdana"/>
              </a:rPr>
              <a:t>of </a:t>
            </a:r>
            <a:r>
              <a:rPr sz="1800" spc="-5" dirty="0">
                <a:solidFill>
                  <a:srgbClr val="032B5F"/>
                </a:solidFill>
                <a:latin typeface="Verdana"/>
                <a:cs typeface="Verdana"/>
              </a:rPr>
              <a:t>the signal  changes</a:t>
            </a:r>
            <a:endParaRPr sz="1800">
              <a:latin typeface="Verdana"/>
              <a:cs typeface="Verdana"/>
            </a:endParaRPr>
          </a:p>
          <a:p>
            <a:pPr>
              <a:lnSpc>
                <a:spcPct val="100000"/>
              </a:lnSpc>
              <a:buClr>
                <a:srgbClr val="97C00E"/>
              </a:buClr>
              <a:buFont typeface="Wingdings"/>
              <a:buChar char=""/>
            </a:pPr>
            <a:endParaRPr sz="2950">
              <a:latin typeface="Times New Roman"/>
              <a:cs typeface="Times New Roman"/>
            </a:endParaRPr>
          </a:p>
          <a:p>
            <a:pPr marL="241300" marR="252095" indent="-229235" algn="just">
              <a:lnSpc>
                <a:spcPct val="120000"/>
              </a:lnSpc>
              <a:buClr>
                <a:srgbClr val="97C00E"/>
              </a:buClr>
              <a:buFont typeface="Wingdings"/>
              <a:buChar char=""/>
              <a:tabLst>
                <a:tab pos="241300" algn="l"/>
              </a:tabLst>
            </a:pPr>
            <a:r>
              <a:rPr sz="1800" spc="-5" dirty="0">
                <a:solidFill>
                  <a:srgbClr val="032B5F"/>
                </a:solidFill>
                <a:latin typeface="Verdana"/>
                <a:cs typeface="Verdana"/>
              </a:rPr>
              <a:t>Whenever possible, the </a:t>
            </a:r>
            <a:r>
              <a:rPr sz="1800" b="1" spc="-5" dirty="0">
                <a:solidFill>
                  <a:srgbClr val="032B5F"/>
                </a:solidFill>
                <a:latin typeface="Verdana"/>
                <a:cs typeface="Verdana"/>
              </a:rPr>
              <a:t>signals </a:t>
            </a:r>
            <a:r>
              <a:rPr sz="1800" dirty="0">
                <a:solidFill>
                  <a:srgbClr val="032B5F"/>
                </a:solidFill>
                <a:latin typeface="Verdana"/>
                <a:cs typeface="Verdana"/>
              </a:rPr>
              <a:t>should  </a:t>
            </a:r>
            <a:r>
              <a:rPr sz="1800" spc="-10" dirty="0">
                <a:solidFill>
                  <a:srgbClr val="032B5F"/>
                </a:solidFill>
                <a:latin typeface="Verdana"/>
                <a:cs typeface="Verdana"/>
              </a:rPr>
              <a:t>go </a:t>
            </a:r>
            <a:r>
              <a:rPr sz="1800" b="1" spc="-5" dirty="0">
                <a:solidFill>
                  <a:srgbClr val="032B5F"/>
                </a:solidFill>
                <a:latin typeface="Verdana"/>
                <a:cs typeface="Verdana"/>
              </a:rPr>
              <a:t>vertically </a:t>
            </a:r>
            <a:r>
              <a:rPr sz="1800" spc="-5" dirty="0">
                <a:solidFill>
                  <a:srgbClr val="032B5F"/>
                </a:solidFill>
                <a:latin typeface="Verdana"/>
                <a:cs typeface="Verdana"/>
              </a:rPr>
              <a:t>through the </a:t>
            </a:r>
            <a:r>
              <a:rPr sz="1800" dirty="0">
                <a:solidFill>
                  <a:srgbClr val="032B5F"/>
                </a:solidFill>
                <a:latin typeface="Verdana"/>
                <a:cs typeface="Verdana"/>
              </a:rPr>
              <a:t>walls. </a:t>
            </a:r>
            <a:r>
              <a:rPr sz="1800" spc="-5" dirty="0">
                <a:solidFill>
                  <a:srgbClr val="032B5F"/>
                </a:solidFill>
                <a:latin typeface="Verdana"/>
                <a:cs typeface="Verdana"/>
              </a:rPr>
              <a:t>Niches  </a:t>
            </a:r>
            <a:r>
              <a:rPr sz="1800" dirty="0">
                <a:solidFill>
                  <a:srgbClr val="032B5F"/>
                </a:solidFill>
                <a:latin typeface="Verdana"/>
                <a:cs typeface="Verdana"/>
              </a:rPr>
              <a:t>in walls </a:t>
            </a:r>
            <a:r>
              <a:rPr sz="1800" spc="-5" dirty="0">
                <a:solidFill>
                  <a:srgbClr val="032B5F"/>
                </a:solidFill>
                <a:latin typeface="Verdana"/>
                <a:cs typeface="Verdana"/>
              </a:rPr>
              <a:t>are to be</a:t>
            </a:r>
            <a:r>
              <a:rPr sz="1800" spc="-10" dirty="0">
                <a:solidFill>
                  <a:srgbClr val="032B5F"/>
                </a:solidFill>
                <a:latin typeface="Verdana"/>
                <a:cs typeface="Verdana"/>
              </a:rPr>
              <a:t> </a:t>
            </a:r>
            <a:r>
              <a:rPr sz="1800" spc="-5" dirty="0">
                <a:solidFill>
                  <a:srgbClr val="032B5F"/>
                </a:solidFill>
                <a:latin typeface="Verdana"/>
                <a:cs typeface="Verdana"/>
              </a:rPr>
              <a:t>avoided</a:t>
            </a:r>
            <a:endParaRPr sz="1800">
              <a:latin typeface="Verdana"/>
              <a:cs typeface="Verdana"/>
            </a:endParaRPr>
          </a:p>
          <a:p>
            <a:pPr>
              <a:lnSpc>
                <a:spcPct val="100000"/>
              </a:lnSpc>
              <a:spcBef>
                <a:spcPts val="50"/>
              </a:spcBef>
              <a:buClr>
                <a:srgbClr val="97C00E"/>
              </a:buClr>
              <a:buFont typeface="Wingdings"/>
              <a:buChar char=""/>
            </a:pPr>
            <a:endParaRPr sz="2900">
              <a:latin typeface="Times New Roman"/>
              <a:cs typeface="Times New Roman"/>
            </a:endParaRPr>
          </a:p>
          <a:p>
            <a:pPr marL="241300" marR="243840" indent="-228600">
              <a:lnSpc>
                <a:spcPct val="120000"/>
              </a:lnSpc>
              <a:buClr>
                <a:srgbClr val="97C00E"/>
              </a:buClr>
              <a:buFont typeface="Wingdings"/>
              <a:buChar char=""/>
              <a:tabLst>
                <a:tab pos="241300" algn="l"/>
              </a:tabLst>
            </a:pPr>
            <a:r>
              <a:rPr sz="1800" spc="-5" dirty="0">
                <a:solidFill>
                  <a:srgbClr val="032B5F"/>
                </a:solidFill>
                <a:latin typeface="Verdana"/>
                <a:cs typeface="Verdana"/>
              </a:rPr>
              <a:t>If </a:t>
            </a:r>
            <a:r>
              <a:rPr sz="1800" dirty="0">
                <a:solidFill>
                  <a:srgbClr val="032B5F"/>
                </a:solidFill>
                <a:latin typeface="Verdana"/>
                <a:cs typeface="Verdana"/>
              </a:rPr>
              <a:t>flat </a:t>
            </a:r>
            <a:r>
              <a:rPr sz="1800" spc="-5" dirty="0">
                <a:solidFill>
                  <a:srgbClr val="032B5F"/>
                </a:solidFill>
                <a:latin typeface="Verdana"/>
                <a:cs typeface="Verdana"/>
              </a:rPr>
              <a:t>penetration angles occur,  </a:t>
            </a:r>
            <a:r>
              <a:rPr sz="1800" b="1" spc="-5" dirty="0">
                <a:solidFill>
                  <a:srgbClr val="032B5F"/>
                </a:solidFill>
                <a:latin typeface="Verdana"/>
                <a:cs typeface="Verdana"/>
              </a:rPr>
              <a:t>repositioning of transmitter and/or  receiver antennas </a:t>
            </a:r>
            <a:r>
              <a:rPr sz="1800" dirty="0">
                <a:solidFill>
                  <a:srgbClr val="032B5F"/>
                </a:solidFill>
                <a:latin typeface="Verdana"/>
                <a:cs typeface="Verdana"/>
              </a:rPr>
              <a:t>or </a:t>
            </a:r>
            <a:r>
              <a:rPr sz="1800" spc="-5" dirty="0">
                <a:solidFill>
                  <a:srgbClr val="032B5F"/>
                </a:solidFill>
                <a:latin typeface="Verdana"/>
                <a:cs typeface="Verdana"/>
              </a:rPr>
              <a:t>the use </a:t>
            </a:r>
            <a:r>
              <a:rPr sz="1800" dirty="0">
                <a:solidFill>
                  <a:srgbClr val="032B5F"/>
                </a:solidFill>
                <a:latin typeface="Verdana"/>
                <a:cs typeface="Verdana"/>
              </a:rPr>
              <a:t>of a  </a:t>
            </a:r>
            <a:r>
              <a:rPr sz="1800" spc="-10" dirty="0">
                <a:solidFill>
                  <a:srgbClr val="032B5F"/>
                </a:solidFill>
                <a:latin typeface="Verdana"/>
                <a:cs typeface="Verdana"/>
              </a:rPr>
              <a:t>repeater </a:t>
            </a:r>
            <a:r>
              <a:rPr sz="1800" dirty="0">
                <a:solidFill>
                  <a:srgbClr val="032B5F"/>
                </a:solidFill>
                <a:latin typeface="Verdana"/>
                <a:cs typeface="Verdana"/>
              </a:rPr>
              <a:t>is</a:t>
            </a:r>
            <a:r>
              <a:rPr sz="1800" spc="20" dirty="0">
                <a:solidFill>
                  <a:srgbClr val="032B5F"/>
                </a:solidFill>
                <a:latin typeface="Verdana"/>
                <a:cs typeface="Verdana"/>
              </a:rPr>
              <a:t> </a:t>
            </a:r>
            <a:r>
              <a:rPr sz="1800" spc="-5" dirty="0">
                <a:solidFill>
                  <a:srgbClr val="032B5F"/>
                </a:solidFill>
                <a:latin typeface="Verdana"/>
                <a:cs typeface="Verdana"/>
              </a:rPr>
              <a:t>recommended</a:t>
            </a:r>
            <a:endParaRPr sz="1800">
              <a:latin typeface="Verdana"/>
              <a:cs typeface="Verdana"/>
            </a:endParaRPr>
          </a:p>
        </p:txBody>
      </p:sp>
      <p:sp>
        <p:nvSpPr>
          <p:cNvPr id="5" name="object 5"/>
          <p:cNvSpPr/>
          <p:nvPr/>
        </p:nvSpPr>
        <p:spPr>
          <a:xfrm>
            <a:off x="505567" y="1682038"/>
            <a:ext cx="2722513" cy="222820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8404" y="4031360"/>
            <a:ext cx="2738875" cy="2252821"/>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60</a:t>
            </a:fld>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72771" rIns="0" bIns="0" rtlCol="0">
            <a:spAutoFit/>
          </a:bodyPr>
          <a:lstStyle/>
          <a:p>
            <a:pPr marL="525145" marR="2206625">
              <a:lnSpc>
                <a:spcPct val="100000"/>
              </a:lnSpc>
              <a:spcBef>
                <a:spcPts val="105"/>
              </a:spcBef>
            </a:pPr>
            <a:r>
              <a:rPr sz="2000" spc="-5" dirty="0"/>
              <a:t>Basics of radio signals </a:t>
            </a:r>
            <a:r>
              <a:rPr sz="2000" dirty="0"/>
              <a:t>– antenna </a:t>
            </a:r>
            <a:r>
              <a:rPr sz="2000" spc="-5" dirty="0"/>
              <a:t>installation </a:t>
            </a:r>
            <a:r>
              <a:rPr sz="2000" dirty="0"/>
              <a:t>&amp;  </a:t>
            </a:r>
            <a:r>
              <a:rPr sz="2000" spc="-5" dirty="0"/>
              <a:t>sources of</a:t>
            </a:r>
            <a:r>
              <a:rPr sz="2000" spc="-65" dirty="0"/>
              <a:t> </a:t>
            </a:r>
            <a:r>
              <a:rPr sz="2000" spc="-5" dirty="0"/>
              <a:t>interference</a:t>
            </a:r>
            <a:endParaRPr sz="2000"/>
          </a:p>
        </p:txBody>
      </p:sp>
      <p:sp>
        <p:nvSpPr>
          <p:cNvPr id="4" name="object 4"/>
          <p:cNvSpPr txBox="1"/>
          <p:nvPr/>
        </p:nvSpPr>
        <p:spPr>
          <a:xfrm>
            <a:off x="3478212" y="1660156"/>
            <a:ext cx="5126990" cy="3783965"/>
          </a:xfrm>
          <a:prstGeom prst="rect">
            <a:avLst/>
          </a:prstGeom>
        </p:spPr>
        <p:txBody>
          <a:bodyPr vert="horz" wrap="square" lIns="0" tIns="12065" rIns="0" bIns="0" rtlCol="0">
            <a:spAutoFit/>
          </a:bodyPr>
          <a:lstStyle/>
          <a:p>
            <a:pPr marL="241300" marR="6350" indent="-228600">
              <a:lnSpc>
                <a:spcPct val="107800"/>
              </a:lnSpc>
              <a:spcBef>
                <a:spcPts val="95"/>
              </a:spcBef>
              <a:buClr>
                <a:srgbClr val="97C00E"/>
              </a:buClr>
              <a:buFont typeface="Wingdings"/>
              <a:buChar char=""/>
              <a:tabLst>
                <a:tab pos="241300" algn="l"/>
              </a:tabLst>
            </a:pPr>
            <a:r>
              <a:rPr sz="1800" b="1" spc="-5" dirty="0">
                <a:solidFill>
                  <a:srgbClr val="032B5F"/>
                </a:solidFill>
                <a:latin typeface="Verdana"/>
                <a:cs typeface="Verdana"/>
              </a:rPr>
              <a:t>Radio coverage along </a:t>
            </a:r>
            <a:r>
              <a:rPr sz="1800" dirty="0">
                <a:solidFill>
                  <a:srgbClr val="032B5F"/>
                </a:solidFill>
                <a:latin typeface="Verdana"/>
                <a:cs typeface="Verdana"/>
              </a:rPr>
              <a:t>a </a:t>
            </a:r>
            <a:r>
              <a:rPr sz="1800" b="1" spc="-5" dirty="0">
                <a:solidFill>
                  <a:srgbClr val="032B5F"/>
                </a:solidFill>
                <a:latin typeface="Verdana"/>
                <a:cs typeface="Verdana"/>
              </a:rPr>
              <a:t>wall </a:t>
            </a:r>
            <a:r>
              <a:rPr sz="1800" b="1" dirty="0">
                <a:solidFill>
                  <a:srgbClr val="032B5F"/>
                </a:solidFill>
                <a:latin typeface="Verdana"/>
                <a:cs typeface="Verdana"/>
              </a:rPr>
              <a:t>area </a:t>
            </a:r>
            <a:r>
              <a:rPr sz="1800" b="1" spc="-5" dirty="0">
                <a:solidFill>
                  <a:srgbClr val="032B5F"/>
                </a:solidFill>
                <a:latin typeface="Verdana"/>
                <a:cs typeface="Verdana"/>
              </a:rPr>
              <a:t>is to  be avoided </a:t>
            </a:r>
            <a:r>
              <a:rPr sz="1800" spc="-5" dirty="0">
                <a:solidFill>
                  <a:srgbClr val="032B5F"/>
                </a:solidFill>
                <a:latin typeface="Verdana"/>
                <a:cs typeface="Verdana"/>
              </a:rPr>
              <a:t>(e.g. also </a:t>
            </a:r>
            <a:r>
              <a:rPr sz="1800" dirty="0">
                <a:solidFill>
                  <a:srgbClr val="032B5F"/>
                </a:solidFill>
                <a:latin typeface="Verdana"/>
                <a:cs typeface="Verdana"/>
              </a:rPr>
              <a:t>in a long</a:t>
            </a:r>
            <a:r>
              <a:rPr sz="1800" spc="10" dirty="0">
                <a:solidFill>
                  <a:srgbClr val="032B5F"/>
                </a:solidFill>
                <a:latin typeface="Verdana"/>
                <a:cs typeface="Verdana"/>
              </a:rPr>
              <a:t> </a:t>
            </a:r>
            <a:r>
              <a:rPr sz="1800" spc="-5" dirty="0">
                <a:solidFill>
                  <a:srgbClr val="032B5F"/>
                </a:solidFill>
                <a:latin typeface="Verdana"/>
                <a:cs typeface="Verdana"/>
              </a:rPr>
              <a:t>corridor)</a:t>
            </a:r>
            <a:endParaRPr sz="1800">
              <a:latin typeface="Verdana"/>
              <a:cs typeface="Verdana"/>
            </a:endParaRPr>
          </a:p>
          <a:p>
            <a:pPr>
              <a:lnSpc>
                <a:spcPct val="100000"/>
              </a:lnSpc>
              <a:spcBef>
                <a:spcPts val="35"/>
              </a:spcBef>
              <a:buClr>
                <a:srgbClr val="97C00E"/>
              </a:buClr>
              <a:buFont typeface="Wingdings"/>
              <a:buChar char=""/>
            </a:pPr>
            <a:endParaRPr sz="2700">
              <a:latin typeface="Times New Roman"/>
              <a:cs typeface="Times New Roman"/>
            </a:endParaRPr>
          </a:p>
          <a:p>
            <a:pPr marL="241300" marR="5080" indent="-228600">
              <a:lnSpc>
                <a:spcPct val="108000"/>
              </a:lnSpc>
              <a:buClr>
                <a:srgbClr val="97C00E"/>
              </a:buClr>
              <a:buFont typeface="Wingdings"/>
              <a:buChar char=""/>
              <a:tabLst>
                <a:tab pos="241300" algn="l"/>
              </a:tabLst>
            </a:pPr>
            <a:r>
              <a:rPr sz="1800" dirty="0">
                <a:solidFill>
                  <a:srgbClr val="032B5F"/>
                </a:solidFill>
                <a:latin typeface="Verdana"/>
                <a:cs typeface="Verdana"/>
              </a:rPr>
              <a:t>Whilst laying out a </a:t>
            </a:r>
            <a:r>
              <a:rPr sz="1800" spc="-5" dirty="0">
                <a:solidFill>
                  <a:srgbClr val="032B5F"/>
                </a:solidFill>
                <a:latin typeface="Verdana"/>
                <a:cs typeface="Verdana"/>
              </a:rPr>
              <a:t>shielded antenna  cable, </a:t>
            </a:r>
            <a:r>
              <a:rPr sz="1800" b="1" spc="-5" dirty="0">
                <a:solidFill>
                  <a:srgbClr val="032B5F"/>
                </a:solidFill>
                <a:latin typeface="Verdana"/>
                <a:cs typeface="Verdana"/>
              </a:rPr>
              <a:t>take note not to </a:t>
            </a:r>
            <a:r>
              <a:rPr sz="1800" b="1" dirty="0">
                <a:solidFill>
                  <a:srgbClr val="032B5F"/>
                </a:solidFill>
                <a:latin typeface="Verdana"/>
                <a:cs typeface="Verdana"/>
              </a:rPr>
              <a:t>bend </a:t>
            </a:r>
            <a:r>
              <a:rPr sz="1800" b="1" spc="-5" dirty="0">
                <a:solidFill>
                  <a:srgbClr val="032B5F"/>
                </a:solidFill>
                <a:latin typeface="Verdana"/>
                <a:cs typeface="Verdana"/>
              </a:rPr>
              <a:t>the cable,  </a:t>
            </a:r>
            <a:r>
              <a:rPr sz="1800" spc="-5" dirty="0">
                <a:solidFill>
                  <a:srgbClr val="032B5F"/>
                </a:solidFill>
                <a:latin typeface="Verdana"/>
                <a:cs typeface="Verdana"/>
              </a:rPr>
              <a:t>to do so </a:t>
            </a:r>
            <a:r>
              <a:rPr sz="1800" dirty="0">
                <a:solidFill>
                  <a:srgbClr val="032B5F"/>
                </a:solidFill>
                <a:latin typeface="Verdana"/>
                <a:cs typeface="Verdana"/>
              </a:rPr>
              <a:t>could </a:t>
            </a:r>
            <a:r>
              <a:rPr sz="1800" spc="-10" dirty="0">
                <a:solidFill>
                  <a:srgbClr val="032B5F"/>
                </a:solidFill>
                <a:latin typeface="Verdana"/>
                <a:cs typeface="Verdana"/>
              </a:rPr>
              <a:t>damage </a:t>
            </a:r>
            <a:r>
              <a:rPr sz="1800" dirty="0">
                <a:solidFill>
                  <a:srgbClr val="032B5F"/>
                </a:solidFill>
                <a:latin typeface="Verdana"/>
                <a:cs typeface="Verdana"/>
              </a:rPr>
              <a:t>it </a:t>
            </a:r>
            <a:r>
              <a:rPr sz="1800" spc="-5" dirty="0">
                <a:solidFill>
                  <a:srgbClr val="032B5F"/>
                </a:solidFill>
                <a:latin typeface="Verdana"/>
                <a:cs typeface="Verdana"/>
              </a:rPr>
              <a:t>beyond</a:t>
            </a:r>
            <a:r>
              <a:rPr sz="1800" spc="20" dirty="0">
                <a:solidFill>
                  <a:srgbClr val="032B5F"/>
                </a:solidFill>
                <a:latin typeface="Verdana"/>
                <a:cs typeface="Verdana"/>
              </a:rPr>
              <a:t> </a:t>
            </a:r>
            <a:r>
              <a:rPr sz="1800" spc="-5" dirty="0">
                <a:solidFill>
                  <a:srgbClr val="032B5F"/>
                </a:solidFill>
                <a:latin typeface="Verdana"/>
                <a:cs typeface="Verdana"/>
              </a:rPr>
              <a:t>repair</a:t>
            </a:r>
            <a:endParaRPr sz="1800">
              <a:latin typeface="Verdana"/>
              <a:cs typeface="Verdana"/>
            </a:endParaRPr>
          </a:p>
          <a:p>
            <a:pPr>
              <a:lnSpc>
                <a:spcPct val="100000"/>
              </a:lnSpc>
              <a:spcBef>
                <a:spcPts val="25"/>
              </a:spcBef>
              <a:buClr>
                <a:srgbClr val="97C00E"/>
              </a:buClr>
              <a:buFont typeface="Wingdings"/>
              <a:buChar char=""/>
            </a:pPr>
            <a:endParaRPr sz="2700">
              <a:latin typeface="Times New Roman"/>
              <a:cs typeface="Times New Roman"/>
            </a:endParaRPr>
          </a:p>
          <a:p>
            <a:pPr marL="241300" marR="56515" indent="-228600">
              <a:lnSpc>
                <a:spcPct val="108000"/>
              </a:lnSpc>
              <a:buClr>
                <a:srgbClr val="97C00E"/>
              </a:buClr>
              <a:buFont typeface="Wingdings"/>
              <a:buChar char=""/>
              <a:tabLst>
                <a:tab pos="241300" algn="l"/>
                <a:tab pos="1153795" algn="l"/>
                <a:tab pos="2604770" algn="l"/>
              </a:tabLst>
            </a:pPr>
            <a:r>
              <a:rPr sz="1800" spc="-5" dirty="0">
                <a:solidFill>
                  <a:srgbClr val="032B5F"/>
                </a:solidFill>
                <a:latin typeface="Verdana"/>
                <a:cs typeface="Verdana"/>
              </a:rPr>
              <a:t>The</a:t>
            </a:r>
            <a:r>
              <a:rPr sz="1800" spc="5" dirty="0">
                <a:solidFill>
                  <a:srgbClr val="032B5F"/>
                </a:solidFill>
                <a:latin typeface="Verdana"/>
                <a:cs typeface="Verdana"/>
              </a:rPr>
              <a:t> </a:t>
            </a:r>
            <a:r>
              <a:rPr sz="1800" b="1" spc="-5" dirty="0">
                <a:solidFill>
                  <a:srgbClr val="032B5F"/>
                </a:solidFill>
                <a:latin typeface="Verdana"/>
                <a:cs typeface="Verdana"/>
              </a:rPr>
              <a:t>distance</a:t>
            </a:r>
            <a:r>
              <a:rPr sz="1800" b="1" spc="70" dirty="0">
                <a:solidFill>
                  <a:srgbClr val="032B5F"/>
                </a:solidFill>
                <a:latin typeface="Verdana"/>
                <a:cs typeface="Verdana"/>
              </a:rPr>
              <a:t> </a:t>
            </a:r>
            <a:r>
              <a:rPr sz="1800" spc="-5" dirty="0">
                <a:solidFill>
                  <a:srgbClr val="032B5F"/>
                </a:solidFill>
                <a:latin typeface="Verdana"/>
                <a:cs typeface="Verdana"/>
              </a:rPr>
              <a:t>from	the EnOcean</a:t>
            </a:r>
            <a:r>
              <a:rPr sz="1800" spc="-55" dirty="0">
                <a:solidFill>
                  <a:srgbClr val="032B5F"/>
                </a:solidFill>
                <a:latin typeface="Verdana"/>
                <a:cs typeface="Verdana"/>
              </a:rPr>
              <a:t> </a:t>
            </a:r>
            <a:r>
              <a:rPr sz="1800" spc="-5" dirty="0">
                <a:solidFill>
                  <a:srgbClr val="032B5F"/>
                </a:solidFill>
                <a:latin typeface="Verdana"/>
                <a:cs typeface="Verdana"/>
              </a:rPr>
              <a:t>receiver  to other high frequency transmitters  </a:t>
            </a:r>
            <a:r>
              <a:rPr sz="1800" dirty="0">
                <a:solidFill>
                  <a:srgbClr val="032B5F"/>
                </a:solidFill>
                <a:latin typeface="Verdana"/>
                <a:cs typeface="Verdana"/>
              </a:rPr>
              <a:t>should	</a:t>
            </a:r>
            <a:r>
              <a:rPr sz="1800" b="1" spc="-5" dirty="0">
                <a:solidFill>
                  <a:srgbClr val="032B5F"/>
                </a:solidFill>
                <a:latin typeface="Verdana"/>
                <a:cs typeface="Verdana"/>
              </a:rPr>
              <a:t>be a of min. </a:t>
            </a:r>
            <a:r>
              <a:rPr sz="1800" b="1" dirty="0">
                <a:solidFill>
                  <a:srgbClr val="032B5F"/>
                </a:solidFill>
                <a:latin typeface="Verdana"/>
                <a:cs typeface="Verdana"/>
              </a:rPr>
              <a:t>50 </a:t>
            </a:r>
            <a:r>
              <a:rPr sz="1800" b="1" spc="-5" dirty="0">
                <a:solidFill>
                  <a:srgbClr val="032B5F"/>
                </a:solidFill>
                <a:latin typeface="Verdana"/>
                <a:cs typeface="Verdana"/>
              </a:rPr>
              <a:t>cm</a:t>
            </a:r>
            <a:r>
              <a:rPr sz="1800" spc="-5" dirty="0">
                <a:solidFill>
                  <a:srgbClr val="032B5F"/>
                </a:solidFill>
                <a:latin typeface="Verdana"/>
                <a:cs typeface="Verdana"/>
              </a:rPr>
              <a:t>, the position  isn’t </a:t>
            </a:r>
            <a:r>
              <a:rPr sz="1800" dirty="0">
                <a:solidFill>
                  <a:srgbClr val="032B5F"/>
                </a:solidFill>
                <a:latin typeface="Verdana"/>
                <a:cs typeface="Verdana"/>
              </a:rPr>
              <a:t>critical. </a:t>
            </a:r>
            <a:r>
              <a:rPr sz="1800" spc="-10" dirty="0">
                <a:solidFill>
                  <a:srgbClr val="032B5F"/>
                </a:solidFill>
                <a:latin typeface="Verdana"/>
                <a:cs typeface="Verdana"/>
              </a:rPr>
              <a:t>868 </a:t>
            </a:r>
            <a:r>
              <a:rPr sz="1800" spc="-5" dirty="0">
                <a:solidFill>
                  <a:srgbClr val="032B5F"/>
                </a:solidFill>
                <a:latin typeface="Verdana"/>
                <a:cs typeface="Verdana"/>
              </a:rPr>
              <a:t>MHz-RFID shouldn’t </a:t>
            </a:r>
            <a:r>
              <a:rPr sz="1800" spc="-10" dirty="0">
                <a:solidFill>
                  <a:srgbClr val="032B5F"/>
                </a:solidFill>
                <a:latin typeface="Verdana"/>
                <a:cs typeface="Verdana"/>
              </a:rPr>
              <a:t>be  </a:t>
            </a:r>
            <a:r>
              <a:rPr sz="1800" spc="-5" dirty="0">
                <a:solidFill>
                  <a:srgbClr val="032B5F"/>
                </a:solidFill>
                <a:latin typeface="Verdana"/>
                <a:cs typeface="Verdana"/>
              </a:rPr>
              <a:t>used </a:t>
            </a:r>
            <a:r>
              <a:rPr sz="1800" dirty="0">
                <a:solidFill>
                  <a:srgbClr val="032B5F"/>
                </a:solidFill>
                <a:latin typeface="Verdana"/>
                <a:cs typeface="Verdana"/>
              </a:rPr>
              <a:t>in </a:t>
            </a:r>
            <a:r>
              <a:rPr sz="1800" spc="-5" dirty="0">
                <a:solidFill>
                  <a:srgbClr val="032B5F"/>
                </a:solidFill>
                <a:latin typeface="Verdana"/>
                <a:cs typeface="Verdana"/>
              </a:rPr>
              <a:t>the same</a:t>
            </a:r>
            <a:r>
              <a:rPr sz="1800" dirty="0">
                <a:solidFill>
                  <a:srgbClr val="032B5F"/>
                </a:solidFill>
                <a:latin typeface="Verdana"/>
                <a:cs typeface="Verdana"/>
              </a:rPr>
              <a:t> room</a:t>
            </a:r>
            <a:endParaRPr sz="1800">
              <a:latin typeface="Verdana"/>
              <a:cs typeface="Verdana"/>
            </a:endParaRPr>
          </a:p>
        </p:txBody>
      </p:sp>
      <p:sp>
        <p:nvSpPr>
          <p:cNvPr id="5" name="object 5"/>
          <p:cNvSpPr/>
          <p:nvPr/>
        </p:nvSpPr>
        <p:spPr>
          <a:xfrm>
            <a:off x="693648" y="1514293"/>
            <a:ext cx="2225167" cy="158063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99117" y="3220750"/>
            <a:ext cx="2208044" cy="143056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04969" y="4768383"/>
            <a:ext cx="2182993" cy="1530235"/>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61</a:t>
            </a:fld>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Optimal positioning of solar-based</a:t>
            </a:r>
            <a:r>
              <a:rPr spc="90" dirty="0"/>
              <a:t> </a:t>
            </a:r>
            <a:r>
              <a:rPr spc="-5" dirty="0"/>
              <a:t>sensors</a:t>
            </a:r>
          </a:p>
        </p:txBody>
      </p:sp>
      <p:sp>
        <p:nvSpPr>
          <p:cNvPr id="4" name="object 4"/>
          <p:cNvSpPr/>
          <p:nvPr/>
        </p:nvSpPr>
        <p:spPr>
          <a:xfrm>
            <a:off x="250825" y="3068637"/>
            <a:ext cx="1512888" cy="151288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983037" y="1803272"/>
            <a:ext cx="4211955" cy="3521710"/>
          </a:xfrm>
          <a:prstGeom prst="rect">
            <a:avLst/>
          </a:prstGeom>
        </p:spPr>
        <p:txBody>
          <a:bodyPr vert="horz" wrap="square" lIns="0" tIns="67310" rIns="0" bIns="0" rtlCol="0">
            <a:spAutoFit/>
          </a:bodyPr>
          <a:lstStyle/>
          <a:p>
            <a:pPr marL="241300" indent="-228600">
              <a:lnSpc>
                <a:spcPct val="100000"/>
              </a:lnSpc>
              <a:spcBef>
                <a:spcPts val="530"/>
              </a:spcBef>
              <a:buClr>
                <a:srgbClr val="97C00E"/>
              </a:buClr>
              <a:buFont typeface="Wingdings"/>
              <a:buChar char=""/>
              <a:tabLst>
                <a:tab pos="241300" algn="l"/>
              </a:tabLst>
            </a:pPr>
            <a:r>
              <a:rPr sz="1800" b="1" spc="-5" dirty="0">
                <a:solidFill>
                  <a:srgbClr val="032B5F"/>
                </a:solidFill>
                <a:latin typeface="Verdana"/>
                <a:cs typeface="Verdana"/>
              </a:rPr>
              <a:t>Ambient light &gt; </a:t>
            </a:r>
            <a:r>
              <a:rPr sz="1800" b="1" dirty="0">
                <a:solidFill>
                  <a:srgbClr val="032B5F"/>
                </a:solidFill>
                <a:latin typeface="Verdana"/>
                <a:cs typeface="Verdana"/>
              </a:rPr>
              <a:t>50</a:t>
            </a:r>
            <a:r>
              <a:rPr sz="1800" b="1" spc="-10" dirty="0">
                <a:solidFill>
                  <a:srgbClr val="032B5F"/>
                </a:solidFill>
                <a:latin typeface="Verdana"/>
                <a:cs typeface="Verdana"/>
              </a:rPr>
              <a:t> </a:t>
            </a:r>
            <a:r>
              <a:rPr sz="1800" b="1" spc="-5" dirty="0">
                <a:solidFill>
                  <a:srgbClr val="032B5F"/>
                </a:solidFill>
                <a:latin typeface="Verdana"/>
                <a:cs typeface="Verdana"/>
              </a:rPr>
              <a:t>lux:</a:t>
            </a:r>
            <a:endParaRPr sz="1800">
              <a:latin typeface="Verdana"/>
              <a:cs typeface="Verdana"/>
            </a:endParaRPr>
          </a:p>
          <a:p>
            <a:pPr marL="240665" marR="26670" indent="78740">
              <a:lnSpc>
                <a:spcPct val="120000"/>
              </a:lnSpc>
            </a:pPr>
            <a:r>
              <a:rPr sz="1800" spc="-5" dirty="0">
                <a:solidFill>
                  <a:srgbClr val="032B5F"/>
                </a:solidFill>
                <a:latin typeface="Verdana"/>
                <a:cs typeface="Verdana"/>
              </a:rPr>
              <a:t>powers sensor and charges super  capacitor</a:t>
            </a:r>
            <a:endParaRPr sz="1800">
              <a:latin typeface="Verdana"/>
              <a:cs typeface="Verdana"/>
            </a:endParaRPr>
          </a:p>
          <a:p>
            <a:pPr>
              <a:lnSpc>
                <a:spcPct val="100000"/>
              </a:lnSpc>
              <a:spcBef>
                <a:spcPts val="5"/>
              </a:spcBef>
            </a:pPr>
            <a:endParaRPr sz="2950">
              <a:latin typeface="Times New Roman"/>
              <a:cs typeface="Times New Roman"/>
            </a:endParaRPr>
          </a:p>
          <a:p>
            <a:pPr marL="241300" marR="375920" indent="-228600">
              <a:lnSpc>
                <a:spcPct val="120000"/>
              </a:lnSpc>
              <a:buClr>
                <a:srgbClr val="97C00E"/>
              </a:buClr>
              <a:buFont typeface="Wingdings"/>
              <a:buChar char=""/>
              <a:tabLst>
                <a:tab pos="241300" algn="l"/>
              </a:tabLst>
            </a:pPr>
            <a:r>
              <a:rPr sz="1800" b="1" dirty="0">
                <a:solidFill>
                  <a:srgbClr val="032B5F"/>
                </a:solidFill>
                <a:latin typeface="Verdana"/>
                <a:cs typeface="Verdana"/>
              </a:rPr>
              <a:t>3 hours </a:t>
            </a:r>
            <a:r>
              <a:rPr sz="1800" b="1" spc="-5" dirty="0">
                <a:solidFill>
                  <a:srgbClr val="032B5F"/>
                </a:solidFill>
                <a:latin typeface="Verdana"/>
                <a:cs typeface="Verdana"/>
              </a:rPr>
              <a:t>with </a:t>
            </a:r>
            <a:r>
              <a:rPr sz="1800" b="1" dirty="0">
                <a:solidFill>
                  <a:srgbClr val="032B5F"/>
                </a:solidFill>
                <a:latin typeface="Verdana"/>
                <a:cs typeface="Verdana"/>
              </a:rPr>
              <a:t>200 </a:t>
            </a:r>
            <a:r>
              <a:rPr sz="1800" b="1" spc="-5" dirty="0">
                <a:solidFill>
                  <a:srgbClr val="032B5F"/>
                </a:solidFill>
                <a:latin typeface="Verdana"/>
                <a:cs typeface="Verdana"/>
              </a:rPr>
              <a:t>lux:  </a:t>
            </a:r>
            <a:r>
              <a:rPr sz="1800" spc="-5" dirty="0">
                <a:solidFill>
                  <a:srgbClr val="032B5F"/>
                </a:solidFill>
                <a:latin typeface="Verdana"/>
                <a:cs typeface="Verdana"/>
              </a:rPr>
              <a:t>enough energy </a:t>
            </a:r>
            <a:r>
              <a:rPr sz="1800" dirty="0">
                <a:solidFill>
                  <a:srgbClr val="032B5F"/>
                </a:solidFill>
                <a:latin typeface="Verdana"/>
                <a:cs typeface="Verdana"/>
              </a:rPr>
              <a:t>for </a:t>
            </a:r>
            <a:r>
              <a:rPr sz="1800" spc="-5" dirty="0">
                <a:solidFill>
                  <a:srgbClr val="032B5F"/>
                </a:solidFill>
                <a:latin typeface="Verdana"/>
                <a:cs typeface="Verdana"/>
              </a:rPr>
              <a:t>14 </a:t>
            </a:r>
            <a:r>
              <a:rPr sz="1800" dirty="0">
                <a:solidFill>
                  <a:srgbClr val="032B5F"/>
                </a:solidFill>
                <a:latin typeface="Verdana"/>
                <a:cs typeface="Verdana"/>
              </a:rPr>
              <a:t>hours in  </a:t>
            </a:r>
            <a:r>
              <a:rPr sz="1800" spc="-5" dirty="0">
                <a:solidFill>
                  <a:srgbClr val="032B5F"/>
                </a:solidFill>
                <a:latin typeface="Verdana"/>
                <a:cs typeface="Verdana"/>
              </a:rPr>
              <a:t>darkness</a:t>
            </a:r>
            <a:endParaRPr sz="1800">
              <a:latin typeface="Verdana"/>
              <a:cs typeface="Verdana"/>
            </a:endParaRPr>
          </a:p>
          <a:p>
            <a:pPr>
              <a:lnSpc>
                <a:spcPct val="100000"/>
              </a:lnSpc>
              <a:buClr>
                <a:srgbClr val="97C00E"/>
              </a:buClr>
              <a:buFont typeface="Wingdings"/>
              <a:buChar char=""/>
            </a:pPr>
            <a:endParaRPr sz="2200">
              <a:latin typeface="Times New Roman"/>
              <a:cs typeface="Times New Roman"/>
            </a:endParaRPr>
          </a:p>
          <a:p>
            <a:pPr marL="241300" indent="-228600">
              <a:lnSpc>
                <a:spcPct val="100000"/>
              </a:lnSpc>
              <a:spcBef>
                <a:spcPts val="1300"/>
              </a:spcBef>
              <a:buClr>
                <a:srgbClr val="97C00E"/>
              </a:buClr>
              <a:buFont typeface="Wingdings"/>
              <a:buChar char=""/>
              <a:tabLst>
                <a:tab pos="241300" algn="l"/>
              </a:tabLst>
            </a:pPr>
            <a:r>
              <a:rPr sz="1800" dirty="0">
                <a:solidFill>
                  <a:srgbClr val="032B5F"/>
                </a:solidFill>
                <a:latin typeface="Verdana"/>
                <a:cs typeface="Verdana"/>
              </a:rPr>
              <a:t>Fully </a:t>
            </a:r>
            <a:r>
              <a:rPr sz="1800" spc="-5" dirty="0">
                <a:solidFill>
                  <a:srgbClr val="032B5F"/>
                </a:solidFill>
                <a:latin typeface="Verdana"/>
                <a:cs typeface="Verdana"/>
              </a:rPr>
              <a:t>charged devices can</a:t>
            </a:r>
            <a:r>
              <a:rPr sz="1800" spc="-10" dirty="0">
                <a:solidFill>
                  <a:srgbClr val="032B5F"/>
                </a:solidFill>
                <a:latin typeface="Verdana"/>
                <a:cs typeface="Verdana"/>
              </a:rPr>
              <a:t> </a:t>
            </a:r>
            <a:r>
              <a:rPr sz="1800" spc="-5" dirty="0">
                <a:solidFill>
                  <a:srgbClr val="032B5F"/>
                </a:solidFill>
                <a:latin typeface="Verdana"/>
                <a:cs typeface="Verdana"/>
              </a:rPr>
              <a:t>function</a:t>
            </a:r>
            <a:endParaRPr sz="1800">
              <a:latin typeface="Verdana"/>
              <a:cs typeface="Verdana"/>
            </a:endParaRPr>
          </a:p>
          <a:p>
            <a:pPr marL="241300">
              <a:lnSpc>
                <a:spcPct val="100000"/>
              </a:lnSpc>
              <a:spcBef>
                <a:spcPts val="430"/>
              </a:spcBef>
            </a:pPr>
            <a:r>
              <a:rPr sz="1800" b="1" dirty="0">
                <a:solidFill>
                  <a:srgbClr val="032B5F"/>
                </a:solidFill>
                <a:latin typeface="Verdana"/>
                <a:cs typeface="Verdana"/>
              </a:rPr>
              <a:t>3 -5 </a:t>
            </a:r>
            <a:r>
              <a:rPr sz="1800" b="1" spc="-5" dirty="0">
                <a:solidFill>
                  <a:srgbClr val="032B5F"/>
                </a:solidFill>
                <a:latin typeface="Verdana"/>
                <a:cs typeface="Verdana"/>
              </a:rPr>
              <a:t>days in</a:t>
            </a:r>
            <a:r>
              <a:rPr sz="1800" b="1" spc="-25" dirty="0">
                <a:solidFill>
                  <a:srgbClr val="032B5F"/>
                </a:solidFill>
                <a:latin typeface="Verdana"/>
                <a:cs typeface="Verdana"/>
              </a:rPr>
              <a:t> </a:t>
            </a:r>
            <a:r>
              <a:rPr sz="1800" b="1" dirty="0">
                <a:solidFill>
                  <a:srgbClr val="032B5F"/>
                </a:solidFill>
                <a:latin typeface="Verdana"/>
                <a:cs typeface="Verdana"/>
              </a:rPr>
              <a:t>darkness</a:t>
            </a:r>
            <a:endParaRPr sz="1800">
              <a:latin typeface="Verdana"/>
              <a:cs typeface="Verdana"/>
            </a:endParaRPr>
          </a:p>
        </p:txBody>
      </p:sp>
      <p:sp>
        <p:nvSpPr>
          <p:cNvPr id="6" name="object 6"/>
          <p:cNvSpPr/>
          <p:nvPr/>
        </p:nvSpPr>
        <p:spPr>
          <a:xfrm>
            <a:off x="690661" y="1783754"/>
            <a:ext cx="2297013" cy="83601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122487" y="2995612"/>
            <a:ext cx="1511299" cy="161289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827100" y="4795850"/>
            <a:ext cx="2071674" cy="1362062"/>
          </a:xfrm>
          <a:prstGeom prst="rect">
            <a:avLst/>
          </a:prstGeom>
          <a:blipFill>
            <a:blip r:embed="rId5" cstate="print"/>
            <a:stretch>
              <a:fillRect/>
            </a:stretch>
          </a:blipFill>
        </p:spPr>
        <p:txBody>
          <a:bodyPr wrap="square" lIns="0" tIns="0" rIns="0" bIns="0" rtlCol="0"/>
          <a:lstStyle/>
          <a:p>
            <a:endParaRPr/>
          </a:p>
        </p:txBody>
      </p:sp>
      <p:sp>
        <p:nvSpPr>
          <p:cNvPr id="9" name="object 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62</a:t>
            </a:fld>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1362" y="1459797"/>
            <a:ext cx="2450465" cy="1068705"/>
          </a:xfrm>
          <a:prstGeom prst="rect">
            <a:avLst/>
          </a:prstGeom>
        </p:spPr>
        <p:txBody>
          <a:bodyPr vert="horz" wrap="square" lIns="0" tIns="115570" rIns="0" bIns="0" rtlCol="0">
            <a:spAutoFit/>
          </a:bodyPr>
          <a:lstStyle/>
          <a:p>
            <a:pPr marL="241300" indent="-228600">
              <a:lnSpc>
                <a:spcPct val="100000"/>
              </a:lnSpc>
              <a:spcBef>
                <a:spcPts val="910"/>
              </a:spcBef>
              <a:buClr>
                <a:srgbClr val="97C00E"/>
              </a:buClr>
              <a:buFont typeface="Wingdings"/>
              <a:buChar char=""/>
              <a:tabLst>
                <a:tab pos="241300" algn="l"/>
              </a:tabLst>
            </a:pPr>
            <a:r>
              <a:rPr sz="1800" b="1" spc="-5" dirty="0">
                <a:solidFill>
                  <a:srgbClr val="032B5F"/>
                </a:solidFill>
                <a:latin typeface="Verdana"/>
                <a:cs typeface="Verdana"/>
              </a:rPr>
              <a:t>School</a:t>
            </a:r>
            <a:endParaRPr sz="1800">
              <a:latin typeface="Verdana"/>
              <a:cs typeface="Verdana"/>
            </a:endParaRPr>
          </a:p>
          <a:p>
            <a:pPr marL="481965" lvl="1" indent="-232410">
              <a:lnSpc>
                <a:spcPct val="100000"/>
              </a:lnSpc>
              <a:spcBef>
                <a:spcPts val="715"/>
              </a:spcBef>
              <a:buClr>
                <a:srgbClr val="C6E167"/>
              </a:buClr>
              <a:buFont typeface="Wingdings"/>
              <a:buChar char=""/>
              <a:tabLst>
                <a:tab pos="482600" algn="l"/>
              </a:tabLst>
            </a:pPr>
            <a:r>
              <a:rPr sz="1600" spc="-5" dirty="0">
                <a:solidFill>
                  <a:srgbClr val="032B5F"/>
                </a:solidFill>
                <a:latin typeface="Verdana"/>
                <a:cs typeface="Verdana"/>
              </a:rPr>
              <a:t>Blackboard</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5" dirty="0">
                <a:solidFill>
                  <a:srgbClr val="032B5F"/>
                </a:solidFill>
                <a:latin typeface="Verdana"/>
                <a:cs typeface="Verdana"/>
              </a:rPr>
              <a:t>Typical</a:t>
            </a:r>
            <a:r>
              <a:rPr sz="1600" spc="-45" dirty="0">
                <a:solidFill>
                  <a:srgbClr val="032B5F"/>
                </a:solidFill>
                <a:latin typeface="Verdana"/>
                <a:cs typeface="Verdana"/>
              </a:rPr>
              <a:t> </a:t>
            </a:r>
            <a:r>
              <a:rPr sz="1600" spc="-5" dirty="0">
                <a:solidFill>
                  <a:srgbClr val="032B5F"/>
                </a:solidFill>
                <a:latin typeface="Verdana"/>
                <a:cs typeface="Verdana"/>
              </a:rPr>
              <a:t>schoolroom</a:t>
            </a:r>
            <a:endParaRPr sz="1600">
              <a:latin typeface="Verdana"/>
              <a:cs typeface="Verdana"/>
            </a:endParaRPr>
          </a:p>
        </p:txBody>
      </p:sp>
      <p:sp>
        <p:nvSpPr>
          <p:cNvPr id="3" name="object 3"/>
          <p:cNvSpPr txBox="1"/>
          <p:nvPr/>
        </p:nvSpPr>
        <p:spPr>
          <a:xfrm>
            <a:off x="4398897" y="1841206"/>
            <a:ext cx="1456055" cy="687070"/>
          </a:xfrm>
          <a:prstGeom prst="rect">
            <a:avLst/>
          </a:prstGeom>
        </p:spPr>
        <p:txBody>
          <a:bodyPr vert="horz" wrap="square" lIns="0" tIns="99695" rIns="0" bIns="0" rtlCol="0">
            <a:spAutoFit/>
          </a:bodyPr>
          <a:lstStyle/>
          <a:p>
            <a:pPr marL="12700">
              <a:lnSpc>
                <a:spcPct val="100000"/>
              </a:lnSpc>
              <a:spcBef>
                <a:spcPts val="785"/>
              </a:spcBef>
            </a:pPr>
            <a:r>
              <a:rPr sz="1600" dirty="0">
                <a:solidFill>
                  <a:srgbClr val="032B5F"/>
                </a:solidFill>
                <a:latin typeface="Verdana"/>
                <a:cs typeface="Verdana"/>
              </a:rPr>
              <a:t>500 </a:t>
            </a:r>
            <a:r>
              <a:rPr sz="1600" spc="-5" dirty="0">
                <a:solidFill>
                  <a:srgbClr val="032B5F"/>
                </a:solidFill>
                <a:latin typeface="Verdana"/>
                <a:cs typeface="Verdana"/>
              </a:rPr>
              <a:t>– </a:t>
            </a:r>
            <a:r>
              <a:rPr sz="1600" dirty="0">
                <a:solidFill>
                  <a:srgbClr val="032B5F"/>
                </a:solidFill>
                <a:latin typeface="Verdana"/>
                <a:cs typeface="Verdana"/>
              </a:rPr>
              <a:t>1000</a:t>
            </a:r>
            <a:r>
              <a:rPr sz="1600" spc="-145" dirty="0">
                <a:solidFill>
                  <a:srgbClr val="032B5F"/>
                </a:solidFill>
                <a:latin typeface="Verdana"/>
                <a:cs typeface="Verdana"/>
              </a:rPr>
              <a:t> </a:t>
            </a:r>
            <a:r>
              <a:rPr sz="1600" spc="-5" dirty="0">
                <a:solidFill>
                  <a:srgbClr val="032B5F"/>
                </a:solidFill>
                <a:latin typeface="Verdana"/>
                <a:cs typeface="Verdana"/>
              </a:rPr>
              <a:t>lx</a:t>
            </a:r>
            <a:endParaRPr sz="1600">
              <a:latin typeface="Verdana"/>
              <a:cs typeface="Verdana"/>
            </a:endParaRPr>
          </a:p>
          <a:p>
            <a:pPr marL="12700">
              <a:lnSpc>
                <a:spcPct val="100000"/>
              </a:lnSpc>
              <a:spcBef>
                <a:spcPts val="680"/>
              </a:spcBef>
              <a:tabLst>
                <a:tab pos="810895" algn="l"/>
              </a:tabLst>
            </a:pPr>
            <a:r>
              <a:rPr sz="1600" dirty="0">
                <a:solidFill>
                  <a:srgbClr val="032B5F"/>
                </a:solidFill>
                <a:latin typeface="Verdana"/>
                <a:cs typeface="Verdana"/>
              </a:rPr>
              <a:t>300</a:t>
            </a:r>
            <a:r>
              <a:rPr sz="1600" spc="-30" dirty="0">
                <a:solidFill>
                  <a:srgbClr val="032B5F"/>
                </a:solidFill>
                <a:latin typeface="Verdana"/>
                <a:cs typeface="Verdana"/>
              </a:rPr>
              <a:t> </a:t>
            </a:r>
            <a:r>
              <a:rPr sz="1600" spc="-5" dirty="0">
                <a:solidFill>
                  <a:srgbClr val="032B5F"/>
                </a:solidFill>
                <a:latin typeface="Verdana"/>
                <a:cs typeface="Verdana"/>
              </a:rPr>
              <a:t>–	</a:t>
            </a:r>
            <a:r>
              <a:rPr sz="1600" dirty="0">
                <a:solidFill>
                  <a:srgbClr val="032B5F"/>
                </a:solidFill>
                <a:latin typeface="Verdana"/>
                <a:cs typeface="Verdana"/>
              </a:rPr>
              <a:t>500</a:t>
            </a:r>
            <a:r>
              <a:rPr sz="1600" spc="-114" dirty="0">
                <a:solidFill>
                  <a:srgbClr val="032B5F"/>
                </a:solidFill>
                <a:latin typeface="Verdana"/>
                <a:cs typeface="Verdana"/>
              </a:rPr>
              <a:t> </a:t>
            </a:r>
            <a:r>
              <a:rPr sz="1600" spc="-5" dirty="0">
                <a:solidFill>
                  <a:srgbClr val="032B5F"/>
                </a:solidFill>
                <a:latin typeface="Verdana"/>
                <a:cs typeface="Verdana"/>
              </a:rPr>
              <a:t>lx</a:t>
            </a:r>
            <a:endParaRPr sz="1600">
              <a:latin typeface="Verdana"/>
              <a:cs typeface="Verdana"/>
            </a:endParaRPr>
          </a:p>
        </p:txBody>
      </p:sp>
      <p:sp>
        <p:nvSpPr>
          <p:cNvPr id="4" name="object 4"/>
          <p:cNvSpPr txBox="1"/>
          <p:nvPr/>
        </p:nvSpPr>
        <p:spPr>
          <a:xfrm>
            <a:off x="741362" y="2794821"/>
            <a:ext cx="2245995" cy="1399540"/>
          </a:xfrm>
          <a:prstGeom prst="rect">
            <a:avLst/>
          </a:prstGeom>
        </p:spPr>
        <p:txBody>
          <a:bodyPr vert="horz" wrap="square" lIns="0" tIns="115570" rIns="0" bIns="0" rtlCol="0">
            <a:spAutoFit/>
          </a:bodyPr>
          <a:lstStyle/>
          <a:p>
            <a:pPr marL="241300" indent="-228600">
              <a:lnSpc>
                <a:spcPct val="100000"/>
              </a:lnSpc>
              <a:spcBef>
                <a:spcPts val="910"/>
              </a:spcBef>
              <a:buClr>
                <a:srgbClr val="97C00E"/>
              </a:buClr>
              <a:buFont typeface="Wingdings"/>
              <a:buChar char=""/>
              <a:tabLst>
                <a:tab pos="241300" algn="l"/>
              </a:tabLst>
            </a:pPr>
            <a:r>
              <a:rPr sz="1800" b="1" spc="-5" dirty="0">
                <a:solidFill>
                  <a:srgbClr val="032B5F"/>
                </a:solidFill>
                <a:latin typeface="Verdana"/>
                <a:cs typeface="Verdana"/>
              </a:rPr>
              <a:t>Office</a:t>
            </a:r>
            <a:r>
              <a:rPr sz="1800" b="1" dirty="0">
                <a:solidFill>
                  <a:srgbClr val="032B5F"/>
                </a:solidFill>
                <a:latin typeface="Verdana"/>
                <a:cs typeface="Verdana"/>
              </a:rPr>
              <a:t> </a:t>
            </a:r>
            <a:r>
              <a:rPr sz="1800" b="1" spc="-5" dirty="0">
                <a:solidFill>
                  <a:srgbClr val="032B5F"/>
                </a:solidFill>
                <a:latin typeface="Verdana"/>
                <a:cs typeface="Verdana"/>
              </a:rPr>
              <a:t>building</a:t>
            </a:r>
            <a:endParaRPr sz="1800">
              <a:latin typeface="Verdana"/>
              <a:cs typeface="Verdana"/>
            </a:endParaRPr>
          </a:p>
          <a:p>
            <a:pPr marL="481965" lvl="1" indent="-232410">
              <a:lnSpc>
                <a:spcPct val="100000"/>
              </a:lnSpc>
              <a:spcBef>
                <a:spcPts val="715"/>
              </a:spcBef>
              <a:buClr>
                <a:srgbClr val="C6E167"/>
              </a:buClr>
              <a:buFont typeface="Wingdings"/>
              <a:buChar char=""/>
              <a:tabLst>
                <a:tab pos="482600" algn="l"/>
              </a:tabLst>
            </a:pPr>
            <a:r>
              <a:rPr sz="1600" spc="-5" dirty="0">
                <a:solidFill>
                  <a:srgbClr val="032B5F"/>
                </a:solidFill>
                <a:latin typeface="Verdana"/>
                <a:cs typeface="Verdana"/>
              </a:rPr>
              <a:t>PC-work</a:t>
            </a:r>
            <a:r>
              <a:rPr sz="1600" spc="-90" dirty="0">
                <a:solidFill>
                  <a:srgbClr val="032B5F"/>
                </a:solidFill>
                <a:latin typeface="Verdana"/>
                <a:cs typeface="Verdana"/>
              </a:rPr>
              <a:t> </a:t>
            </a:r>
            <a:r>
              <a:rPr sz="1600" spc="-5" dirty="0">
                <a:solidFill>
                  <a:srgbClr val="032B5F"/>
                </a:solidFill>
                <a:latin typeface="Verdana"/>
                <a:cs typeface="Verdana"/>
              </a:rPr>
              <a:t>place</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5" dirty="0">
                <a:solidFill>
                  <a:srgbClr val="032B5F"/>
                </a:solidFill>
                <a:latin typeface="Verdana"/>
                <a:cs typeface="Verdana"/>
              </a:rPr>
              <a:t>Conference</a:t>
            </a:r>
            <a:r>
              <a:rPr sz="1600" spc="-80" dirty="0">
                <a:solidFill>
                  <a:srgbClr val="032B5F"/>
                </a:solidFill>
                <a:latin typeface="Verdana"/>
                <a:cs typeface="Verdana"/>
              </a:rPr>
              <a:t> </a:t>
            </a:r>
            <a:r>
              <a:rPr sz="1600" spc="-5" dirty="0">
                <a:solidFill>
                  <a:srgbClr val="032B5F"/>
                </a:solidFill>
                <a:latin typeface="Verdana"/>
                <a:cs typeface="Verdana"/>
              </a:rPr>
              <a:t>room</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5" dirty="0">
                <a:solidFill>
                  <a:srgbClr val="032B5F"/>
                </a:solidFill>
                <a:latin typeface="Verdana"/>
                <a:cs typeface="Verdana"/>
              </a:rPr>
              <a:t>Corridor</a:t>
            </a:r>
            <a:endParaRPr sz="1600">
              <a:latin typeface="Verdana"/>
              <a:cs typeface="Verdana"/>
            </a:endParaRPr>
          </a:p>
        </p:txBody>
      </p:sp>
      <p:sp>
        <p:nvSpPr>
          <p:cNvPr id="5" name="object 5"/>
          <p:cNvSpPr txBox="1"/>
          <p:nvPr/>
        </p:nvSpPr>
        <p:spPr>
          <a:xfrm>
            <a:off x="4398897" y="3176146"/>
            <a:ext cx="1470025" cy="1017905"/>
          </a:xfrm>
          <a:prstGeom prst="rect">
            <a:avLst/>
          </a:prstGeom>
        </p:spPr>
        <p:txBody>
          <a:bodyPr vert="horz" wrap="square" lIns="0" tIns="99695" rIns="0" bIns="0" rtlCol="0">
            <a:spAutoFit/>
          </a:bodyPr>
          <a:lstStyle/>
          <a:p>
            <a:pPr marL="12700">
              <a:lnSpc>
                <a:spcPct val="100000"/>
              </a:lnSpc>
              <a:spcBef>
                <a:spcPts val="785"/>
              </a:spcBef>
              <a:tabLst>
                <a:tab pos="810895" algn="l"/>
              </a:tabLst>
            </a:pPr>
            <a:r>
              <a:rPr sz="1600" dirty="0">
                <a:solidFill>
                  <a:srgbClr val="032B5F"/>
                </a:solidFill>
                <a:latin typeface="Verdana"/>
                <a:cs typeface="Verdana"/>
              </a:rPr>
              <a:t>200</a:t>
            </a:r>
            <a:r>
              <a:rPr sz="1600" spc="-30" dirty="0">
                <a:solidFill>
                  <a:srgbClr val="032B5F"/>
                </a:solidFill>
                <a:latin typeface="Verdana"/>
                <a:cs typeface="Verdana"/>
              </a:rPr>
              <a:t> </a:t>
            </a:r>
            <a:r>
              <a:rPr sz="1600" spc="-5" dirty="0">
                <a:solidFill>
                  <a:srgbClr val="032B5F"/>
                </a:solidFill>
                <a:latin typeface="Verdana"/>
                <a:cs typeface="Verdana"/>
              </a:rPr>
              <a:t>–	</a:t>
            </a:r>
            <a:r>
              <a:rPr sz="1600" dirty="0">
                <a:solidFill>
                  <a:srgbClr val="032B5F"/>
                </a:solidFill>
                <a:latin typeface="Verdana"/>
                <a:cs typeface="Verdana"/>
              </a:rPr>
              <a:t>500</a:t>
            </a:r>
            <a:r>
              <a:rPr sz="1600" spc="-114" dirty="0">
                <a:solidFill>
                  <a:srgbClr val="032B5F"/>
                </a:solidFill>
                <a:latin typeface="Verdana"/>
                <a:cs typeface="Verdana"/>
              </a:rPr>
              <a:t> </a:t>
            </a:r>
            <a:r>
              <a:rPr sz="1600" spc="-5" dirty="0">
                <a:solidFill>
                  <a:srgbClr val="032B5F"/>
                </a:solidFill>
                <a:latin typeface="Verdana"/>
                <a:cs typeface="Verdana"/>
              </a:rPr>
              <a:t>lx</a:t>
            </a:r>
            <a:endParaRPr sz="1600">
              <a:latin typeface="Verdana"/>
              <a:cs typeface="Verdana"/>
            </a:endParaRPr>
          </a:p>
          <a:p>
            <a:pPr marL="12700">
              <a:lnSpc>
                <a:spcPct val="100000"/>
              </a:lnSpc>
              <a:spcBef>
                <a:spcPts val="685"/>
              </a:spcBef>
              <a:tabLst>
                <a:tab pos="810895" algn="l"/>
              </a:tabLst>
            </a:pPr>
            <a:r>
              <a:rPr sz="1600" dirty="0">
                <a:solidFill>
                  <a:srgbClr val="032B5F"/>
                </a:solidFill>
                <a:latin typeface="Verdana"/>
                <a:cs typeface="Verdana"/>
              </a:rPr>
              <a:t>300</a:t>
            </a:r>
            <a:r>
              <a:rPr sz="1600" spc="-30" dirty="0">
                <a:solidFill>
                  <a:srgbClr val="032B5F"/>
                </a:solidFill>
                <a:latin typeface="Verdana"/>
                <a:cs typeface="Verdana"/>
              </a:rPr>
              <a:t> </a:t>
            </a:r>
            <a:r>
              <a:rPr sz="1600" spc="-5" dirty="0">
                <a:solidFill>
                  <a:srgbClr val="032B5F"/>
                </a:solidFill>
                <a:latin typeface="Verdana"/>
                <a:cs typeface="Verdana"/>
              </a:rPr>
              <a:t>–	</a:t>
            </a:r>
            <a:r>
              <a:rPr sz="1600" dirty="0">
                <a:solidFill>
                  <a:srgbClr val="032B5F"/>
                </a:solidFill>
                <a:latin typeface="Verdana"/>
                <a:cs typeface="Verdana"/>
              </a:rPr>
              <a:t>700</a:t>
            </a:r>
            <a:r>
              <a:rPr sz="1600" spc="-114" dirty="0">
                <a:solidFill>
                  <a:srgbClr val="032B5F"/>
                </a:solidFill>
                <a:latin typeface="Verdana"/>
                <a:cs typeface="Verdana"/>
              </a:rPr>
              <a:t> </a:t>
            </a:r>
            <a:r>
              <a:rPr sz="1600" spc="-5" dirty="0">
                <a:solidFill>
                  <a:srgbClr val="032B5F"/>
                </a:solidFill>
                <a:latin typeface="Verdana"/>
                <a:cs typeface="Verdana"/>
              </a:rPr>
              <a:t>lx</a:t>
            </a:r>
            <a:endParaRPr sz="1600">
              <a:latin typeface="Verdana"/>
              <a:cs typeface="Verdana"/>
            </a:endParaRPr>
          </a:p>
          <a:p>
            <a:pPr marL="12700">
              <a:lnSpc>
                <a:spcPct val="100000"/>
              </a:lnSpc>
              <a:spcBef>
                <a:spcPts val="680"/>
              </a:spcBef>
              <a:tabLst>
                <a:tab pos="481965" algn="l"/>
                <a:tab pos="824865" algn="l"/>
              </a:tabLst>
            </a:pPr>
            <a:r>
              <a:rPr sz="1600" dirty="0">
                <a:solidFill>
                  <a:srgbClr val="032B5F"/>
                </a:solidFill>
                <a:latin typeface="Verdana"/>
                <a:cs typeface="Verdana"/>
              </a:rPr>
              <a:t>50	</a:t>
            </a:r>
            <a:r>
              <a:rPr sz="1600" spc="-5" dirty="0">
                <a:solidFill>
                  <a:srgbClr val="032B5F"/>
                </a:solidFill>
                <a:latin typeface="Verdana"/>
                <a:cs typeface="Verdana"/>
              </a:rPr>
              <a:t>–	</a:t>
            </a:r>
            <a:r>
              <a:rPr sz="1600" dirty="0">
                <a:solidFill>
                  <a:srgbClr val="032B5F"/>
                </a:solidFill>
                <a:latin typeface="Verdana"/>
                <a:cs typeface="Verdana"/>
              </a:rPr>
              <a:t>100</a:t>
            </a:r>
            <a:r>
              <a:rPr sz="1600" spc="-120" dirty="0">
                <a:solidFill>
                  <a:srgbClr val="032B5F"/>
                </a:solidFill>
                <a:latin typeface="Verdana"/>
                <a:cs typeface="Verdana"/>
              </a:rPr>
              <a:t> </a:t>
            </a:r>
            <a:r>
              <a:rPr sz="1600" spc="-5" dirty="0">
                <a:solidFill>
                  <a:srgbClr val="032B5F"/>
                </a:solidFill>
                <a:latin typeface="Verdana"/>
                <a:cs typeface="Verdana"/>
              </a:rPr>
              <a:t>lx</a:t>
            </a:r>
            <a:endParaRPr sz="1600">
              <a:latin typeface="Verdana"/>
              <a:cs typeface="Verdana"/>
            </a:endParaRPr>
          </a:p>
        </p:txBody>
      </p:sp>
      <p:sp>
        <p:nvSpPr>
          <p:cNvPr id="6" name="object 6"/>
          <p:cNvSpPr txBox="1"/>
          <p:nvPr/>
        </p:nvSpPr>
        <p:spPr>
          <a:xfrm>
            <a:off x="741362" y="4462077"/>
            <a:ext cx="1606550" cy="1399540"/>
          </a:xfrm>
          <a:prstGeom prst="rect">
            <a:avLst/>
          </a:prstGeom>
        </p:spPr>
        <p:txBody>
          <a:bodyPr vert="horz" wrap="square" lIns="0" tIns="115570" rIns="0" bIns="0" rtlCol="0">
            <a:spAutoFit/>
          </a:bodyPr>
          <a:lstStyle/>
          <a:p>
            <a:pPr marL="241300" indent="-228600">
              <a:lnSpc>
                <a:spcPct val="100000"/>
              </a:lnSpc>
              <a:spcBef>
                <a:spcPts val="910"/>
              </a:spcBef>
              <a:buClr>
                <a:srgbClr val="97C00E"/>
              </a:buClr>
              <a:buFont typeface="Wingdings"/>
              <a:buChar char=""/>
              <a:tabLst>
                <a:tab pos="241300" algn="l"/>
              </a:tabLst>
            </a:pPr>
            <a:r>
              <a:rPr sz="1800" b="1" dirty="0">
                <a:solidFill>
                  <a:srgbClr val="032B5F"/>
                </a:solidFill>
                <a:latin typeface="Verdana"/>
                <a:cs typeface="Verdana"/>
              </a:rPr>
              <a:t>Hotel</a:t>
            </a:r>
            <a:endParaRPr sz="1800">
              <a:latin typeface="Verdana"/>
              <a:cs typeface="Verdana"/>
            </a:endParaRPr>
          </a:p>
          <a:p>
            <a:pPr marL="481965" lvl="1" indent="-232410">
              <a:lnSpc>
                <a:spcPct val="100000"/>
              </a:lnSpc>
              <a:spcBef>
                <a:spcPts val="715"/>
              </a:spcBef>
              <a:buClr>
                <a:srgbClr val="C6E167"/>
              </a:buClr>
              <a:buFont typeface="Wingdings"/>
              <a:buChar char=""/>
              <a:tabLst>
                <a:tab pos="482600" algn="l"/>
              </a:tabLst>
            </a:pPr>
            <a:r>
              <a:rPr sz="1600" spc="-10" dirty="0">
                <a:solidFill>
                  <a:srgbClr val="032B5F"/>
                </a:solidFill>
                <a:latin typeface="Verdana"/>
                <a:cs typeface="Verdana"/>
              </a:rPr>
              <a:t>Reception</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10" dirty="0">
                <a:solidFill>
                  <a:srgbClr val="032B5F"/>
                </a:solidFill>
                <a:latin typeface="Verdana"/>
                <a:cs typeface="Verdana"/>
              </a:rPr>
              <a:t>Restaurant</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5" dirty="0">
                <a:solidFill>
                  <a:srgbClr val="032B5F"/>
                </a:solidFill>
                <a:latin typeface="Verdana"/>
                <a:cs typeface="Verdana"/>
              </a:rPr>
              <a:t>Staircase</a:t>
            </a:r>
            <a:endParaRPr sz="1600">
              <a:latin typeface="Verdana"/>
              <a:cs typeface="Verdana"/>
            </a:endParaRPr>
          </a:p>
        </p:txBody>
      </p:sp>
      <p:sp>
        <p:nvSpPr>
          <p:cNvPr id="7" name="object 7"/>
          <p:cNvSpPr txBox="1"/>
          <p:nvPr/>
        </p:nvSpPr>
        <p:spPr>
          <a:xfrm>
            <a:off x="4398926" y="4843402"/>
            <a:ext cx="1470025" cy="1017905"/>
          </a:xfrm>
          <a:prstGeom prst="rect">
            <a:avLst/>
          </a:prstGeom>
        </p:spPr>
        <p:txBody>
          <a:bodyPr vert="horz" wrap="square" lIns="0" tIns="99695" rIns="0" bIns="0" rtlCol="0">
            <a:spAutoFit/>
          </a:bodyPr>
          <a:lstStyle/>
          <a:p>
            <a:pPr marL="12700">
              <a:lnSpc>
                <a:spcPct val="100000"/>
              </a:lnSpc>
              <a:spcBef>
                <a:spcPts val="785"/>
              </a:spcBef>
              <a:tabLst>
                <a:tab pos="810895" algn="l"/>
              </a:tabLst>
            </a:pPr>
            <a:r>
              <a:rPr sz="1600" dirty="0">
                <a:solidFill>
                  <a:srgbClr val="032B5F"/>
                </a:solidFill>
                <a:latin typeface="Verdana"/>
                <a:cs typeface="Verdana"/>
              </a:rPr>
              <a:t>300</a:t>
            </a:r>
            <a:r>
              <a:rPr sz="1600" spc="-30" dirty="0">
                <a:solidFill>
                  <a:srgbClr val="032B5F"/>
                </a:solidFill>
                <a:latin typeface="Verdana"/>
                <a:cs typeface="Verdana"/>
              </a:rPr>
              <a:t> </a:t>
            </a:r>
            <a:r>
              <a:rPr sz="1600" spc="-5" dirty="0">
                <a:solidFill>
                  <a:srgbClr val="032B5F"/>
                </a:solidFill>
                <a:latin typeface="Verdana"/>
                <a:cs typeface="Verdana"/>
              </a:rPr>
              <a:t>–	</a:t>
            </a:r>
            <a:r>
              <a:rPr sz="1600" dirty="0">
                <a:solidFill>
                  <a:srgbClr val="032B5F"/>
                </a:solidFill>
                <a:latin typeface="Verdana"/>
                <a:cs typeface="Verdana"/>
              </a:rPr>
              <a:t>700</a:t>
            </a:r>
            <a:r>
              <a:rPr sz="1600" spc="-114" dirty="0">
                <a:solidFill>
                  <a:srgbClr val="032B5F"/>
                </a:solidFill>
                <a:latin typeface="Verdana"/>
                <a:cs typeface="Verdana"/>
              </a:rPr>
              <a:t> </a:t>
            </a:r>
            <a:r>
              <a:rPr sz="1600" spc="-5" dirty="0">
                <a:solidFill>
                  <a:srgbClr val="032B5F"/>
                </a:solidFill>
                <a:latin typeface="Verdana"/>
                <a:cs typeface="Verdana"/>
              </a:rPr>
              <a:t>lx</a:t>
            </a:r>
            <a:endParaRPr sz="1600">
              <a:latin typeface="Verdana"/>
              <a:cs typeface="Verdana"/>
            </a:endParaRPr>
          </a:p>
          <a:p>
            <a:pPr marL="12700">
              <a:lnSpc>
                <a:spcPct val="100000"/>
              </a:lnSpc>
              <a:spcBef>
                <a:spcPts val="685"/>
              </a:spcBef>
              <a:tabLst>
                <a:tab pos="810895" algn="l"/>
              </a:tabLst>
            </a:pPr>
            <a:r>
              <a:rPr sz="1600" dirty="0">
                <a:solidFill>
                  <a:srgbClr val="032B5F"/>
                </a:solidFill>
                <a:latin typeface="Verdana"/>
                <a:cs typeface="Verdana"/>
              </a:rPr>
              <a:t>150</a:t>
            </a:r>
            <a:r>
              <a:rPr sz="1600" spc="-30" dirty="0">
                <a:solidFill>
                  <a:srgbClr val="032B5F"/>
                </a:solidFill>
                <a:latin typeface="Verdana"/>
                <a:cs typeface="Verdana"/>
              </a:rPr>
              <a:t> </a:t>
            </a:r>
            <a:r>
              <a:rPr sz="1600" spc="-5" dirty="0">
                <a:solidFill>
                  <a:srgbClr val="032B5F"/>
                </a:solidFill>
                <a:latin typeface="Verdana"/>
                <a:cs typeface="Verdana"/>
              </a:rPr>
              <a:t>–	</a:t>
            </a:r>
            <a:r>
              <a:rPr sz="1600" dirty="0">
                <a:solidFill>
                  <a:srgbClr val="032B5F"/>
                </a:solidFill>
                <a:latin typeface="Verdana"/>
                <a:cs typeface="Verdana"/>
              </a:rPr>
              <a:t>300</a:t>
            </a:r>
            <a:r>
              <a:rPr sz="1600" spc="-114" dirty="0">
                <a:solidFill>
                  <a:srgbClr val="032B5F"/>
                </a:solidFill>
                <a:latin typeface="Verdana"/>
                <a:cs typeface="Verdana"/>
              </a:rPr>
              <a:t> </a:t>
            </a:r>
            <a:r>
              <a:rPr sz="1600" spc="-5" dirty="0">
                <a:solidFill>
                  <a:srgbClr val="032B5F"/>
                </a:solidFill>
                <a:latin typeface="Verdana"/>
                <a:cs typeface="Verdana"/>
              </a:rPr>
              <a:t>lx</a:t>
            </a:r>
            <a:endParaRPr sz="1600">
              <a:latin typeface="Verdana"/>
              <a:cs typeface="Verdana"/>
            </a:endParaRPr>
          </a:p>
          <a:p>
            <a:pPr marL="12700">
              <a:lnSpc>
                <a:spcPct val="100000"/>
              </a:lnSpc>
              <a:spcBef>
                <a:spcPts val="685"/>
              </a:spcBef>
              <a:tabLst>
                <a:tab pos="481965" algn="l"/>
                <a:tab pos="824865" algn="l"/>
              </a:tabLst>
            </a:pPr>
            <a:r>
              <a:rPr sz="1600" dirty="0">
                <a:solidFill>
                  <a:srgbClr val="032B5F"/>
                </a:solidFill>
                <a:latin typeface="Verdana"/>
                <a:cs typeface="Verdana"/>
              </a:rPr>
              <a:t>50	</a:t>
            </a:r>
            <a:r>
              <a:rPr sz="1600" spc="-5" dirty="0">
                <a:solidFill>
                  <a:srgbClr val="032B5F"/>
                </a:solidFill>
                <a:latin typeface="Verdana"/>
                <a:cs typeface="Verdana"/>
              </a:rPr>
              <a:t>–	</a:t>
            </a:r>
            <a:r>
              <a:rPr sz="1600" dirty="0">
                <a:solidFill>
                  <a:srgbClr val="032B5F"/>
                </a:solidFill>
                <a:latin typeface="Verdana"/>
                <a:cs typeface="Verdana"/>
              </a:rPr>
              <a:t>150</a:t>
            </a:r>
            <a:r>
              <a:rPr sz="1600" spc="-120" dirty="0">
                <a:solidFill>
                  <a:srgbClr val="032B5F"/>
                </a:solidFill>
                <a:latin typeface="Verdana"/>
                <a:cs typeface="Verdana"/>
              </a:rPr>
              <a:t> </a:t>
            </a:r>
            <a:r>
              <a:rPr sz="1600" spc="-5" dirty="0">
                <a:solidFill>
                  <a:srgbClr val="032B5F"/>
                </a:solidFill>
                <a:latin typeface="Verdana"/>
                <a:cs typeface="Verdana"/>
              </a:rPr>
              <a:t>lx</a:t>
            </a:r>
            <a:endParaRPr sz="1600">
              <a:latin typeface="Verdana"/>
              <a:cs typeface="Verdana"/>
            </a:endParaRPr>
          </a:p>
        </p:txBody>
      </p:sp>
      <p:sp>
        <p:nvSpPr>
          <p:cNvPr id="8" name="object 8"/>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Required amount of light in</a:t>
            </a:r>
            <a:r>
              <a:rPr spc="25" dirty="0"/>
              <a:t> </a:t>
            </a:r>
            <a:r>
              <a:rPr spc="-5" dirty="0"/>
              <a:t>buildings</a:t>
            </a:r>
          </a:p>
        </p:txBody>
      </p:sp>
      <p:sp>
        <p:nvSpPr>
          <p:cNvPr id="10" name="object 1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1" name="object 1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63</a:t>
            </a:fld>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16751" y="4581525"/>
            <a:ext cx="1727136" cy="1219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946925" y="3257562"/>
            <a:ext cx="823887" cy="89057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875513" y="1844713"/>
            <a:ext cx="885774" cy="117630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757237" y="1579499"/>
            <a:ext cx="5068570" cy="4432935"/>
          </a:xfrm>
          <a:prstGeom prst="rect">
            <a:avLst/>
          </a:prstGeom>
        </p:spPr>
        <p:txBody>
          <a:bodyPr vert="horz" wrap="square" lIns="0" tIns="12700" rIns="0" bIns="0" rtlCol="0">
            <a:spAutoFit/>
          </a:bodyPr>
          <a:lstStyle/>
          <a:p>
            <a:pPr marL="195580" marR="158115" indent="-182880">
              <a:lnSpc>
                <a:spcPct val="120000"/>
              </a:lnSpc>
              <a:spcBef>
                <a:spcPts val="100"/>
              </a:spcBef>
              <a:buClr>
                <a:srgbClr val="97C00E"/>
              </a:buClr>
              <a:buFont typeface="Wingdings"/>
              <a:buChar char=""/>
              <a:tabLst>
                <a:tab pos="271780" algn="l"/>
              </a:tabLst>
            </a:pPr>
            <a:r>
              <a:rPr sz="1800" b="1" spc="-5" dirty="0">
                <a:solidFill>
                  <a:srgbClr val="032B5F"/>
                </a:solidFill>
                <a:latin typeface="Verdana"/>
                <a:cs typeface="Verdana"/>
              </a:rPr>
              <a:t>EPM </a:t>
            </a:r>
            <a:r>
              <a:rPr sz="1800" b="1" dirty="0">
                <a:solidFill>
                  <a:srgbClr val="032B5F"/>
                </a:solidFill>
                <a:latin typeface="Verdana"/>
                <a:cs typeface="Verdana"/>
              </a:rPr>
              <a:t>300 </a:t>
            </a:r>
            <a:r>
              <a:rPr sz="1800" spc="-5" dirty="0">
                <a:solidFill>
                  <a:srgbClr val="032B5F"/>
                </a:solidFill>
                <a:latin typeface="Verdana"/>
                <a:cs typeface="Verdana"/>
              </a:rPr>
              <a:t>to check the possible range </a:t>
            </a:r>
            <a:r>
              <a:rPr sz="1800" dirty="0">
                <a:solidFill>
                  <a:srgbClr val="032B5F"/>
                </a:solidFill>
                <a:latin typeface="Verdana"/>
                <a:cs typeface="Verdana"/>
              </a:rPr>
              <a:t>in  </a:t>
            </a:r>
            <a:r>
              <a:rPr sz="1800" spc="-5" dirty="0">
                <a:solidFill>
                  <a:srgbClr val="032B5F"/>
                </a:solidFill>
                <a:latin typeface="Verdana"/>
                <a:cs typeface="Verdana"/>
              </a:rPr>
              <a:t>buildings </a:t>
            </a:r>
            <a:r>
              <a:rPr sz="1800" dirty="0">
                <a:solidFill>
                  <a:srgbClr val="032B5F"/>
                </a:solidFill>
                <a:latin typeface="Verdana"/>
                <a:cs typeface="Verdana"/>
              </a:rPr>
              <a:t>or</a:t>
            </a:r>
            <a:r>
              <a:rPr sz="1800" spc="-10" dirty="0">
                <a:solidFill>
                  <a:srgbClr val="032B5F"/>
                </a:solidFill>
                <a:latin typeface="Verdana"/>
                <a:cs typeface="Verdana"/>
              </a:rPr>
              <a:t> </a:t>
            </a:r>
            <a:r>
              <a:rPr sz="1800" spc="-5" dirty="0">
                <a:solidFill>
                  <a:srgbClr val="032B5F"/>
                </a:solidFill>
                <a:latin typeface="Verdana"/>
                <a:cs typeface="Verdana"/>
              </a:rPr>
              <a:t>outside</a:t>
            </a:r>
            <a:endParaRPr sz="1800">
              <a:latin typeface="Verdana"/>
              <a:cs typeface="Verdana"/>
            </a:endParaRPr>
          </a:p>
          <a:p>
            <a:pPr>
              <a:lnSpc>
                <a:spcPct val="100000"/>
              </a:lnSpc>
              <a:spcBef>
                <a:spcPts val="35"/>
              </a:spcBef>
              <a:buClr>
                <a:srgbClr val="97C00E"/>
              </a:buClr>
              <a:buFont typeface="Wingdings"/>
              <a:buChar char=""/>
            </a:pPr>
            <a:endParaRPr sz="2700">
              <a:latin typeface="Times New Roman"/>
              <a:cs typeface="Times New Roman"/>
            </a:endParaRPr>
          </a:p>
          <a:p>
            <a:pPr marL="274320" indent="-262255">
              <a:lnSpc>
                <a:spcPct val="100000"/>
              </a:lnSpc>
              <a:spcBef>
                <a:spcPts val="5"/>
              </a:spcBef>
              <a:buClr>
                <a:srgbClr val="97C00E"/>
              </a:buClr>
              <a:buFont typeface="Wingdings"/>
              <a:buChar char=""/>
              <a:tabLst>
                <a:tab pos="274955" algn="l"/>
                <a:tab pos="1870075" algn="l"/>
              </a:tabLst>
            </a:pPr>
            <a:r>
              <a:rPr sz="1800" spc="-10" dirty="0">
                <a:solidFill>
                  <a:srgbClr val="032B5F"/>
                </a:solidFill>
                <a:latin typeface="Verdana"/>
                <a:cs typeface="Verdana"/>
              </a:rPr>
              <a:t>Level</a:t>
            </a:r>
            <a:r>
              <a:rPr sz="1800" spc="30" dirty="0">
                <a:solidFill>
                  <a:srgbClr val="032B5F"/>
                </a:solidFill>
                <a:latin typeface="Verdana"/>
                <a:cs typeface="Verdana"/>
              </a:rPr>
              <a:t> </a:t>
            </a:r>
            <a:r>
              <a:rPr sz="1800" spc="-5" dirty="0">
                <a:solidFill>
                  <a:srgbClr val="032B5F"/>
                </a:solidFill>
                <a:latin typeface="Verdana"/>
                <a:cs typeface="Verdana"/>
              </a:rPr>
              <a:t>1-</a:t>
            </a:r>
            <a:r>
              <a:rPr sz="1800" spc="20" dirty="0">
                <a:solidFill>
                  <a:srgbClr val="032B5F"/>
                </a:solidFill>
                <a:latin typeface="Verdana"/>
                <a:cs typeface="Verdana"/>
              </a:rPr>
              <a:t> </a:t>
            </a:r>
            <a:r>
              <a:rPr sz="1800" spc="-5" dirty="0">
                <a:solidFill>
                  <a:srgbClr val="032B5F"/>
                </a:solidFill>
                <a:latin typeface="Verdana"/>
                <a:cs typeface="Verdana"/>
              </a:rPr>
              <a:t>and	</a:t>
            </a:r>
            <a:r>
              <a:rPr sz="1800" spc="-10" dirty="0">
                <a:solidFill>
                  <a:srgbClr val="032B5F"/>
                </a:solidFill>
                <a:latin typeface="Verdana"/>
                <a:cs typeface="Verdana"/>
              </a:rPr>
              <a:t>Level</a:t>
            </a:r>
            <a:r>
              <a:rPr sz="1800" spc="20" dirty="0">
                <a:solidFill>
                  <a:srgbClr val="032B5F"/>
                </a:solidFill>
                <a:latin typeface="Verdana"/>
                <a:cs typeface="Verdana"/>
              </a:rPr>
              <a:t> </a:t>
            </a:r>
            <a:r>
              <a:rPr sz="1800" dirty="0">
                <a:solidFill>
                  <a:srgbClr val="032B5F"/>
                </a:solidFill>
                <a:latin typeface="Verdana"/>
                <a:cs typeface="Verdana"/>
              </a:rPr>
              <a:t>2-</a:t>
            </a:r>
            <a:r>
              <a:rPr sz="1800" b="1" dirty="0">
                <a:solidFill>
                  <a:srgbClr val="032B5F"/>
                </a:solidFill>
                <a:latin typeface="Verdana"/>
                <a:cs typeface="Verdana"/>
              </a:rPr>
              <a:t>repeater</a:t>
            </a:r>
            <a:endParaRPr sz="1800">
              <a:latin typeface="Verdana"/>
              <a:cs typeface="Verdana"/>
            </a:endParaRPr>
          </a:p>
          <a:p>
            <a:pPr>
              <a:lnSpc>
                <a:spcPct val="100000"/>
              </a:lnSpc>
              <a:spcBef>
                <a:spcPts val="20"/>
              </a:spcBef>
              <a:buClr>
                <a:srgbClr val="97C00E"/>
              </a:buClr>
              <a:buFont typeface="Wingdings"/>
              <a:buChar char=""/>
            </a:pPr>
            <a:endParaRPr sz="2350">
              <a:latin typeface="Times New Roman"/>
              <a:cs typeface="Times New Roman"/>
            </a:endParaRPr>
          </a:p>
          <a:p>
            <a:pPr marL="195580" marR="212090" indent="-182880">
              <a:lnSpc>
                <a:spcPct val="120000"/>
              </a:lnSpc>
              <a:buClr>
                <a:srgbClr val="97C00E"/>
              </a:buClr>
              <a:buFont typeface="Wingdings"/>
              <a:buChar char=""/>
              <a:tabLst>
                <a:tab pos="271780" algn="l"/>
              </a:tabLst>
            </a:pPr>
            <a:r>
              <a:rPr sz="1800" b="1" dirty="0">
                <a:solidFill>
                  <a:srgbClr val="032B5F"/>
                </a:solidFill>
                <a:latin typeface="Verdana"/>
                <a:cs typeface="Verdana"/>
              </a:rPr>
              <a:t>System </a:t>
            </a:r>
            <a:r>
              <a:rPr sz="1800" b="1" spc="-5" dirty="0">
                <a:solidFill>
                  <a:srgbClr val="032B5F"/>
                </a:solidFill>
                <a:latin typeface="Verdana"/>
                <a:cs typeface="Verdana"/>
              </a:rPr>
              <a:t>optimization possibilities</a:t>
            </a:r>
            <a:r>
              <a:rPr sz="1800" spc="-5" dirty="0">
                <a:solidFill>
                  <a:srgbClr val="032B5F"/>
                </a:solidFill>
                <a:latin typeface="Verdana"/>
                <a:cs typeface="Verdana"/>
              </a:rPr>
              <a:t>:  transmitters are received by </a:t>
            </a:r>
            <a:r>
              <a:rPr sz="1800" dirty="0">
                <a:solidFill>
                  <a:srgbClr val="032B5F"/>
                </a:solidFill>
                <a:latin typeface="Verdana"/>
                <a:cs typeface="Verdana"/>
              </a:rPr>
              <a:t>2 </a:t>
            </a:r>
            <a:r>
              <a:rPr sz="1800" spc="-5" dirty="0">
                <a:solidFill>
                  <a:srgbClr val="032B5F"/>
                </a:solidFill>
                <a:latin typeface="Verdana"/>
                <a:cs typeface="Verdana"/>
              </a:rPr>
              <a:t>gateways</a:t>
            </a:r>
            <a:endParaRPr sz="1800">
              <a:latin typeface="Verdana"/>
              <a:cs typeface="Verdana"/>
            </a:endParaRPr>
          </a:p>
          <a:p>
            <a:pPr>
              <a:lnSpc>
                <a:spcPct val="100000"/>
              </a:lnSpc>
              <a:spcBef>
                <a:spcPts val="50"/>
              </a:spcBef>
              <a:buClr>
                <a:srgbClr val="97C00E"/>
              </a:buClr>
              <a:buFont typeface="Wingdings"/>
              <a:buChar char=""/>
            </a:pPr>
            <a:endParaRPr sz="2900">
              <a:latin typeface="Times New Roman"/>
              <a:cs typeface="Times New Roman"/>
            </a:endParaRPr>
          </a:p>
          <a:p>
            <a:pPr marL="194945" marR="5080" indent="-182880">
              <a:lnSpc>
                <a:spcPct val="120000"/>
              </a:lnSpc>
              <a:buClr>
                <a:srgbClr val="97C00E"/>
              </a:buClr>
              <a:buFont typeface="Wingdings"/>
              <a:buChar char=""/>
              <a:tabLst>
                <a:tab pos="271780" algn="l"/>
              </a:tabLst>
            </a:pPr>
            <a:r>
              <a:rPr sz="1800" b="1" spc="-5" dirty="0">
                <a:solidFill>
                  <a:srgbClr val="032B5F"/>
                </a:solidFill>
                <a:latin typeface="Verdana"/>
                <a:cs typeface="Verdana"/>
              </a:rPr>
              <a:t>Information </a:t>
            </a:r>
            <a:r>
              <a:rPr sz="1800" b="1" dirty="0">
                <a:solidFill>
                  <a:srgbClr val="032B5F"/>
                </a:solidFill>
                <a:latin typeface="Verdana"/>
                <a:cs typeface="Verdana"/>
              </a:rPr>
              <a:t>brochure </a:t>
            </a:r>
            <a:r>
              <a:rPr sz="1800" b="1" spc="-5" dirty="0">
                <a:solidFill>
                  <a:srgbClr val="032B5F"/>
                </a:solidFill>
                <a:latin typeface="Verdana"/>
                <a:cs typeface="Verdana"/>
              </a:rPr>
              <a:t>„</a:t>
            </a:r>
            <a:r>
              <a:rPr sz="1800" spc="-5" dirty="0">
                <a:solidFill>
                  <a:srgbClr val="032B5F"/>
                </a:solidFill>
                <a:latin typeface="Verdana"/>
                <a:cs typeface="Verdana"/>
              </a:rPr>
              <a:t>Range </a:t>
            </a:r>
            <a:r>
              <a:rPr sz="1800" dirty="0">
                <a:solidFill>
                  <a:srgbClr val="032B5F"/>
                </a:solidFill>
                <a:latin typeface="Verdana"/>
                <a:cs typeface="Verdana"/>
              </a:rPr>
              <a:t>Planning  </a:t>
            </a:r>
            <a:r>
              <a:rPr sz="1800" spc="-5" dirty="0">
                <a:solidFill>
                  <a:srgbClr val="032B5F"/>
                </a:solidFill>
                <a:latin typeface="Verdana"/>
                <a:cs typeface="Verdana"/>
              </a:rPr>
              <a:t>Guide” to</a:t>
            </a:r>
            <a:r>
              <a:rPr sz="1800" dirty="0">
                <a:solidFill>
                  <a:srgbClr val="032B5F"/>
                </a:solidFill>
                <a:latin typeface="Verdana"/>
                <a:cs typeface="Verdana"/>
              </a:rPr>
              <a:t> </a:t>
            </a:r>
            <a:r>
              <a:rPr sz="1800" spc="-5" dirty="0">
                <a:solidFill>
                  <a:srgbClr val="032B5F"/>
                </a:solidFill>
                <a:latin typeface="Verdana"/>
                <a:cs typeface="Verdana"/>
              </a:rPr>
              <a:t>download:</a:t>
            </a:r>
            <a:endParaRPr sz="1800">
              <a:latin typeface="Verdana"/>
              <a:cs typeface="Verdana"/>
            </a:endParaRPr>
          </a:p>
          <a:p>
            <a:pPr>
              <a:lnSpc>
                <a:spcPct val="100000"/>
              </a:lnSpc>
              <a:spcBef>
                <a:spcPts val="25"/>
              </a:spcBef>
            </a:pPr>
            <a:endParaRPr sz="1700">
              <a:latin typeface="Times New Roman"/>
              <a:cs typeface="Times New Roman"/>
            </a:endParaRPr>
          </a:p>
          <a:p>
            <a:pPr marL="330835" marR="365760">
              <a:lnSpc>
                <a:spcPct val="100000"/>
              </a:lnSpc>
            </a:pPr>
            <a:r>
              <a:rPr sz="1600" spc="-5" dirty="0">
                <a:solidFill>
                  <a:srgbClr val="032B5F"/>
                </a:solidFill>
                <a:latin typeface="Arial"/>
                <a:cs typeface="Arial"/>
                <a:hlinkClick r:id="rId5"/>
              </a:rPr>
              <a:t>http://</a:t>
            </a:r>
            <a:r>
              <a:rPr sz="1600" spc="-20" dirty="0">
                <a:solidFill>
                  <a:srgbClr val="032B5F"/>
                </a:solidFill>
                <a:latin typeface="Arial"/>
                <a:cs typeface="Arial"/>
                <a:hlinkClick r:id="rId5"/>
              </a:rPr>
              <a:t>ww</a:t>
            </a:r>
            <a:r>
              <a:rPr sz="1600" spc="-105" dirty="0">
                <a:solidFill>
                  <a:srgbClr val="032B5F"/>
                </a:solidFill>
                <a:latin typeface="Arial"/>
                <a:cs typeface="Arial"/>
                <a:hlinkClick r:id="rId5"/>
              </a:rPr>
              <a:t>w</a:t>
            </a:r>
            <a:r>
              <a:rPr sz="1600" spc="-5" dirty="0">
                <a:solidFill>
                  <a:srgbClr val="032B5F"/>
                </a:solidFill>
                <a:latin typeface="Arial"/>
                <a:cs typeface="Arial"/>
                <a:hlinkClick r:id="rId5"/>
              </a:rPr>
              <a:t>.eno</a:t>
            </a:r>
            <a:r>
              <a:rPr sz="1600" dirty="0">
                <a:solidFill>
                  <a:srgbClr val="032B5F"/>
                </a:solidFill>
                <a:latin typeface="Arial"/>
                <a:cs typeface="Arial"/>
                <a:hlinkClick r:id="rId5"/>
              </a:rPr>
              <a:t>c</a:t>
            </a:r>
            <a:r>
              <a:rPr sz="1600" spc="-5" dirty="0">
                <a:solidFill>
                  <a:srgbClr val="032B5F"/>
                </a:solidFill>
                <a:latin typeface="Arial"/>
                <a:cs typeface="Arial"/>
                <a:hlinkClick r:id="rId5"/>
              </a:rPr>
              <a:t>ean.</a:t>
            </a:r>
            <a:r>
              <a:rPr sz="1600" dirty="0">
                <a:solidFill>
                  <a:srgbClr val="032B5F"/>
                </a:solidFill>
                <a:latin typeface="Arial"/>
                <a:cs typeface="Arial"/>
                <a:hlinkClick r:id="rId5"/>
              </a:rPr>
              <a:t>c</a:t>
            </a:r>
            <a:r>
              <a:rPr sz="1600" spc="-5" dirty="0">
                <a:solidFill>
                  <a:srgbClr val="032B5F"/>
                </a:solidFill>
                <a:latin typeface="Arial"/>
                <a:cs typeface="Arial"/>
                <a:hlinkClick r:id="rId5"/>
              </a:rPr>
              <a:t>o</a:t>
            </a:r>
            <a:r>
              <a:rPr sz="1600" spc="5" dirty="0">
                <a:solidFill>
                  <a:srgbClr val="032B5F"/>
                </a:solidFill>
                <a:latin typeface="Arial"/>
                <a:cs typeface="Arial"/>
                <a:hlinkClick r:id="rId5"/>
              </a:rPr>
              <a:t>m</a:t>
            </a:r>
            <a:r>
              <a:rPr sz="1600" spc="-5" dirty="0">
                <a:solidFill>
                  <a:srgbClr val="032B5F"/>
                </a:solidFill>
                <a:latin typeface="Arial"/>
                <a:cs typeface="Arial"/>
                <a:hlinkClick r:id="rId5"/>
              </a:rPr>
              <a:t>/f</a:t>
            </a:r>
            <a:r>
              <a:rPr sz="1600" dirty="0">
                <a:solidFill>
                  <a:srgbClr val="032B5F"/>
                </a:solidFill>
                <a:latin typeface="Arial"/>
                <a:cs typeface="Arial"/>
                <a:hlinkClick r:id="rId5"/>
              </a:rPr>
              <a:t>il</a:t>
            </a:r>
            <a:r>
              <a:rPr sz="1600" spc="-5" dirty="0">
                <a:solidFill>
                  <a:srgbClr val="032B5F"/>
                </a:solidFill>
                <a:latin typeface="Arial"/>
                <a:cs typeface="Arial"/>
                <a:hlinkClick r:id="rId5"/>
              </a:rPr>
              <a:t>eadm</a:t>
            </a:r>
            <a:r>
              <a:rPr sz="1600" dirty="0">
                <a:solidFill>
                  <a:srgbClr val="032B5F"/>
                </a:solidFill>
                <a:latin typeface="Arial"/>
                <a:cs typeface="Arial"/>
                <a:hlinkClick r:id="rId5"/>
              </a:rPr>
              <a:t>i</a:t>
            </a:r>
            <a:r>
              <a:rPr sz="1600" spc="-5" dirty="0">
                <a:solidFill>
                  <a:srgbClr val="032B5F"/>
                </a:solidFill>
                <a:latin typeface="Arial"/>
                <a:cs typeface="Arial"/>
                <a:hlinkClick r:id="rId5"/>
              </a:rPr>
              <a:t>n/</a:t>
            </a:r>
            <a:r>
              <a:rPr sz="1600" spc="-10" dirty="0">
                <a:solidFill>
                  <a:srgbClr val="032B5F"/>
                </a:solidFill>
                <a:latin typeface="Arial"/>
                <a:cs typeface="Arial"/>
                <a:hlinkClick r:id="rId5"/>
              </a:rPr>
              <a:t>r</a:t>
            </a:r>
            <a:r>
              <a:rPr sz="1600" spc="-5" dirty="0">
                <a:solidFill>
                  <a:srgbClr val="032B5F"/>
                </a:solidFill>
                <a:latin typeface="Arial"/>
                <a:cs typeface="Arial"/>
                <a:hlinkClick r:id="rId5"/>
              </a:rPr>
              <a:t>eda</a:t>
            </a:r>
            <a:r>
              <a:rPr sz="1600" dirty="0">
                <a:solidFill>
                  <a:srgbClr val="032B5F"/>
                </a:solidFill>
                <a:latin typeface="Arial"/>
                <a:cs typeface="Arial"/>
                <a:hlinkClick r:id="rId5"/>
              </a:rPr>
              <a:t>k</a:t>
            </a:r>
            <a:r>
              <a:rPr sz="1600" spc="-5" dirty="0">
                <a:solidFill>
                  <a:srgbClr val="032B5F"/>
                </a:solidFill>
                <a:latin typeface="Arial"/>
                <a:cs typeface="Arial"/>
                <a:hlinkClick r:id="rId5"/>
              </a:rPr>
              <a:t>t</a:t>
            </a:r>
            <a:r>
              <a:rPr sz="1600" dirty="0">
                <a:solidFill>
                  <a:srgbClr val="032B5F"/>
                </a:solidFill>
                <a:latin typeface="Arial"/>
                <a:cs typeface="Arial"/>
                <a:hlinkClick r:id="rId5"/>
              </a:rPr>
              <a:t>i</a:t>
            </a:r>
            <a:r>
              <a:rPr sz="1600" spc="-5" dirty="0">
                <a:solidFill>
                  <a:srgbClr val="032B5F"/>
                </a:solidFill>
                <a:latin typeface="Arial"/>
                <a:cs typeface="Arial"/>
                <a:hlinkClick r:id="rId5"/>
              </a:rPr>
              <a:t>on/pdf/ </a:t>
            </a:r>
            <a:r>
              <a:rPr sz="1600" spc="-5" dirty="0">
                <a:solidFill>
                  <a:srgbClr val="032B5F"/>
                </a:solidFill>
                <a:latin typeface="Arial"/>
                <a:cs typeface="Arial"/>
              </a:rPr>
              <a:t> app_notes/AN001_RANGE_PLANNING_2013_  en.pdf</a:t>
            </a:r>
            <a:endParaRPr sz="1600">
              <a:latin typeface="Arial"/>
              <a:cs typeface="Arial"/>
            </a:endParaRPr>
          </a:p>
        </p:txBody>
      </p:sp>
      <p:sp>
        <p:nvSpPr>
          <p:cNvPr id="6" name="object 6"/>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Range planning :</a:t>
            </a:r>
            <a:r>
              <a:rPr spc="20" dirty="0"/>
              <a:t> </a:t>
            </a:r>
            <a:r>
              <a:rPr spc="-10" dirty="0"/>
              <a:t>tools</a:t>
            </a:r>
          </a:p>
        </p:txBody>
      </p:sp>
      <p:sp>
        <p:nvSpPr>
          <p:cNvPr id="8" name="object 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64</a:t>
            </a:fld>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28078" y="2084492"/>
            <a:ext cx="4953937" cy="37579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Range planning for residential</a:t>
            </a:r>
            <a:r>
              <a:rPr spc="40" dirty="0"/>
              <a:t> </a:t>
            </a:r>
            <a:r>
              <a:rPr spc="-5" dirty="0"/>
              <a:t>buildings</a:t>
            </a:r>
          </a:p>
        </p:txBody>
      </p:sp>
      <p:sp>
        <p:nvSpPr>
          <p:cNvPr id="5" name="object 5"/>
          <p:cNvSpPr txBox="1"/>
          <p:nvPr/>
        </p:nvSpPr>
        <p:spPr>
          <a:xfrm>
            <a:off x="673100" y="2026482"/>
            <a:ext cx="2651125" cy="756920"/>
          </a:xfrm>
          <a:prstGeom prst="rect">
            <a:avLst/>
          </a:prstGeom>
        </p:spPr>
        <p:txBody>
          <a:bodyPr vert="horz" wrap="square" lIns="0" tIns="12065" rIns="0" bIns="0" rtlCol="0">
            <a:spAutoFit/>
          </a:bodyPr>
          <a:lstStyle/>
          <a:p>
            <a:pPr marL="247015" marR="5080" indent="-234950">
              <a:lnSpc>
                <a:spcPct val="120000"/>
              </a:lnSpc>
              <a:spcBef>
                <a:spcPts val="95"/>
              </a:spcBef>
              <a:buClr>
                <a:srgbClr val="97C00E"/>
              </a:buClr>
              <a:buFont typeface="Wingdings"/>
              <a:buChar char=""/>
              <a:tabLst>
                <a:tab pos="247650" algn="l"/>
              </a:tabLst>
            </a:pPr>
            <a:r>
              <a:rPr sz="2000" b="1" dirty="0">
                <a:solidFill>
                  <a:srgbClr val="032B5F"/>
                </a:solidFill>
                <a:latin typeface="Verdana"/>
                <a:cs typeface="Verdana"/>
              </a:rPr>
              <a:t>Repeater not  normally</a:t>
            </a:r>
            <a:r>
              <a:rPr sz="2000" b="1" spc="-105" dirty="0">
                <a:solidFill>
                  <a:srgbClr val="032B5F"/>
                </a:solidFill>
                <a:latin typeface="Verdana"/>
                <a:cs typeface="Verdana"/>
              </a:rPr>
              <a:t> </a:t>
            </a:r>
            <a:r>
              <a:rPr sz="2000" b="1" dirty="0">
                <a:solidFill>
                  <a:srgbClr val="032B5F"/>
                </a:solidFill>
                <a:latin typeface="Verdana"/>
                <a:cs typeface="Verdana"/>
              </a:rPr>
              <a:t>needed</a:t>
            </a:r>
            <a:endParaRPr sz="2000">
              <a:latin typeface="Verdana"/>
              <a:cs typeface="Verdana"/>
            </a:endParaRPr>
          </a:p>
        </p:txBody>
      </p:sp>
      <p:sp>
        <p:nvSpPr>
          <p:cNvPr id="6" name="object 6"/>
          <p:cNvSpPr txBox="1"/>
          <p:nvPr/>
        </p:nvSpPr>
        <p:spPr>
          <a:xfrm>
            <a:off x="910844" y="3286188"/>
            <a:ext cx="2967355" cy="330835"/>
          </a:xfrm>
          <a:prstGeom prst="rect">
            <a:avLst/>
          </a:prstGeom>
        </p:spPr>
        <p:txBody>
          <a:bodyPr vert="horz" wrap="square" lIns="0" tIns="13335" rIns="0" bIns="0" rtlCol="0">
            <a:spAutoFit/>
          </a:bodyPr>
          <a:lstStyle/>
          <a:p>
            <a:pPr marL="281940" indent="-269875">
              <a:lnSpc>
                <a:spcPct val="100000"/>
              </a:lnSpc>
              <a:spcBef>
                <a:spcPts val="105"/>
              </a:spcBef>
              <a:buClr>
                <a:srgbClr val="C6E167"/>
              </a:buClr>
              <a:buFont typeface="Wingdings"/>
              <a:buChar char=""/>
              <a:tabLst>
                <a:tab pos="282575" algn="l"/>
              </a:tabLst>
            </a:pPr>
            <a:r>
              <a:rPr sz="2000" spc="-5" dirty="0">
                <a:solidFill>
                  <a:srgbClr val="032B5F"/>
                </a:solidFill>
                <a:latin typeface="Verdana"/>
                <a:cs typeface="Verdana"/>
              </a:rPr>
              <a:t>Normal wall</a:t>
            </a:r>
            <a:r>
              <a:rPr sz="2000" spc="-80" dirty="0">
                <a:solidFill>
                  <a:srgbClr val="032B5F"/>
                </a:solidFill>
                <a:latin typeface="Verdana"/>
                <a:cs typeface="Verdana"/>
              </a:rPr>
              <a:t> </a:t>
            </a:r>
            <a:r>
              <a:rPr sz="2000" dirty="0">
                <a:solidFill>
                  <a:srgbClr val="032B5F"/>
                </a:solidFill>
                <a:latin typeface="Verdana"/>
                <a:cs typeface="Verdana"/>
              </a:rPr>
              <a:t>strength</a:t>
            </a:r>
            <a:endParaRPr sz="2000">
              <a:latin typeface="Verdana"/>
              <a:cs typeface="Verdana"/>
            </a:endParaRPr>
          </a:p>
        </p:txBody>
      </p:sp>
      <p:sp>
        <p:nvSpPr>
          <p:cNvPr id="7" name="object 7"/>
          <p:cNvSpPr txBox="1"/>
          <p:nvPr/>
        </p:nvSpPr>
        <p:spPr>
          <a:xfrm>
            <a:off x="910844" y="4045782"/>
            <a:ext cx="2668905" cy="756920"/>
          </a:xfrm>
          <a:prstGeom prst="rect">
            <a:avLst/>
          </a:prstGeom>
        </p:spPr>
        <p:txBody>
          <a:bodyPr vert="horz" wrap="square" lIns="0" tIns="12065" rIns="0" bIns="0" rtlCol="0">
            <a:spAutoFit/>
          </a:bodyPr>
          <a:lstStyle/>
          <a:p>
            <a:pPr marL="281940" marR="5080" indent="-269875">
              <a:lnSpc>
                <a:spcPct val="120000"/>
              </a:lnSpc>
              <a:spcBef>
                <a:spcPts val="95"/>
              </a:spcBef>
              <a:buClr>
                <a:srgbClr val="C6E167"/>
              </a:buClr>
              <a:buFont typeface="Wingdings"/>
              <a:buChar char=""/>
              <a:tabLst>
                <a:tab pos="282575" algn="l"/>
              </a:tabLst>
            </a:pPr>
            <a:r>
              <a:rPr sz="2000" dirty="0">
                <a:solidFill>
                  <a:srgbClr val="032B5F"/>
                </a:solidFill>
                <a:latin typeface="Verdana"/>
                <a:cs typeface="Verdana"/>
              </a:rPr>
              <a:t>No </a:t>
            </a:r>
            <a:r>
              <a:rPr sz="2000" spc="-5" dirty="0">
                <a:solidFill>
                  <a:srgbClr val="032B5F"/>
                </a:solidFill>
                <a:latin typeface="Verdana"/>
                <a:cs typeface="Verdana"/>
              </a:rPr>
              <a:t>aluminum </a:t>
            </a:r>
            <a:r>
              <a:rPr sz="2000" dirty="0">
                <a:solidFill>
                  <a:srgbClr val="032B5F"/>
                </a:solidFill>
                <a:latin typeface="Verdana"/>
                <a:cs typeface="Verdana"/>
              </a:rPr>
              <a:t>/</a:t>
            </a:r>
            <a:r>
              <a:rPr sz="2000" spc="-85" dirty="0">
                <a:solidFill>
                  <a:srgbClr val="032B5F"/>
                </a:solidFill>
                <a:latin typeface="Verdana"/>
                <a:cs typeface="Verdana"/>
              </a:rPr>
              <a:t> </a:t>
            </a:r>
            <a:r>
              <a:rPr sz="2000" spc="-10" dirty="0">
                <a:solidFill>
                  <a:srgbClr val="032B5F"/>
                </a:solidFill>
                <a:latin typeface="Verdana"/>
                <a:cs typeface="Verdana"/>
              </a:rPr>
              <a:t>foil  </a:t>
            </a:r>
            <a:r>
              <a:rPr sz="2000" spc="-5" dirty="0">
                <a:solidFill>
                  <a:srgbClr val="032B5F"/>
                </a:solidFill>
                <a:latin typeface="Verdana"/>
                <a:cs typeface="Verdana"/>
              </a:rPr>
              <a:t>lining in</a:t>
            </a:r>
            <a:r>
              <a:rPr sz="2000" spc="-15" dirty="0">
                <a:solidFill>
                  <a:srgbClr val="032B5F"/>
                </a:solidFill>
                <a:latin typeface="Verdana"/>
                <a:cs typeface="Verdana"/>
              </a:rPr>
              <a:t> </a:t>
            </a:r>
            <a:r>
              <a:rPr sz="2000" spc="-10" dirty="0">
                <a:solidFill>
                  <a:srgbClr val="032B5F"/>
                </a:solidFill>
                <a:latin typeface="Verdana"/>
                <a:cs typeface="Verdana"/>
              </a:rPr>
              <a:t>walls</a:t>
            </a:r>
            <a:endParaRPr sz="2000">
              <a:latin typeface="Verdana"/>
              <a:cs typeface="Verdana"/>
            </a:endParaRPr>
          </a:p>
        </p:txBody>
      </p:sp>
      <p:sp>
        <p:nvSpPr>
          <p:cNvPr id="8" name="object 8"/>
          <p:cNvSpPr/>
          <p:nvPr/>
        </p:nvSpPr>
        <p:spPr>
          <a:xfrm>
            <a:off x="4362450" y="1773237"/>
            <a:ext cx="0" cy="287655"/>
          </a:xfrm>
          <a:custGeom>
            <a:avLst/>
            <a:gdLst/>
            <a:ahLst/>
            <a:cxnLst/>
            <a:rect l="l" t="t" r="r" b="b"/>
            <a:pathLst>
              <a:path h="287655">
                <a:moveTo>
                  <a:pt x="0" y="287337"/>
                </a:moveTo>
                <a:lnTo>
                  <a:pt x="0" y="0"/>
                </a:lnTo>
              </a:path>
            </a:pathLst>
          </a:custGeom>
          <a:ln w="9525">
            <a:solidFill>
              <a:srgbClr val="032B5F"/>
            </a:solidFill>
          </a:ln>
        </p:spPr>
        <p:txBody>
          <a:bodyPr wrap="square" lIns="0" tIns="0" rIns="0" bIns="0" rtlCol="0"/>
          <a:lstStyle/>
          <a:p>
            <a:endParaRPr/>
          </a:p>
        </p:txBody>
      </p:sp>
      <p:sp>
        <p:nvSpPr>
          <p:cNvPr id="9" name="object 9"/>
          <p:cNvSpPr/>
          <p:nvPr/>
        </p:nvSpPr>
        <p:spPr>
          <a:xfrm>
            <a:off x="6881814" y="1773237"/>
            <a:ext cx="0" cy="287655"/>
          </a:xfrm>
          <a:custGeom>
            <a:avLst/>
            <a:gdLst/>
            <a:ahLst/>
            <a:cxnLst/>
            <a:rect l="l" t="t" r="r" b="b"/>
            <a:pathLst>
              <a:path h="287655">
                <a:moveTo>
                  <a:pt x="0" y="287337"/>
                </a:moveTo>
                <a:lnTo>
                  <a:pt x="0" y="0"/>
                </a:lnTo>
              </a:path>
            </a:pathLst>
          </a:custGeom>
          <a:ln w="9525">
            <a:solidFill>
              <a:srgbClr val="032B5F"/>
            </a:solidFill>
          </a:ln>
        </p:spPr>
        <p:txBody>
          <a:bodyPr wrap="square" lIns="0" tIns="0" rIns="0" bIns="0" rtlCol="0"/>
          <a:lstStyle/>
          <a:p>
            <a:endParaRPr/>
          </a:p>
        </p:txBody>
      </p:sp>
      <p:sp>
        <p:nvSpPr>
          <p:cNvPr id="10" name="object 10"/>
          <p:cNvSpPr/>
          <p:nvPr/>
        </p:nvSpPr>
        <p:spPr>
          <a:xfrm>
            <a:off x="7242175" y="2205038"/>
            <a:ext cx="433705" cy="0"/>
          </a:xfrm>
          <a:custGeom>
            <a:avLst/>
            <a:gdLst/>
            <a:ahLst/>
            <a:cxnLst/>
            <a:rect l="l" t="t" r="r" b="b"/>
            <a:pathLst>
              <a:path w="433704">
                <a:moveTo>
                  <a:pt x="0" y="0"/>
                </a:moveTo>
                <a:lnTo>
                  <a:pt x="433387" y="0"/>
                </a:lnTo>
              </a:path>
            </a:pathLst>
          </a:custGeom>
          <a:ln w="9525">
            <a:solidFill>
              <a:srgbClr val="032B5F"/>
            </a:solidFill>
          </a:ln>
        </p:spPr>
        <p:txBody>
          <a:bodyPr wrap="square" lIns="0" tIns="0" rIns="0" bIns="0" rtlCol="0"/>
          <a:lstStyle/>
          <a:p>
            <a:endParaRPr/>
          </a:p>
        </p:txBody>
      </p:sp>
      <p:sp>
        <p:nvSpPr>
          <p:cNvPr id="11" name="object 11"/>
          <p:cNvSpPr/>
          <p:nvPr/>
        </p:nvSpPr>
        <p:spPr>
          <a:xfrm>
            <a:off x="7242175" y="5084762"/>
            <a:ext cx="288925" cy="0"/>
          </a:xfrm>
          <a:custGeom>
            <a:avLst/>
            <a:gdLst/>
            <a:ahLst/>
            <a:cxnLst/>
            <a:rect l="l" t="t" r="r" b="b"/>
            <a:pathLst>
              <a:path w="288925">
                <a:moveTo>
                  <a:pt x="0" y="0"/>
                </a:moveTo>
                <a:lnTo>
                  <a:pt x="288925" y="0"/>
                </a:lnTo>
              </a:path>
            </a:pathLst>
          </a:custGeom>
          <a:ln w="9525">
            <a:solidFill>
              <a:srgbClr val="032B5F"/>
            </a:solidFill>
          </a:ln>
        </p:spPr>
        <p:txBody>
          <a:bodyPr wrap="square" lIns="0" tIns="0" rIns="0" bIns="0" rtlCol="0"/>
          <a:lstStyle/>
          <a:p>
            <a:endParaRPr/>
          </a:p>
        </p:txBody>
      </p:sp>
      <p:sp>
        <p:nvSpPr>
          <p:cNvPr id="12" name="object 12"/>
          <p:cNvSpPr/>
          <p:nvPr/>
        </p:nvSpPr>
        <p:spPr>
          <a:xfrm>
            <a:off x="7386639" y="2339975"/>
            <a:ext cx="0" cy="2609850"/>
          </a:xfrm>
          <a:custGeom>
            <a:avLst/>
            <a:gdLst/>
            <a:ahLst/>
            <a:cxnLst/>
            <a:rect l="l" t="t" r="r" b="b"/>
            <a:pathLst>
              <a:path h="2609850">
                <a:moveTo>
                  <a:pt x="0" y="0"/>
                </a:moveTo>
                <a:lnTo>
                  <a:pt x="0" y="2609850"/>
                </a:lnTo>
              </a:path>
            </a:pathLst>
          </a:custGeom>
          <a:ln w="12700">
            <a:solidFill>
              <a:srgbClr val="032B5F"/>
            </a:solidFill>
          </a:ln>
        </p:spPr>
        <p:txBody>
          <a:bodyPr wrap="square" lIns="0" tIns="0" rIns="0" bIns="0" rtlCol="0"/>
          <a:lstStyle/>
          <a:p>
            <a:endParaRPr/>
          </a:p>
        </p:txBody>
      </p:sp>
      <p:sp>
        <p:nvSpPr>
          <p:cNvPr id="13" name="object 13"/>
          <p:cNvSpPr/>
          <p:nvPr/>
        </p:nvSpPr>
        <p:spPr>
          <a:xfrm>
            <a:off x="7348539" y="4937125"/>
            <a:ext cx="76200" cy="76200"/>
          </a:xfrm>
          <a:custGeom>
            <a:avLst/>
            <a:gdLst/>
            <a:ahLst/>
            <a:cxnLst/>
            <a:rect l="l" t="t" r="r" b="b"/>
            <a:pathLst>
              <a:path w="76200" h="76200">
                <a:moveTo>
                  <a:pt x="76200" y="0"/>
                </a:moveTo>
                <a:lnTo>
                  <a:pt x="0" y="0"/>
                </a:lnTo>
                <a:lnTo>
                  <a:pt x="38100" y="76200"/>
                </a:lnTo>
                <a:lnTo>
                  <a:pt x="76200" y="0"/>
                </a:lnTo>
                <a:close/>
              </a:path>
            </a:pathLst>
          </a:custGeom>
          <a:solidFill>
            <a:srgbClr val="032B5F"/>
          </a:solidFill>
        </p:spPr>
        <p:txBody>
          <a:bodyPr wrap="square" lIns="0" tIns="0" rIns="0" bIns="0" rtlCol="0"/>
          <a:lstStyle/>
          <a:p>
            <a:endParaRPr/>
          </a:p>
        </p:txBody>
      </p:sp>
      <p:sp>
        <p:nvSpPr>
          <p:cNvPr id="14" name="object 14"/>
          <p:cNvSpPr/>
          <p:nvPr/>
        </p:nvSpPr>
        <p:spPr>
          <a:xfrm>
            <a:off x="7348531" y="2276471"/>
            <a:ext cx="76200" cy="76835"/>
          </a:xfrm>
          <a:custGeom>
            <a:avLst/>
            <a:gdLst/>
            <a:ahLst/>
            <a:cxnLst/>
            <a:rect l="l" t="t" r="r" b="b"/>
            <a:pathLst>
              <a:path w="76200" h="76835">
                <a:moveTo>
                  <a:pt x="38112" y="0"/>
                </a:moveTo>
                <a:lnTo>
                  <a:pt x="0" y="76200"/>
                </a:lnTo>
                <a:lnTo>
                  <a:pt x="76200" y="76212"/>
                </a:lnTo>
                <a:lnTo>
                  <a:pt x="38112" y="0"/>
                </a:lnTo>
                <a:close/>
              </a:path>
            </a:pathLst>
          </a:custGeom>
          <a:solidFill>
            <a:srgbClr val="032B5F"/>
          </a:solidFill>
        </p:spPr>
        <p:txBody>
          <a:bodyPr wrap="square" lIns="0" tIns="0" rIns="0" bIns="0" rtlCol="0"/>
          <a:lstStyle/>
          <a:p>
            <a:endParaRPr/>
          </a:p>
        </p:txBody>
      </p:sp>
      <p:sp>
        <p:nvSpPr>
          <p:cNvPr id="15" name="object 15"/>
          <p:cNvSpPr/>
          <p:nvPr/>
        </p:nvSpPr>
        <p:spPr>
          <a:xfrm>
            <a:off x="4414837" y="1965325"/>
            <a:ext cx="2393950" cy="0"/>
          </a:xfrm>
          <a:custGeom>
            <a:avLst/>
            <a:gdLst/>
            <a:ahLst/>
            <a:cxnLst/>
            <a:rect l="l" t="t" r="r" b="b"/>
            <a:pathLst>
              <a:path w="2393950">
                <a:moveTo>
                  <a:pt x="0" y="0"/>
                </a:moveTo>
                <a:lnTo>
                  <a:pt x="2393950" y="0"/>
                </a:lnTo>
              </a:path>
            </a:pathLst>
          </a:custGeom>
          <a:ln w="12700">
            <a:solidFill>
              <a:srgbClr val="032B5F"/>
            </a:solidFill>
          </a:ln>
        </p:spPr>
        <p:txBody>
          <a:bodyPr wrap="square" lIns="0" tIns="0" rIns="0" bIns="0" rtlCol="0"/>
          <a:lstStyle/>
          <a:p>
            <a:endParaRPr/>
          </a:p>
        </p:txBody>
      </p:sp>
      <p:sp>
        <p:nvSpPr>
          <p:cNvPr id="16" name="object 16"/>
          <p:cNvSpPr/>
          <p:nvPr/>
        </p:nvSpPr>
        <p:spPr>
          <a:xfrm>
            <a:off x="6796089" y="1927221"/>
            <a:ext cx="76200" cy="76200"/>
          </a:xfrm>
          <a:custGeom>
            <a:avLst/>
            <a:gdLst/>
            <a:ahLst/>
            <a:cxnLst/>
            <a:rect l="l" t="t" r="r" b="b"/>
            <a:pathLst>
              <a:path w="76200" h="76200">
                <a:moveTo>
                  <a:pt x="0" y="0"/>
                </a:moveTo>
                <a:lnTo>
                  <a:pt x="0" y="76200"/>
                </a:lnTo>
                <a:lnTo>
                  <a:pt x="76200" y="38100"/>
                </a:lnTo>
                <a:lnTo>
                  <a:pt x="0" y="0"/>
                </a:lnTo>
                <a:close/>
              </a:path>
            </a:pathLst>
          </a:custGeom>
          <a:solidFill>
            <a:srgbClr val="032B5F"/>
          </a:solidFill>
        </p:spPr>
        <p:txBody>
          <a:bodyPr wrap="square" lIns="0" tIns="0" rIns="0" bIns="0" rtlCol="0"/>
          <a:lstStyle/>
          <a:p>
            <a:endParaRPr/>
          </a:p>
        </p:txBody>
      </p:sp>
      <p:sp>
        <p:nvSpPr>
          <p:cNvPr id="17" name="object 17"/>
          <p:cNvSpPr/>
          <p:nvPr/>
        </p:nvSpPr>
        <p:spPr>
          <a:xfrm>
            <a:off x="4351340" y="1927221"/>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032B5F"/>
          </a:solidFill>
        </p:spPr>
        <p:txBody>
          <a:bodyPr wrap="square" lIns="0" tIns="0" rIns="0" bIns="0" rtlCol="0"/>
          <a:lstStyle/>
          <a:p>
            <a:endParaRPr/>
          </a:p>
        </p:txBody>
      </p:sp>
      <p:sp>
        <p:nvSpPr>
          <p:cNvPr id="18" name="object 18"/>
          <p:cNvSpPr txBox="1"/>
          <p:nvPr/>
        </p:nvSpPr>
        <p:spPr>
          <a:xfrm>
            <a:off x="5116193" y="1728660"/>
            <a:ext cx="419734"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10m</a:t>
            </a:r>
            <a:endParaRPr sz="1600">
              <a:latin typeface="Arial"/>
              <a:cs typeface="Arial"/>
            </a:endParaRPr>
          </a:p>
        </p:txBody>
      </p:sp>
      <p:sp>
        <p:nvSpPr>
          <p:cNvPr id="19" name="object 19"/>
          <p:cNvSpPr txBox="1"/>
          <p:nvPr/>
        </p:nvSpPr>
        <p:spPr>
          <a:xfrm>
            <a:off x="7348238" y="3479716"/>
            <a:ext cx="419734"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032B5F"/>
                </a:solidFill>
                <a:latin typeface="Arial"/>
                <a:cs typeface="Arial"/>
              </a:rPr>
              <a:t>10m</a:t>
            </a:r>
            <a:endParaRPr sz="1600">
              <a:latin typeface="Arial"/>
              <a:cs typeface="Arial"/>
            </a:endParaRPr>
          </a:p>
        </p:txBody>
      </p:sp>
      <p:sp>
        <p:nvSpPr>
          <p:cNvPr id="20" name="object 20"/>
          <p:cNvSpPr/>
          <p:nvPr/>
        </p:nvSpPr>
        <p:spPr>
          <a:xfrm>
            <a:off x="7801584" y="4581131"/>
            <a:ext cx="1290955" cy="523240"/>
          </a:xfrm>
          <a:custGeom>
            <a:avLst/>
            <a:gdLst/>
            <a:ahLst/>
            <a:cxnLst/>
            <a:rect l="l" t="t" r="r" b="b"/>
            <a:pathLst>
              <a:path w="1290954" h="523239">
                <a:moveTo>
                  <a:pt x="0" y="0"/>
                </a:moveTo>
                <a:lnTo>
                  <a:pt x="1290485" y="0"/>
                </a:lnTo>
                <a:lnTo>
                  <a:pt x="1290485" y="523214"/>
                </a:lnTo>
                <a:lnTo>
                  <a:pt x="0" y="523214"/>
                </a:lnTo>
                <a:lnTo>
                  <a:pt x="0" y="0"/>
                </a:lnTo>
                <a:close/>
              </a:path>
            </a:pathLst>
          </a:custGeom>
          <a:solidFill>
            <a:srgbClr val="FFFFFF"/>
          </a:solidFill>
        </p:spPr>
        <p:txBody>
          <a:bodyPr wrap="square" lIns="0" tIns="0" rIns="0" bIns="0" rtlCol="0"/>
          <a:lstStyle/>
          <a:p>
            <a:endParaRPr/>
          </a:p>
        </p:txBody>
      </p:sp>
      <p:sp>
        <p:nvSpPr>
          <p:cNvPr id="21" name="object 21"/>
          <p:cNvSpPr txBox="1"/>
          <p:nvPr/>
        </p:nvSpPr>
        <p:spPr>
          <a:xfrm>
            <a:off x="7880320" y="4608051"/>
            <a:ext cx="1119505" cy="453390"/>
          </a:xfrm>
          <a:prstGeom prst="rect">
            <a:avLst/>
          </a:prstGeom>
        </p:spPr>
        <p:txBody>
          <a:bodyPr vert="horz" wrap="square" lIns="0" tIns="12700" rIns="0" bIns="0" rtlCol="0">
            <a:spAutoFit/>
          </a:bodyPr>
          <a:lstStyle/>
          <a:p>
            <a:pPr marL="12700" marR="5080">
              <a:lnSpc>
                <a:spcPct val="100000"/>
              </a:lnSpc>
              <a:spcBef>
                <a:spcPts val="100"/>
              </a:spcBef>
            </a:pPr>
            <a:r>
              <a:rPr sz="1400" spc="-5" dirty="0">
                <a:solidFill>
                  <a:srgbClr val="032B5F"/>
                </a:solidFill>
                <a:latin typeface="Arial"/>
                <a:cs typeface="Arial"/>
              </a:rPr>
              <a:t>Transmitter</a:t>
            </a:r>
            <a:r>
              <a:rPr sz="1400" spc="-155" dirty="0">
                <a:solidFill>
                  <a:srgbClr val="032B5F"/>
                </a:solidFill>
                <a:latin typeface="Arial"/>
                <a:cs typeface="Arial"/>
              </a:rPr>
              <a:t> </a:t>
            </a:r>
            <a:r>
              <a:rPr sz="1400" spc="-5" dirty="0">
                <a:solidFill>
                  <a:srgbClr val="032B5F"/>
                </a:solidFill>
                <a:latin typeface="Arial"/>
                <a:cs typeface="Arial"/>
              </a:rPr>
              <a:t>or  Receiver</a:t>
            </a:r>
            <a:endParaRPr sz="1400">
              <a:latin typeface="Arial"/>
              <a:cs typeface="Arial"/>
            </a:endParaRPr>
          </a:p>
        </p:txBody>
      </p:sp>
      <p:sp>
        <p:nvSpPr>
          <p:cNvPr id="22" name="object 2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23" name="object 23"/>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65</a:t>
            </a:fld>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29287" y="2238260"/>
            <a:ext cx="3910064" cy="278477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Range planning for residential</a:t>
            </a:r>
            <a:r>
              <a:rPr spc="40" dirty="0"/>
              <a:t> </a:t>
            </a:r>
            <a:r>
              <a:rPr spc="-5" dirty="0"/>
              <a:t>buildings</a:t>
            </a:r>
          </a:p>
        </p:txBody>
      </p:sp>
      <p:sp>
        <p:nvSpPr>
          <p:cNvPr id="5" name="object 5"/>
          <p:cNvSpPr txBox="1"/>
          <p:nvPr/>
        </p:nvSpPr>
        <p:spPr>
          <a:xfrm>
            <a:off x="757237" y="2267838"/>
            <a:ext cx="4280535" cy="2277110"/>
          </a:xfrm>
          <a:prstGeom prst="rect">
            <a:avLst/>
          </a:prstGeom>
        </p:spPr>
        <p:txBody>
          <a:bodyPr vert="horz" wrap="square" lIns="0" tIns="13335" rIns="0" bIns="0" rtlCol="0">
            <a:spAutoFit/>
          </a:bodyPr>
          <a:lstStyle/>
          <a:p>
            <a:pPr marL="248920" indent="-236220">
              <a:lnSpc>
                <a:spcPct val="100000"/>
              </a:lnSpc>
              <a:spcBef>
                <a:spcPts val="105"/>
              </a:spcBef>
              <a:buClr>
                <a:srgbClr val="97C00E"/>
              </a:buClr>
              <a:buFont typeface="Wingdings"/>
              <a:buChar char=""/>
              <a:tabLst>
                <a:tab pos="248920" algn="l"/>
              </a:tabLst>
            </a:pPr>
            <a:r>
              <a:rPr sz="2000" b="1" dirty="0">
                <a:solidFill>
                  <a:srgbClr val="032B5F"/>
                </a:solidFill>
                <a:latin typeface="Verdana"/>
                <a:cs typeface="Verdana"/>
              </a:rPr>
              <a:t>Repeater are</a:t>
            </a:r>
            <a:r>
              <a:rPr sz="2000" b="1" spc="-90" dirty="0">
                <a:solidFill>
                  <a:srgbClr val="032B5F"/>
                </a:solidFill>
                <a:latin typeface="Verdana"/>
                <a:cs typeface="Verdana"/>
              </a:rPr>
              <a:t> </a:t>
            </a:r>
            <a:r>
              <a:rPr sz="2000" b="1" dirty="0">
                <a:solidFill>
                  <a:srgbClr val="032B5F"/>
                </a:solidFill>
                <a:latin typeface="Verdana"/>
                <a:cs typeface="Verdana"/>
              </a:rPr>
              <a:t>recommended</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539750" lvl="1" indent="-290195">
              <a:lnSpc>
                <a:spcPct val="100000"/>
              </a:lnSpc>
              <a:spcBef>
                <a:spcPts val="1400"/>
              </a:spcBef>
              <a:buClr>
                <a:srgbClr val="C6E167"/>
              </a:buClr>
              <a:buFont typeface="Wingdings"/>
              <a:buChar char=""/>
              <a:tabLst>
                <a:tab pos="540385" algn="l"/>
              </a:tabLst>
            </a:pPr>
            <a:r>
              <a:rPr sz="2000" spc="-5" dirty="0">
                <a:solidFill>
                  <a:srgbClr val="032B5F"/>
                </a:solidFill>
                <a:latin typeface="Verdana"/>
                <a:cs typeface="Verdana"/>
              </a:rPr>
              <a:t>At central</a:t>
            </a:r>
            <a:r>
              <a:rPr sz="2000" spc="-50" dirty="0">
                <a:solidFill>
                  <a:srgbClr val="032B5F"/>
                </a:solidFill>
                <a:latin typeface="Verdana"/>
                <a:cs typeface="Verdana"/>
              </a:rPr>
              <a:t> </a:t>
            </a:r>
            <a:r>
              <a:rPr sz="2000" spc="-5" dirty="0">
                <a:solidFill>
                  <a:srgbClr val="032B5F"/>
                </a:solidFill>
                <a:latin typeface="Verdana"/>
                <a:cs typeface="Verdana"/>
              </a:rPr>
              <a:t>point</a:t>
            </a:r>
            <a:endParaRPr sz="2000">
              <a:latin typeface="Verdana"/>
              <a:cs typeface="Verdana"/>
            </a:endParaRPr>
          </a:p>
          <a:p>
            <a:pPr lvl="1">
              <a:lnSpc>
                <a:spcPct val="100000"/>
              </a:lnSpc>
              <a:spcBef>
                <a:spcPts val="10"/>
              </a:spcBef>
              <a:buClr>
                <a:srgbClr val="C6E167"/>
              </a:buClr>
              <a:buFont typeface="Wingdings"/>
              <a:buChar char=""/>
            </a:pPr>
            <a:endParaRPr sz="2600">
              <a:latin typeface="Times New Roman"/>
              <a:cs typeface="Times New Roman"/>
            </a:endParaRPr>
          </a:p>
          <a:p>
            <a:pPr marL="539750" marR="5080" lvl="1" indent="-290195">
              <a:lnSpc>
                <a:spcPct val="120000"/>
              </a:lnSpc>
              <a:buClr>
                <a:srgbClr val="C6E167"/>
              </a:buClr>
              <a:buFont typeface="Wingdings"/>
              <a:buChar char=""/>
              <a:tabLst>
                <a:tab pos="540385" algn="l"/>
              </a:tabLst>
            </a:pPr>
            <a:r>
              <a:rPr sz="2000" dirty="0">
                <a:solidFill>
                  <a:srgbClr val="032B5F"/>
                </a:solidFill>
                <a:latin typeface="Verdana"/>
                <a:cs typeface="Verdana"/>
              </a:rPr>
              <a:t>Many </a:t>
            </a:r>
            <a:r>
              <a:rPr sz="2000" spc="-5" dirty="0">
                <a:solidFill>
                  <a:srgbClr val="032B5F"/>
                </a:solidFill>
                <a:latin typeface="Verdana"/>
                <a:cs typeface="Verdana"/>
              </a:rPr>
              <a:t>actuators already </a:t>
            </a:r>
            <a:r>
              <a:rPr sz="2000" dirty="0">
                <a:solidFill>
                  <a:srgbClr val="032B5F"/>
                </a:solidFill>
                <a:latin typeface="Verdana"/>
                <a:cs typeface="Verdana"/>
              </a:rPr>
              <a:t>have  </a:t>
            </a:r>
            <a:r>
              <a:rPr sz="2000" spc="-5" dirty="0">
                <a:solidFill>
                  <a:srgbClr val="032B5F"/>
                </a:solidFill>
                <a:latin typeface="Verdana"/>
                <a:cs typeface="Verdana"/>
              </a:rPr>
              <a:t>integrated repeater</a:t>
            </a:r>
            <a:r>
              <a:rPr sz="2000" spc="-90" dirty="0">
                <a:solidFill>
                  <a:srgbClr val="032B5F"/>
                </a:solidFill>
                <a:latin typeface="Verdana"/>
                <a:cs typeface="Verdana"/>
              </a:rPr>
              <a:t> </a:t>
            </a:r>
            <a:r>
              <a:rPr sz="2000" dirty="0">
                <a:solidFill>
                  <a:srgbClr val="032B5F"/>
                </a:solidFill>
                <a:latin typeface="Verdana"/>
                <a:cs typeface="Verdana"/>
              </a:rPr>
              <a:t>functions</a:t>
            </a:r>
            <a:endParaRPr sz="2000">
              <a:latin typeface="Verdana"/>
              <a:cs typeface="Verdana"/>
            </a:endParaRPr>
          </a:p>
        </p:txBody>
      </p:sp>
      <p:sp>
        <p:nvSpPr>
          <p:cNvPr id="6" name="object 6"/>
          <p:cNvSpPr/>
          <p:nvPr/>
        </p:nvSpPr>
        <p:spPr>
          <a:xfrm>
            <a:off x="8100390" y="4509122"/>
            <a:ext cx="1003935" cy="462280"/>
          </a:xfrm>
          <a:custGeom>
            <a:avLst/>
            <a:gdLst/>
            <a:ahLst/>
            <a:cxnLst/>
            <a:rect l="l" t="t" r="r" b="b"/>
            <a:pathLst>
              <a:path w="1003934" h="462279">
                <a:moveTo>
                  <a:pt x="0" y="0"/>
                </a:moveTo>
                <a:lnTo>
                  <a:pt x="1003795" y="0"/>
                </a:lnTo>
                <a:lnTo>
                  <a:pt x="1003795" y="461670"/>
                </a:lnTo>
                <a:lnTo>
                  <a:pt x="0" y="461670"/>
                </a:lnTo>
                <a:lnTo>
                  <a:pt x="0" y="0"/>
                </a:lnTo>
                <a:close/>
              </a:path>
            </a:pathLst>
          </a:custGeom>
          <a:solidFill>
            <a:srgbClr val="FFFFFF"/>
          </a:solidFill>
        </p:spPr>
        <p:txBody>
          <a:bodyPr wrap="square" lIns="0" tIns="0" rIns="0" bIns="0" rtlCol="0"/>
          <a:lstStyle/>
          <a:p>
            <a:endParaRPr/>
          </a:p>
        </p:txBody>
      </p:sp>
      <p:sp>
        <p:nvSpPr>
          <p:cNvPr id="7" name="object 7"/>
          <p:cNvSpPr txBox="1"/>
          <p:nvPr/>
        </p:nvSpPr>
        <p:spPr>
          <a:xfrm>
            <a:off x="8179131" y="4537567"/>
            <a:ext cx="83883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solidFill>
                  <a:srgbClr val="032B5F"/>
                </a:solidFill>
                <a:latin typeface="Arial"/>
                <a:cs typeface="Arial"/>
              </a:rPr>
              <a:t>Transmitter  </a:t>
            </a:r>
            <a:r>
              <a:rPr sz="1200" dirty="0">
                <a:solidFill>
                  <a:srgbClr val="032B5F"/>
                </a:solidFill>
                <a:latin typeface="Arial"/>
                <a:cs typeface="Arial"/>
              </a:rPr>
              <a:t>Or</a:t>
            </a:r>
            <a:r>
              <a:rPr sz="1200" spc="-85" dirty="0">
                <a:solidFill>
                  <a:srgbClr val="032B5F"/>
                </a:solidFill>
                <a:latin typeface="Arial"/>
                <a:cs typeface="Arial"/>
              </a:rPr>
              <a:t> </a:t>
            </a:r>
            <a:r>
              <a:rPr sz="1200" spc="-5" dirty="0">
                <a:solidFill>
                  <a:srgbClr val="032B5F"/>
                </a:solidFill>
                <a:latin typeface="Arial"/>
                <a:cs typeface="Arial"/>
              </a:rPr>
              <a:t>Receiver</a:t>
            </a:r>
            <a:endParaRPr sz="12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66</a:t>
            </a:fld>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7100" y="2825318"/>
            <a:ext cx="3547797" cy="265567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12745" y="2563812"/>
            <a:ext cx="4450054" cy="23984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859785" y="4045506"/>
            <a:ext cx="4134752" cy="250134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190944" y="4468598"/>
            <a:ext cx="1149985" cy="1024255"/>
          </a:xfrm>
          <a:custGeom>
            <a:avLst/>
            <a:gdLst/>
            <a:ahLst/>
            <a:cxnLst/>
            <a:rect l="l" t="t" r="r" b="b"/>
            <a:pathLst>
              <a:path w="1149985" h="1024254">
                <a:moveTo>
                  <a:pt x="151117" y="0"/>
                </a:moveTo>
                <a:lnTo>
                  <a:pt x="0" y="845324"/>
                </a:lnTo>
                <a:lnTo>
                  <a:pt x="998296" y="1023785"/>
                </a:lnTo>
                <a:lnTo>
                  <a:pt x="1149426" y="178473"/>
                </a:lnTo>
                <a:lnTo>
                  <a:pt x="151117" y="0"/>
                </a:lnTo>
                <a:close/>
              </a:path>
            </a:pathLst>
          </a:custGeom>
          <a:solidFill>
            <a:srgbClr val="9A9A9A"/>
          </a:solidFill>
        </p:spPr>
        <p:txBody>
          <a:bodyPr wrap="square" lIns="0" tIns="0" rIns="0" bIns="0" rtlCol="0"/>
          <a:lstStyle/>
          <a:p>
            <a:endParaRPr/>
          </a:p>
        </p:txBody>
      </p:sp>
      <p:sp>
        <p:nvSpPr>
          <p:cNvPr id="6" name="object 6"/>
          <p:cNvSpPr/>
          <p:nvPr/>
        </p:nvSpPr>
        <p:spPr>
          <a:xfrm>
            <a:off x="1293812" y="3595242"/>
            <a:ext cx="427355" cy="335280"/>
          </a:xfrm>
          <a:custGeom>
            <a:avLst/>
            <a:gdLst/>
            <a:ahLst/>
            <a:cxnLst/>
            <a:rect l="l" t="t" r="r" b="b"/>
            <a:pathLst>
              <a:path w="427355" h="335279">
                <a:moveTo>
                  <a:pt x="0" y="0"/>
                </a:moveTo>
                <a:lnTo>
                  <a:pt x="426897" y="0"/>
                </a:lnTo>
                <a:lnTo>
                  <a:pt x="426897" y="334911"/>
                </a:lnTo>
                <a:lnTo>
                  <a:pt x="0" y="334911"/>
                </a:lnTo>
                <a:lnTo>
                  <a:pt x="0" y="0"/>
                </a:lnTo>
                <a:close/>
              </a:path>
            </a:pathLst>
          </a:custGeom>
          <a:solidFill>
            <a:srgbClr val="9A9A9A"/>
          </a:solidFill>
        </p:spPr>
        <p:txBody>
          <a:bodyPr wrap="square" lIns="0" tIns="0" rIns="0" bIns="0" rtlCol="0"/>
          <a:lstStyle/>
          <a:p>
            <a:endParaRPr/>
          </a:p>
        </p:txBody>
      </p:sp>
      <p:sp>
        <p:nvSpPr>
          <p:cNvPr id="7" name="object 7"/>
          <p:cNvSpPr/>
          <p:nvPr/>
        </p:nvSpPr>
        <p:spPr>
          <a:xfrm>
            <a:off x="5838089" y="5397369"/>
            <a:ext cx="535940" cy="455930"/>
          </a:xfrm>
          <a:custGeom>
            <a:avLst/>
            <a:gdLst/>
            <a:ahLst/>
            <a:cxnLst/>
            <a:rect l="l" t="t" r="r" b="b"/>
            <a:pathLst>
              <a:path w="535939" h="455929">
                <a:moveTo>
                  <a:pt x="62522" y="0"/>
                </a:moveTo>
                <a:lnTo>
                  <a:pt x="0" y="377367"/>
                </a:lnTo>
                <a:lnTo>
                  <a:pt x="472821" y="455714"/>
                </a:lnTo>
                <a:lnTo>
                  <a:pt x="535343" y="78346"/>
                </a:lnTo>
                <a:lnTo>
                  <a:pt x="62522" y="0"/>
                </a:lnTo>
                <a:close/>
              </a:path>
            </a:pathLst>
          </a:custGeom>
          <a:solidFill>
            <a:srgbClr val="9A9A9A"/>
          </a:solidFill>
        </p:spPr>
        <p:txBody>
          <a:bodyPr wrap="square" lIns="0" tIns="0" rIns="0" bIns="0" rtlCol="0"/>
          <a:lstStyle/>
          <a:p>
            <a:endParaRPr/>
          </a:p>
        </p:txBody>
      </p:sp>
      <p:sp>
        <p:nvSpPr>
          <p:cNvPr id="8" name="object 8"/>
          <p:cNvSpPr/>
          <p:nvPr/>
        </p:nvSpPr>
        <p:spPr>
          <a:xfrm>
            <a:off x="6283518" y="4950840"/>
            <a:ext cx="681355" cy="350520"/>
          </a:xfrm>
          <a:custGeom>
            <a:avLst/>
            <a:gdLst/>
            <a:ahLst/>
            <a:cxnLst/>
            <a:rect l="l" t="t" r="r" b="b"/>
            <a:pathLst>
              <a:path w="681354" h="350520">
                <a:moveTo>
                  <a:pt x="40474" y="0"/>
                </a:moveTo>
                <a:lnTo>
                  <a:pt x="0" y="244271"/>
                </a:lnTo>
                <a:lnTo>
                  <a:pt x="640346" y="350380"/>
                </a:lnTo>
                <a:lnTo>
                  <a:pt x="680821" y="106095"/>
                </a:lnTo>
                <a:lnTo>
                  <a:pt x="40474" y="0"/>
                </a:lnTo>
                <a:close/>
              </a:path>
            </a:pathLst>
          </a:custGeom>
          <a:solidFill>
            <a:srgbClr val="9A9A9A"/>
          </a:solidFill>
        </p:spPr>
        <p:txBody>
          <a:bodyPr wrap="square" lIns="0" tIns="0" rIns="0" bIns="0" rtlCol="0"/>
          <a:lstStyle/>
          <a:p>
            <a:endParaRPr/>
          </a:p>
        </p:txBody>
      </p:sp>
      <p:sp>
        <p:nvSpPr>
          <p:cNvPr id="9" name="object 9"/>
          <p:cNvSpPr/>
          <p:nvPr/>
        </p:nvSpPr>
        <p:spPr>
          <a:xfrm>
            <a:off x="3828432" y="3722871"/>
            <a:ext cx="625475" cy="1229995"/>
          </a:xfrm>
          <a:custGeom>
            <a:avLst/>
            <a:gdLst/>
            <a:ahLst/>
            <a:cxnLst/>
            <a:rect l="l" t="t" r="r" b="b"/>
            <a:pathLst>
              <a:path w="625475" h="1229995">
                <a:moveTo>
                  <a:pt x="206425" y="0"/>
                </a:moveTo>
                <a:lnTo>
                  <a:pt x="0" y="1154696"/>
                </a:lnTo>
                <a:lnTo>
                  <a:pt x="418693" y="1229537"/>
                </a:lnTo>
                <a:lnTo>
                  <a:pt x="625119" y="74853"/>
                </a:lnTo>
                <a:lnTo>
                  <a:pt x="206425" y="0"/>
                </a:lnTo>
                <a:close/>
              </a:path>
            </a:pathLst>
          </a:custGeom>
          <a:solidFill>
            <a:srgbClr val="9A9A9A"/>
          </a:solidFill>
        </p:spPr>
        <p:txBody>
          <a:bodyPr wrap="square" lIns="0" tIns="0" rIns="0" bIns="0" rtlCol="0"/>
          <a:lstStyle/>
          <a:p>
            <a:endParaRPr/>
          </a:p>
        </p:txBody>
      </p:sp>
      <p:sp>
        <p:nvSpPr>
          <p:cNvPr id="10" name="object 10"/>
          <p:cNvSpPr/>
          <p:nvPr/>
        </p:nvSpPr>
        <p:spPr>
          <a:xfrm>
            <a:off x="5723293" y="3503841"/>
            <a:ext cx="424180" cy="335280"/>
          </a:xfrm>
          <a:custGeom>
            <a:avLst/>
            <a:gdLst/>
            <a:ahLst/>
            <a:cxnLst/>
            <a:rect l="l" t="t" r="r" b="b"/>
            <a:pathLst>
              <a:path w="424179" h="335279">
                <a:moveTo>
                  <a:pt x="0" y="0"/>
                </a:moveTo>
                <a:lnTo>
                  <a:pt x="423722" y="0"/>
                </a:lnTo>
                <a:lnTo>
                  <a:pt x="423722" y="334911"/>
                </a:lnTo>
                <a:lnTo>
                  <a:pt x="0" y="334911"/>
                </a:lnTo>
                <a:lnTo>
                  <a:pt x="0" y="0"/>
                </a:lnTo>
                <a:close/>
              </a:path>
            </a:pathLst>
          </a:custGeom>
          <a:solidFill>
            <a:srgbClr val="9A9A9A"/>
          </a:solidFill>
        </p:spPr>
        <p:txBody>
          <a:bodyPr wrap="square" lIns="0" tIns="0" rIns="0" bIns="0" rtlCol="0"/>
          <a:lstStyle/>
          <a:p>
            <a:endParaRPr/>
          </a:p>
        </p:txBody>
      </p:sp>
      <p:sp>
        <p:nvSpPr>
          <p:cNvPr id="11" name="object 11"/>
          <p:cNvSpPr/>
          <p:nvPr/>
        </p:nvSpPr>
        <p:spPr>
          <a:xfrm>
            <a:off x="4353657" y="2894013"/>
            <a:ext cx="0" cy="904875"/>
          </a:xfrm>
          <a:custGeom>
            <a:avLst/>
            <a:gdLst/>
            <a:ahLst/>
            <a:cxnLst/>
            <a:rect l="l" t="t" r="r" b="b"/>
            <a:pathLst>
              <a:path h="904875">
                <a:moveTo>
                  <a:pt x="0" y="0"/>
                </a:moveTo>
                <a:lnTo>
                  <a:pt x="0" y="904747"/>
                </a:lnTo>
              </a:path>
            </a:pathLst>
          </a:custGeom>
          <a:ln w="57150">
            <a:solidFill>
              <a:srgbClr val="032B5F"/>
            </a:solidFill>
          </a:ln>
        </p:spPr>
        <p:txBody>
          <a:bodyPr wrap="square" lIns="0" tIns="0" rIns="0" bIns="0" rtlCol="0"/>
          <a:lstStyle/>
          <a:p>
            <a:endParaRPr/>
          </a:p>
        </p:txBody>
      </p:sp>
      <p:sp>
        <p:nvSpPr>
          <p:cNvPr id="12" name="object 12"/>
          <p:cNvSpPr/>
          <p:nvPr/>
        </p:nvSpPr>
        <p:spPr>
          <a:xfrm>
            <a:off x="3204626" y="4430498"/>
            <a:ext cx="142875" cy="936625"/>
          </a:xfrm>
          <a:custGeom>
            <a:avLst/>
            <a:gdLst/>
            <a:ahLst/>
            <a:cxnLst/>
            <a:rect l="l" t="t" r="r" b="b"/>
            <a:pathLst>
              <a:path w="142875" h="936625">
                <a:moveTo>
                  <a:pt x="142836" y="0"/>
                </a:moveTo>
                <a:lnTo>
                  <a:pt x="0" y="936497"/>
                </a:lnTo>
              </a:path>
            </a:pathLst>
          </a:custGeom>
          <a:ln w="57149">
            <a:solidFill>
              <a:srgbClr val="032B5F"/>
            </a:solidFill>
          </a:ln>
        </p:spPr>
        <p:txBody>
          <a:bodyPr wrap="square" lIns="0" tIns="0" rIns="0" bIns="0" rtlCol="0"/>
          <a:lstStyle/>
          <a:p>
            <a:endParaRPr/>
          </a:p>
        </p:txBody>
      </p:sp>
      <p:sp>
        <p:nvSpPr>
          <p:cNvPr id="13" name="object 13"/>
          <p:cNvSpPr/>
          <p:nvPr/>
        </p:nvSpPr>
        <p:spPr>
          <a:xfrm>
            <a:off x="4212409" y="4597163"/>
            <a:ext cx="142875" cy="936625"/>
          </a:xfrm>
          <a:custGeom>
            <a:avLst/>
            <a:gdLst/>
            <a:ahLst/>
            <a:cxnLst/>
            <a:rect l="l" t="t" r="r" b="b"/>
            <a:pathLst>
              <a:path w="142875" h="936625">
                <a:moveTo>
                  <a:pt x="142836" y="0"/>
                </a:moveTo>
                <a:lnTo>
                  <a:pt x="0" y="936497"/>
                </a:lnTo>
              </a:path>
            </a:pathLst>
          </a:custGeom>
          <a:ln w="57149">
            <a:solidFill>
              <a:srgbClr val="032B5F"/>
            </a:solidFill>
          </a:ln>
        </p:spPr>
        <p:txBody>
          <a:bodyPr wrap="square" lIns="0" tIns="0" rIns="0" bIns="0" rtlCol="0"/>
          <a:lstStyle/>
          <a:p>
            <a:endParaRPr/>
          </a:p>
        </p:txBody>
      </p:sp>
      <p:sp>
        <p:nvSpPr>
          <p:cNvPr id="14" name="object 14"/>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15" name="object 15"/>
          <p:cNvSpPr txBox="1">
            <a:spLocks noGrp="1"/>
          </p:cNvSpPr>
          <p:nvPr>
            <p:ph type="title"/>
          </p:nvPr>
        </p:nvSpPr>
        <p:spPr>
          <a:prstGeom prst="rect">
            <a:avLst/>
          </a:prstGeom>
        </p:spPr>
        <p:txBody>
          <a:bodyPr vert="horz" wrap="square" lIns="0" tIns="72771" rIns="0" bIns="0" rtlCol="0">
            <a:spAutoFit/>
          </a:bodyPr>
          <a:lstStyle/>
          <a:p>
            <a:pPr marL="525145" marR="2965450">
              <a:lnSpc>
                <a:spcPct val="100000"/>
              </a:lnSpc>
              <a:spcBef>
                <a:spcPts val="105"/>
              </a:spcBef>
            </a:pPr>
            <a:r>
              <a:rPr sz="2000" dirty="0"/>
              <a:t>Range </a:t>
            </a:r>
            <a:r>
              <a:rPr sz="2000" spc="-5" dirty="0"/>
              <a:t>planning in commercial buildings:  Step</a:t>
            </a:r>
            <a:r>
              <a:rPr sz="2000" spc="-25" dirty="0"/>
              <a:t> </a:t>
            </a:r>
            <a:r>
              <a:rPr sz="2000" dirty="0"/>
              <a:t>1</a:t>
            </a:r>
            <a:endParaRPr sz="2000"/>
          </a:p>
        </p:txBody>
      </p:sp>
      <p:sp>
        <p:nvSpPr>
          <p:cNvPr id="17" name="object 1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8" name="object 1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67</a:t>
            </a:fld>
            <a:endParaRPr dirty="0"/>
          </a:p>
        </p:txBody>
      </p:sp>
      <p:sp>
        <p:nvSpPr>
          <p:cNvPr id="16" name="object 16"/>
          <p:cNvSpPr txBox="1"/>
          <p:nvPr/>
        </p:nvSpPr>
        <p:spPr>
          <a:xfrm>
            <a:off x="746125" y="1431351"/>
            <a:ext cx="5837555" cy="1057275"/>
          </a:xfrm>
          <a:prstGeom prst="rect">
            <a:avLst/>
          </a:prstGeom>
        </p:spPr>
        <p:txBody>
          <a:bodyPr vert="horz" wrap="square" lIns="0" tIns="41910" rIns="0" bIns="0" rtlCol="0">
            <a:spAutoFit/>
          </a:bodyPr>
          <a:lstStyle/>
          <a:p>
            <a:pPr marL="233045" indent="-220979">
              <a:lnSpc>
                <a:spcPct val="100000"/>
              </a:lnSpc>
              <a:spcBef>
                <a:spcPts val="330"/>
              </a:spcBef>
              <a:buClr>
                <a:srgbClr val="97C00E"/>
              </a:buClr>
              <a:buFont typeface="Wingdings"/>
              <a:buChar char=""/>
              <a:tabLst>
                <a:tab pos="233679" algn="l"/>
              </a:tabLst>
            </a:pPr>
            <a:r>
              <a:rPr sz="1600" b="1" spc="-5" dirty="0">
                <a:solidFill>
                  <a:srgbClr val="032B5F"/>
                </a:solidFill>
                <a:latin typeface="Verdana"/>
                <a:cs typeface="Verdana"/>
              </a:rPr>
              <a:t>Take a </a:t>
            </a:r>
            <a:r>
              <a:rPr sz="1600" b="1" spc="-10" dirty="0">
                <a:solidFill>
                  <a:srgbClr val="032B5F"/>
                </a:solidFill>
                <a:latin typeface="Verdana"/>
                <a:cs typeface="Verdana"/>
              </a:rPr>
              <a:t>Building Floor Plan </a:t>
            </a:r>
            <a:r>
              <a:rPr sz="1600" b="1" spc="-5" dirty="0">
                <a:solidFill>
                  <a:srgbClr val="032B5F"/>
                </a:solidFill>
                <a:latin typeface="Verdana"/>
                <a:cs typeface="Verdana"/>
              </a:rPr>
              <a:t>and a </a:t>
            </a:r>
            <a:r>
              <a:rPr sz="1600" b="1" spc="-10" dirty="0">
                <a:solidFill>
                  <a:srgbClr val="032B5F"/>
                </a:solidFill>
                <a:latin typeface="Verdana"/>
                <a:cs typeface="Verdana"/>
              </a:rPr>
              <a:t>Drawing</a:t>
            </a:r>
            <a:r>
              <a:rPr sz="1600" b="1" spc="240" dirty="0">
                <a:solidFill>
                  <a:srgbClr val="032B5F"/>
                </a:solidFill>
                <a:latin typeface="Verdana"/>
                <a:cs typeface="Verdana"/>
              </a:rPr>
              <a:t> </a:t>
            </a:r>
            <a:r>
              <a:rPr sz="1600" b="1" spc="-10" dirty="0">
                <a:solidFill>
                  <a:srgbClr val="032B5F"/>
                </a:solidFill>
                <a:latin typeface="Verdana"/>
                <a:cs typeface="Verdana"/>
              </a:rPr>
              <a:t>Circle</a:t>
            </a:r>
            <a:endParaRPr sz="1600">
              <a:latin typeface="Verdana"/>
              <a:cs typeface="Verdana"/>
            </a:endParaRPr>
          </a:p>
          <a:p>
            <a:pPr marL="233045" indent="-220979">
              <a:lnSpc>
                <a:spcPct val="100000"/>
              </a:lnSpc>
              <a:spcBef>
                <a:spcPts val="225"/>
              </a:spcBef>
              <a:buClr>
                <a:srgbClr val="97C00E"/>
              </a:buClr>
              <a:buFont typeface="Wingdings"/>
              <a:buChar char=""/>
              <a:tabLst>
                <a:tab pos="233679" algn="l"/>
              </a:tabLst>
            </a:pPr>
            <a:r>
              <a:rPr sz="1600" b="1" spc="-10" dirty="0">
                <a:solidFill>
                  <a:srgbClr val="032B5F"/>
                </a:solidFill>
                <a:latin typeface="Verdana"/>
                <a:cs typeface="Verdana"/>
              </a:rPr>
              <a:t>Mark relevant </a:t>
            </a:r>
            <a:r>
              <a:rPr sz="1600" b="1" spc="-5" dirty="0">
                <a:solidFill>
                  <a:srgbClr val="032B5F"/>
                </a:solidFill>
                <a:latin typeface="Verdana"/>
                <a:cs typeface="Verdana"/>
              </a:rPr>
              <a:t>Radio Shadings into the </a:t>
            </a:r>
            <a:r>
              <a:rPr sz="1600" b="1" spc="-10" dirty="0">
                <a:solidFill>
                  <a:srgbClr val="032B5F"/>
                </a:solidFill>
                <a:latin typeface="Verdana"/>
                <a:cs typeface="Verdana"/>
              </a:rPr>
              <a:t>Floor</a:t>
            </a:r>
            <a:r>
              <a:rPr sz="1600" b="1" spc="200" dirty="0">
                <a:solidFill>
                  <a:srgbClr val="032B5F"/>
                </a:solidFill>
                <a:latin typeface="Verdana"/>
                <a:cs typeface="Verdana"/>
              </a:rPr>
              <a:t> </a:t>
            </a:r>
            <a:r>
              <a:rPr sz="1600" b="1" spc="-10" dirty="0">
                <a:solidFill>
                  <a:srgbClr val="032B5F"/>
                </a:solidFill>
                <a:latin typeface="Verdana"/>
                <a:cs typeface="Verdana"/>
              </a:rPr>
              <a:t>Plan</a:t>
            </a:r>
            <a:endParaRPr sz="1600">
              <a:latin typeface="Verdana"/>
              <a:cs typeface="Verdana"/>
            </a:endParaRPr>
          </a:p>
          <a:p>
            <a:pPr marL="464820" lvl="1" indent="-212090">
              <a:lnSpc>
                <a:spcPct val="100000"/>
              </a:lnSpc>
              <a:spcBef>
                <a:spcPts val="225"/>
              </a:spcBef>
              <a:buClr>
                <a:srgbClr val="C6E167"/>
              </a:buClr>
              <a:buFont typeface="Wingdings"/>
              <a:buChar char=""/>
              <a:tabLst>
                <a:tab pos="465455" algn="l"/>
              </a:tabLst>
            </a:pPr>
            <a:r>
              <a:rPr sz="1400" dirty="0">
                <a:solidFill>
                  <a:srgbClr val="032B5F"/>
                </a:solidFill>
                <a:latin typeface="Verdana"/>
                <a:cs typeface="Verdana"/>
              </a:rPr>
              <a:t>Fire Protection</a:t>
            </a:r>
            <a:r>
              <a:rPr sz="1400" spc="-70" dirty="0">
                <a:solidFill>
                  <a:srgbClr val="032B5F"/>
                </a:solidFill>
                <a:latin typeface="Verdana"/>
                <a:cs typeface="Verdana"/>
              </a:rPr>
              <a:t> </a:t>
            </a:r>
            <a:r>
              <a:rPr sz="1400" dirty="0">
                <a:solidFill>
                  <a:srgbClr val="032B5F"/>
                </a:solidFill>
                <a:latin typeface="Verdana"/>
                <a:cs typeface="Verdana"/>
              </a:rPr>
              <a:t>Walls</a:t>
            </a:r>
            <a:endParaRPr sz="1400">
              <a:latin typeface="Verdana"/>
              <a:cs typeface="Verdana"/>
            </a:endParaRPr>
          </a:p>
          <a:p>
            <a:pPr marL="466725" lvl="1" indent="-213995">
              <a:lnSpc>
                <a:spcPct val="100000"/>
              </a:lnSpc>
              <a:spcBef>
                <a:spcPts val="240"/>
              </a:spcBef>
              <a:buClr>
                <a:srgbClr val="C6E167"/>
              </a:buClr>
              <a:buFont typeface="Wingdings"/>
              <a:buChar char=""/>
              <a:tabLst>
                <a:tab pos="467359" algn="l"/>
              </a:tabLst>
            </a:pPr>
            <a:r>
              <a:rPr sz="1400" dirty="0">
                <a:solidFill>
                  <a:srgbClr val="032B5F"/>
                </a:solidFill>
                <a:latin typeface="Verdana"/>
                <a:cs typeface="Verdana"/>
              </a:rPr>
              <a:t>Lavatories, Staircases, Elevator </a:t>
            </a:r>
            <a:r>
              <a:rPr sz="1400" spc="-5" dirty="0">
                <a:solidFill>
                  <a:srgbClr val="032B5F"/>
                </a:solidFill>
                <a:latin typeface="Verdana"/>
                <a:cs typeface="Verdana"/>
              </a:rPr>
              <a:t>Shafts, </a:t>
            </a:r>
            <a:r>
              <a:rPr sz="1400" dirty="0">
                <a:solidFill>
                  <a:srgbClr val="032B5F"/>
                </a:solidFill>
                <a:latin typeface="Verdana"/>
                <a:cs typeface="Verdana"/>
              </a:rPr>
              <a:t>Supply</a:t>
            </a:r>
            <a:r>
              <a:rPr sz="1400" spc="-155" dirty="0">
                <a:solidFill>
                  <a:srgbClr val="032B5F"/>
                </a:solidFill>
                <a:latin typeface="Verdana"/>
                <a:cs typeface="Verdana"/>
              </a:rPr>
              <a:t> </a:t>
            </a:r>
            <a:r>
              <a:rPr sz="1400" dirty="0">
                <a:solidFill>
                  <a:srgbClr val="032B5F"/>
                </a:solidFill>
                <a:latin typeface="Verdana"/>
                <a:cs typeface="Verdana"/>
              </a:rPr>
              <a:t>Areas….</a:t>
            </a:r>
            <a:endParaRPr sz="1400">
              <a:latin typeface="Verdana"/>
              <a:cs typeface="Verdan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5650" y="2739593"/>
            <a:ext cx="3547809" cy="265567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641307" y="2478087"/>
            <a:ext cx="4450054" cy="23984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788348" y="3959781"/>
            <a:ext cx="4134764" cy="250134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190944" y="4468598"/>
            <a:ext cx="1149985" cy="1024255"/>
          </a:xfrm>
          <a:custGeom>
            <a:avLst/>
            <a:gdLst/>
            <a:ahLst/>
            <a:cxnLst/>
            <a:rect l="l" t="t" r="r" b="b"/>
            <a:pathLst>
              <a:path w="1149985" h="1024254">
                <a:moveTo>
                  <a:pt x="151117" y="0"/>
                </a:moveTo>
                <a:lnTo>
                  <a:pt x="0" y="845324"/>
                </a:lnTo>
                <a:lnTo>
                  <a:pt x="998296" y="1023785"/>
                </a:lnTo>
                <a:lnTo>
                  <a:pt x="1149426" y="178473"/>
                </a:lnTo>
                <a:lnTo>
                  <a:pt x="151117" y="0"/>
                </a:lnTo>
                <a:close/>
              </a:path>
            </a:pathLst>
          </a:custGeom>
          <a:solidFill>
            <a:srgbClr val="9A9A9A"/>
          </a:solidFill>
        </p:spPr>
        <p:txBody>
          <a:bodyPr wrap="square" lIns="0" tIns="0" rIns="0" bIns="0" rtlCol="0"/>
          <a:lstStyle/>
          <a:p>
            <a:endParaRPr/>
          </a:p>
        </p:txBody>
      </p:sp>
      <p:sp>
        <p:nvSpPr>
          <p:cNvPr id="6" name="object 6"/>
          <p:cNvSpPr/>
          <p:nvPr/>
        </p:nvSpPr>
        <p:spPr>
          <a:xfrm>
            <a:off x="1293812" y="3595242"/>
            <a:ext cx="427355" cy="335280"/>
          </a:xfrm>
          <a:custGeom>
            <a:avLst/>
            <a:gdLst/>
            <a:ahLst/>
            <a:cxnLst/>
            <a:rect l="l" t="t" r="r" b="b"/>
            <a:pathLst>
              <a:path w="427355" h="335279">
                <a:moveTo>
                  <a:pt x="0" y="0"/>
                </a:moveTo>
                <a:lnTo>
                  <a:pt x="426897" y="0"/>
                </a:lnTo>
                <a:lnTo>
                  <a:pt x="426897" y="334911"/>
                </a:lnTo>
                <a:lnTo>
                  <a:pt x="0" y="334911"/>
                </a:lnTo>
                <a:lnTo>
                  <a:pt x="0" y="0"/>
                </a:lnTo>
                <a:close/>
              </a:path>
            </a:pathLst>
          </a:custGeom>
          <a:solidFill>
            <a:srgbClr val="9A9A9A"/>
          </a:solidFill>
        </p:spPr>
        <p:txBody>
          <a:bodyPr wrap="square" lIns="0" tIns="0" rIns="0" bIns="0" rtlCol="0"/>
          <a:lstStyle/>
          <a:p>
            <a:endParaRPr/>
          </a:p>
        </p:txBody>
      </p:sp>
      <p:sp>
        <p:nvSpPr>
          <p:cNvPr id="7" name="object 7"/>
          <p:cNvSpPr/>
          <p:nvPr/>
        </p:nvSpPr>
        <p:spPr>
          <a:xfrm>
            <a:off x="5838089" y="5397369"/>
            <a:ext cx="535940" cy="455930"/>
          </a:xfrm>
          <a:custGeom>
            <a:avLst/>
            <a:gdLst/>
            <a:ahLst/>
            <a:cxnLst/>
            <a:rect l="l" t="t" r="r" b="b"/>
            <a:pathLst>
              <a:path w="535939" h="455929">
                <a:moveTo>
                  <a:pt x="62522" y="0"/>
                </a:moveTo>
                <a:lnTo>
                  <a:pt x="0" y="377367"/>
                </a:lnTo>
                <a:lnTo>
                  <a:pt x="472821" y="455714"/>
                </a:lnTo>
                <a:lnTo>
                  <a:pt x="535343" y="78346"/>
                </a:lnTo>
                <a:lnTo>
                  <a:pt x="62522" y="0"/>
                </a:lnTo>
                <a:close/>
              </a:path>
            </a:pathLst>
          </a:custGeom>
          <a:solidFill>
            <a:srgbClr val="9A9A9A"/>
          </a:solidFill>
        </p:spPr>
        <p:txBody>
          <a:bodyPr wrap="square" lIns="0" tIns="0" rIns="0" bIns="0" rtlCol="0"/>
          <a:lstStyle/>
          <a:p>
            <a:endParaRPr/>
          </a:p>
        </p:txBody>
      </p:sp>
      <p:sp>
        <p:nvSpPr>
          <p:cNvPr id="8" name="object 8"/>
          <p:cNvSpPr/>
          <p:nvPr/>
        </p:nvSpPr>
        <p:spPr>
          <a:xfrm>
            <a:off x="6283518" y="4950840"/>
            <a:ext cx="681355" cy="350520"/>
          </a:xfrm>
          <a:custGeom>
            <a:avLst/>
            <a:gdLst/>
            <a:ahLst/>
            <a:cxnLst/>
            <a:rect l="l" t="t" r="r" b="b"/>
            <a:pathLst>
              <a:path w="681354" h="350520">
                <a:moveTo>
                  <a:pt x="40474" y="0"/>
                </a:moveTo>
                <a:lnTo>
                  <a:pt x="0" y="244271"/>
                </a:lnTo>
                <a:lnTo>
                  <a:pt x="640346" y="350380"/>
                </a:lnTo>
                <a:lnTo>
                  <a:pt x="680821" y="106095"/>
                </a:lnTo>
                <a:lnTo>
                  <a:pt x="40474" y="0"/>
                </a:lnTo>
                <a:close/>
              </a:path>
            </a:pathLst>
          </a:custGeom>
          <a:solidFill>
            <a:srgbClr val="9A9A9A"/>
          </a:solidFill>
        </p:spPr>
        <p:txBody>
          <a:bodyPr wrap="square" lIns="0" tIns="0" rIns="0" bIns="0" rtlCol="0"/>
          <a:lstStyle/>
          <a:p>
            <a:endParaRPr/>
          </a:p>
        </p:txBody>
      </p:sp>
      <p:sp>
        <p:nvSpPr>
          <p:cNvPr id="9" name="object 9"/>
          <p:cNvSpPr/>
          <p:nvPr/>
        </p:nvSpPr>
        <p:spPr>
          <a:xfrm>
            <a:off x="3828432" y="3722871"/>
            <a:ext cx="625475" cy="1229995"/>
          </a:xfrm>
          <a:custGeom>
            <a:avLst/>
            <a:gdLst/>
            <a:ahLst/>
            <a:cxnLst/>
            <a:rect l="l" t="t" r="r" b="b"/>
            <a:pathLst>
              <a:path w="625475" h="1229995">
                <a:moveTo>
                  <a:pt x="206425" y="0"/>
                </a:moveTo>
                <a:lnTo>
                  <a:pt x="0" y="1154696"/>
                </a:lnTo>
                <a:lnTo>
                  <a:pt x="418693" y="1229537"/>
                </a:lnTo>
                <a:lnTo>
                  <a:pt x="625119" y="74853"/>
                </a:lnTo>
                <a:lnTo>
                  <a:pt x="206425" y="0"/>
                </a:lnTo>
                <a:close/>
              </a:path>
            </a:pathLst>
          </a:custGeom>
          <a:solidFill>
            <a:srgbClr val="9A9A9A"/>
          </a:solidFill>
        </p:spPr>
        <p:txBody>
          <a:bodyPr wrap="square" lIns="0" tIns="0" rIns="0" bIns="0" rtlCol="0"/>
          <a:lstStyle/>
          <a:p>
            <a:endParaRPr/>
          </a:p>
        </p:txBody>
      </p:sp>
      <p:sp>
        <p:nvSpPr>
          <p:cNvPr id="10" name="object 10"/>
          <p:cNvSpPr/>
          <p:nvPr/>
        </p:nvSpPr>
        <p:spPr>
          <a:xfrm>
            <a:off x="5723293" y="3503841"/>
            <a:ext cx="424180" cy="335280"/>
          </a:xfrm>
          <a:custGeom>
            <a:avLst/>
            <a:gdLst/>
            <a:ahLst/>
            <a:cxnLst/>
            <a:rect l="l" t="t" r="r" b="b"/>
            <a:pathLst>
              <a:path w="424179" h="335279">
                <a:moveTo>
                  <a:pt x="0" y="0"/>
                </a:moveTo>
                <a:lnTo>
                  <a:pt x="423722" y="0"/>
                </a:lnTo>
                <a:lnTo>
                  <a:pt x="423722" y="334911"/>
                </a:lnTo>
                <a:lnTo>
                  <a:pt x="0" y="334911"/>
                </a:lnTo>
                <a:lnTo>
                  <a:pt x="0" y="0"/>
                </a:lnTo>
                <a:close/>
              </a:path>
            </a:pathLst>
          </a:custGeom>
          <a:solidFill>
            <a:srgbClr val="9A9A9A"/>
          </a:solidFill>
        </p:spPr>
        <p:txBody>
          <a:bodyPr wrap="square" lIns="0" tIns="0" rIns="0" bIns="0" rtlCol="0"/>
          <a:lstStyle/>
          <a:p>
            <a:endParaRPr/>
          </a:p>
        </p:txBody>
      </p:sp>
      <p:sp>
        <p:nvSpPr>
          <p:cNvPr id="11" name="object 11"/>
          <p:cNvSpPr/>
          <p:nvPr/>
        </p:nvSpPr>
        <p:spPr>
          <a:xfrm>
            <a:off x="4353657" y="2894013"/>
            <a:ext cx="0" cy="904875"/>
          </a:xfrm>
          <a:custGeom>
            <a:avLst/>
            <a:gdLst/>
            <a:ahLst/>
            <a:cxnLst/>
            <a:rect l="l" t="t" r="r" b="b"/>
            <a:pathLst>
              <a:path h="904875">
                <a:moveTo>
                  <a:pt x="0" y="0"/>
                </a:moveTo>
                <a:lnTo>
                  <a:pt x="0" y="904747"/>
                </a:lnTo>
              </a:path>
            </a:pathLst>
          </a:custGeom>
          <a:ln w="57150">
            <a:solidFill>
              <a:srgbClr val="032B5F"/>
            </a:solidFill>
          </a:ln>
        </p:spPr>
        <p:txBody>
          <a:bodyPr wrap="square" lIns="0" tIns="0" rIns="0" bIns="0" rtlCol="0"/>
          <a:lstStyle/>
          <a:p>
            <a:endParaRPr/>
          </a:p>
        </p:txBody>
      </p:sp>
      <p:sp>
        <p:nvSpPr>
          <p:cNvPr id="12" name="object 12"/>
          <p:cNvSpPr/>
          <p:nvPr/>
        </p:nvSpPr>
        <p:spPr>
          <a:xfrm>
            <a:off x="3204626" y="4430498"/>
            <a:ext cx="142875" cy="936625"/>
          </a:xfrm>
          <a:custGeom>
            <a:avLst/>
            <a:gdLst/>
            <a:ahLst/>
            <a:cxnLst/>
            <a:rect l="l" t="t" r="r" b="b"/>
            <a:pathLst>
              <a:path w="142875" h="936625">
                <a:moveTo>
                  <a:pt x="142836" y="0"/>
                </a:moveTo>
                <a:lnTo>
                  <a:pt x="0" y="936497"/>
                </a:lnTo>
              </a:path>
            </a:pathLst>
          </a:custGeom>
          <a:ln w="57149">
            <a:solidFill>
              <a:srgbClr val="032B5F"/>
            </a:solidFill>
          </a:ln>
        </p:spPr>
        <p:txBody>
          <a:bodyPr wrap="square" lIns="0" tIns="0" rIns="0" bIns="0" rtlCol="0"/>
          <a:lstStyle/>
          <a:p>
            <a:endParaRPr/>
          </a:p>
        </p:txBody>
      </p:sp>
      <p:sp>
        <p:nvSpPr>
          <p:cNvPr id="13" name="object 13"/>
          <p:cNvSpPr/>
          <p:nvPr/>
        </p:nvSpPr>
        <p:spPr>
          <a:xfrm>
            <a:off x="4212409" y="4597163"/>
            <a:ext cx="142875" cy="936625"/>
          </a:xfrm>
          <a:custGeom>
            <a:avLst/>
            <a:gdLst/>
            <a:ahLst/>
            <a:cxnLst/>
            <a:rect l="l" t="t" r="r" b="b"/>
            <a:pathLst>
              <a:path w="142875" h="936625">
                <a:moveTo>
                  <a:pt x="142836" y="0"/>
                </a:moveTo>
                <a:lnTo>
                  <a:pt x="0" y="936497"/>
                </a:lnTo>
              </a:path>
            </a:pathLst>
          </a:custGeom>
          <a:ln w="57149">
            <a:solidFill>
              <a:srgbClr val="032B5F"/>
            </a:solidFill>
          </a:ln>
        </p:spPr>
        <p:txBody>
          <a:bodyPr wrap="square" lIns="0" tIns="0" rIns="0" bIns="0" rtlCol="0"/>
          <a:lstStyle/>
          <a:p>
            <a:endParaRPr/>
          </a:p>
        </p:txBody>
      </p:sp>
      <p:sp>
        <p:nvSpPr>
          <p:cNvPr id="14" name="object 14"/>
          <p:cNvSpPr/>
          <p:nvPr/>
        </p:nvSpPr>
        <p:spPr>
          <a:xfrm>
            <a:off x="712723" y="1799970"/>
            <a:ext cx="112776" cy="118872"/>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712723" y="2106294"/>
            <a:ext cx="112776" cy="118872"/>
          </a:xfrm>
          <a:prstGeom prst="rect">
            <a:avLst/>
          </a:prstGeom>
          <a:blipFill>
            <a:blip r:embed="rId5" cstate="print"/>
            <a:stretch>
              <a:fillRect/>
            </a:stretch>
          </a:blipFill>
        </p:spPr>
        <p:txBody>
          <a:bodyPr wrap="square" lIns="0" tIns="0" rIns="0" bIns="0" rtlCol="0"/>
          <a:lstStyle/>
          <a:p>
            <a:endParaRPr/>
          </a:p>
        </p:txBody>
      </p:sp>
      <p:sp>
        <p:nvSpPr>
          <p:cNvPr id="16" name="object 16"/>
          <p:cNvSpPr txBox="1"/>
          <p:nvPr/>
        </p:nvSpPr>
        <p:spPr>
          <a:xfrm>
            <a:off x="701548" y="1335557"/>
            <a:ext cx="4433570" cy="1456690"/>
          </a:xfrm>
          <a:prstGeom prst="rect">
            <a:avLst/>
          </a:prstGeom>
        </p:spPr>
        <p:txBody>
          <a:bodyPr vert="horz" wrap="square" lIns="0" tIns="74930" rIns="0" bIns="0" rtlCol="0">
            <a:spAutoFit/>
          </a:bodyPr>
          <a:lstStyle/>
          <a:p>
            <a:pPr marL="12700">
              <a:lnSpc>
                <a:spcPct val="100000"/>
              </a:lnSpc>
              <a:spcBef>
                <a:spcPts val="590"/>
              </a:spcBef>
            </a:pPr>
            <a:r>
              <a:rPr sz="1600" b="1" spc="-5" dirty="0">
                <a:solidFill>
                  <a:srgbClr val="032B5F"/>
                </a:solidFill>
                <a:latin typeface="Arial"/>
                <a:cs typeface="Arial"/>
              </a:rPr>
              <a:t>Draw in </a:t>
            </a:r>
            <a:r>
              <a:rPr sz="1600" b="1" spc="-10" dirty="0">
                <a:solidFill>
                  <a:srgbClr val="032B5F"/>
                </a:solidFill>
                <a:latin typeface="Arial"/>
                <a:cs typeface="Arial"/>
              </a:rPr>
              <a:t>the receiving </a:t>
            </a:r>
            <a:r>
              <a:rPr sz="1600" b="1" spc="-5" dirty="0">
                <a:solidFill>
                  <a:srgbClr val="032B5F"/>
                </a:solidFill>
                <a:latin typeface="Arial"/>
                <a:cs typeface="Arial"/>
              </a:rPr>
              <a:t>radii</a:t>
            </a:r>
            <a:r>
              <a:rPr sz="1600" b="1" spc="105" dirty="0">
                <a:solidFill>
                  <a:srgbClr val="032B5F"/>
                </a:solidFill>
                <a:latin typeface="Arial"/>
                <a:cs typeface="Arial"/>
              </a:rPr>
              <a:t> </a:t>
            </a:r>
            <a:r>
              <a:rPr sz="1600" b="1" spc="-5" dirty="0">
                <a:solidFill>
                  <a:srgbClr val="032B5F"/>
                </a:solidFill>
                <a:latin typeface="Arial"/>
                <a:cs typeface="Arial"/>
              </a:rPr>
              <a:t>10m–15m</a:t>
            </a:r>
            <a:endParaRPr sz="1600">
              <a:latin typeface="Arial"/>
              <a:cs typeface="Arial"/>
            </a:endParaRPr>
          </a:p>
          <a:p>
            <a:pPr marL="215265" marR="5080">
              <a:lnSpc>
                <a:spcPct val="125600"/>
              </a:lnSpc>
            </a:pPr>
            <a:r>
              <a:rPr sz="1600" spc="-5" dirty="0">
                <a:solidFill>
                  <a:srgbClr val="032B5F"/>
                </a:solidFill>
                <a:latin typeface="Arial"/>
                <a:cs typeface="Arial"/>
              </a:rPr>
              <a:t>10m-radii guarantee enough planning reserves  Circle center = receiver position (+/- 1m is ok</a:t>
            </a:r>
            <a:r>
              <a:rPr sz="1600" spc="105" dirty="0">
                <a:solidFill>
                  <a:srgbClr val="032B5F"/>
                </a:solidFill>
                <a:latin typeface="Arial"/>
                <a:cs typeface="Arial"/>
              </a:rPr>
              <a:t> </a:t>
            </a:r>
            <a:r>
              <a:rPr sz="1600" spc="-5" dirty="0">
                <a:solidFill>
                  <a:srgbClr val="032B5F"/>
                </a:solidFill>
                <a:latin typeface="Arial"/>
                <a:cs typeface="Arial"/>
              </a:rPr>
              <a:t>)</a:t>
            </a:r>
            <a:endParaRPr sz="1600">
              <a:latin typeface="Arial"/>
              <a:cs typeface="Arial"/>
            </a:endParaRPr>
          </a:p>
          <a:p>
            <a:pPr>
              <a:lnSpc>
                <a:spcPct val="100000"/>
              </a:lnSpc>
              <a:spcBef>
                <a:spcPts val="50"/>
              </a:spcBef>
            </a:pPr>
            <a:endParaRPr sz="2000">
              <a:latin typeface="Times New Roman"/>
              <a:cs typeface="Times New Roman"/>
            </a:endParaRPr>
          </a:p>
          <a:p>
            <a:pPr marL="686435">
              <a:lnSpc>
                <a:spcPct val="100000"/>
              </a:lnSpc>
            </a:pPr>
            <a:r>
              <a:rPr sz="1400" dirty="0">
                <a:solidFill>
                  <a:srgbClr val="FF0000"/>
                </a:solidFill>
                <a:latin typeface="Arial"/>
                <a:cs typeface="Arial"/>
              </a:rPr>
              <a:t>=</a:t>
            </a:r>
            <a:r>
              <a:rPr sz="1400" spc="-30" dirty="0">
                <a:solidFill>
                  <a:srgbClr val="FF0000"/>
                </a:solidFill>
                <a:latin typeface="Arial"/>
                <a:cs typeface="Arial"/>
              </a:rPr>
              <a:t> </a:t>
            </a:r>
            <a:r>
              <a:rPr sz="1400" dirty="0">
                <a:solidFill>
                  <a:srgbClr val="FF0000"/>
                </a:solidFill>
                <a:latin typeface="Arial"/>
                <a:cs typeface="Arial"/>
              </a:rPr>
              <a:t>20m</a:t>
            </a:r>
            <a:endParaRPr sz="1400">
              <a:latin typeface="Arial"/>
              <a:cs typeface="Arial"/>
            </a:endParaRPr>
          </a:p>
        </p:txBody>
      </p:sp>
      <p:sp>
        <p:nvSpPr>
          <p:cNvPr id="17" name="object 17"/>
          <p:cNvSpPr/>
          <p:nvPr/>
        </p:nvSpPr>
        <p:spPr>
          <a:xfrm>
            <a:off x="925516" y="2572108"/>
            <a:ext cx="5883169" cy="4093294"/>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7164388" y="2717841"/>
            <a:ext cx="1498535" cy="1665246"/>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20" name="object 20"/>
          <p:cNvSpPr txBox="1">
            <a:spLocks noGrp="1"/>
          </p:cNvSpPr>
          <p:nvPr>
            <p:ph type="title"/>
          </p:nvPr>
        </p:nvSpPr>
        <p:spPr>
          <a:prstGeom prst="rect">
            <a:avLst/>
          </a:prstGeom>
        </p:spPr>
        <p:txBody>
          <a:bodyPr vert="horz" wrap="square" lIns="0" tIns="72771" rIns="0" bIns="0" rtlCol="0">
            <a:spAutoFit/>
          </a:bodyPr>
          <a:lstStyle/>
          <a:p>
            <a:pPr marL="525145" marR="2965450">
              <a:lnSpc>
                <a:spcPct val="100000"/>
              </a:lnSpc>
              <a:spcBef>
                <a:spcPts val="105"/>
              </a:spcBef>
            </a:pPr>
            <a:r>
              <a:rPr sz="2000" dirty="0"/>
              <a:t>Range </a:t>
            </a:r>
            <a:r>
              <a:rPr sz="2000" spc="-5" dirty="0"/>
              <a:t>planning in commercial buildings:  Step</a:t>
            </a:r>
            <a:r>
              <a:rPr sz="2000" spc="-25" dirty="0"/>
              <a:t> </a:t>
            </a:r>
            <a:r>
              <a:rPr sz="2000" dirty="0"/>
              <a:t>2</a:t>
            </a:r>
            <a:endParaRPr sz="2000"/>
          </a:p>
        </p:txBody>
      </p:sp>
      <p:sp>
        <p:nvSpPr>
          <p:cNvPr id="21" name="object 2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22" name="object 2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68</a:t>
            </a:fld>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72771" rIns="0" bIns="0" rtlCol="0">
            <a:spAutoFit/>
          </a:bodyPr>
          <a:lstStyle/>
          <a:p>
            <a:pPr marL="525145" marR="3179445">
              <a:lnSpc>
                <a:spcPct val="100000"/>
              </a:lnSpc>
              <a:spcBef>
                <a:spcPts val="105"/>
              </a:spcBef>
            </a:pPr>
            <a:r>
              <a:rPr sz="2000" dirty="0"/>
              <a:t>Range </a:t>
            </a:r>
            <a:r>
              <a:rPr sz="2000" spc="-5" dirty="0"/>
              <a:t>planning in functional buildings:  Connectivity </a:t>
            </a:r>
            <a:r>
              <a:rPr sz="2000" dirty="0"/>
              <a:t>to </a:t>
            </a:r>
            <a:r>
              <a:rPr sz="2000" spc="-5" dirty="0"/>
              <a:t>automation</a:t>
            </a:r>
            <a:r>
              <a:rPr sz="2000" spc="-55" dirty="0"/>
              <a:t> </a:t>
            </a:r>
            <a:r>
              <a:rPr sz="2000" spc="-5" dirty="0"/>
              <a:t>systems</a:t>
            </a:r>
            <a:endParaRPr sz="2000"/>
          </a:p>
        </p:txBody>
      </p:sp>
      <p:sp>
        <p:nvSpPr>
          <p:cNvPr id="4" name="object 4"/>
          <p:cNvSpPr txBox="1"/>
          <p:nvPr/>
        </p:nvSpPr>
        <p:spPr>
          <a:xfrm>
            <a:off x="746125" y="1650936"/>
            <a:ext cx="6449060" cy="683895"/>
          </a:xfrm>
          <a:prstGeom prst="rect">
            <a:avLst/>
          </a:prstGeom>
        </p:spPr>
        <p:txBody>
          <a:bodyPr vert="horz" wrap="square" lIns="0" tIns="12700" rIns="0" bIns="0" rtlCol="0">
            <a:spAutoFit/>
          </a:bodyPr>
          <a:lstStyle/>
          <a:p>
            <a:pPr marL="241300" marR="5080" indent="-228600">
              <a:lnSpc>
                <a:spcPct val="120000"/>
              </a:lnSpc>
              <a:spcBef>
                <a:spcPts val="100"/>
              </a:spcBef>
              <a:buClr>
                <a:srgbClr val="97C00E"/>
              </a:buClr>
              <a:buFont typeface="Wingdings"/>
              <a:buChar char=""/>
              <a:tabLst>
                <a:tab pos="241300" algn="l"/>
              </a:tabLst>
            </a:pPr>
            <a:r>
              <a:rPr sz="1800" b="1" spc="-5" dirty="0">
                <a:solidFill>
                  <a:srgbClr val="032B5F"/>
                </a:solidFill>
                <a:latin typeface="Verdana"/>
                <a:cs typeface="Verdana"/>
              </a:rPr>
              <a:t>Gateways can also be added to existing building  automation</a:t>
            </a:r>
            <a:r>
              <a:rPr sz="1800" b="1" spc="5" dirty="0">
                <a:solidFill>
                  <a:srgbClr val="032B5F"/>
                </a:solidFill>
                <a:latin typeface="Verdana"/>
                <a:cs typeface="Verdana"/>
              </a:rPr>
              <a:t> </a:t>
            </a:r>
            <a:r>
              <a:rPr sz="1800" b="1" spc="-5" dirty="0">
                <a:solidFill>
                  <a:srgbClr val="032B5F"/>
                </a:solidFill>
                <a:latin typeface="Verdana"/>
                <a:cs typeface="Verdana"/>
              </a:rPr>
              <a:t>systems.</a:t>
            </a:r>
            <a:endParaRPr sz="1800">
              <a:latin typeface="Verdana"/>
              <a:cs typeface="Verdana"/>
            </a:endParaRPr>
          </a:p>
        </p:txBody>
      </p:sp>
      <p:sp>
        <p:nvSpPr>
          <p:cNvPr id="5" name="object 5"/>
          <p:cNvSpPr txBox="1"/>
          <p:nvPr/>
        </p:nvSpPr>
        <p:spPr>
          <a:xfrm>
            <a:off x="746125" y="4211760"/>
            <a:ext cx="6477000" cy="1730375"/>
          </a:xfrm>
          <a:prstGeom prst="rect">
            <a:avLst/>
          </a:prstGeom>
        </p:spPr>
        <p:txBody>
          <a:bodyPr vert="horz" wrap="square" lIns="0" tIns="115570" rIns="0" bIns="0" rtlCol="0">
            <a:spAutoFit/>
          </a:bodyPr>
          <a:lstStyle/>
          <a:p>
            <a:pPr marL="241300" indent="-228600">
              <a:lnSpc>
                <a:spcPct val="100000"/>
              </a:lnSpc>
              <a:spcBef>
                <a:spcPts val="910"/>
              </a:spcBef>
              <a:buClr>
                <a:srgbClr val="97C00E"/>
              </a:buClr>
              <a:buFont typeface="Wingdings"/>
              <a:buChar char=""/>
              <a:tabLst>
                <a:tab pos="241300" algn="l"/>
              </a:tabLst>
            </a:pPr>
            <a:r>
              <a:rPr sz="1800" b="1" spc="-5" dirty="0">
                <a:solidFill>
                  <a:srgbClr val="032B5F"/>
                </a:solidFill>
                <a:latin typeface="Verdana"/>
                <a:cs typeface="Verdana"/>
              </a:rPr>
              <a:t>Approach:</a:t>
            </a:r>
            <a:endParaRPr sz="1800">
              <a:latin typeface="Verdana"/>
              <a:cs typeface="Verdana"/>
            </a:endParaRPr>
          </a:p>
          <a:p>
            <a:pPr marL="481965" lvl="1" indent="-232410">
              <a:lnSpc>
                <a:spcPct val="100000"/>
              </a:lnSpc>
              <a:spcBef>
                <a:spcPts val="715"/>
              </a:spcBef>
              <a:buClr>
                <a:srgbClr val="C6E167"/>
              </a:buClr>
              <a:buFont typeface="Wingdings"/>
              <a:buChar char=""/>
              <a:tabLst>
                <a:tab pos="482600" algn="l"/>
              </a:tabLst>
            </a:pPr>
            <a:r>
              <a:rPr sz="1600" spc="-5" dirty="0">
                <a:solidFill>
                  <a:srgbClr val="032B5F"/>
                </a:solidFill>
                <a:latin typeface="Verdana"/>
                <a:cs typeface="Verdana"/>
              </a:rPr>
              <a:t>Which central </a:t>
            </a:r>
            <a:r>
              <a:rPr sz="1600" spc="-10" dirty="0">
                <a:solidFill>
                  <a:srgbClr val="032B5F"/>
                </a:solidFill>
                <a:latin typeface="Verdana"/>
                <a:cs typeface="Verdana"/>
              </a:rPr>
              <a:t>building </a:t>
            </a:r>
            <a:r>
              <a:rPr sz="1600" spc="-5" dirty="0">
                <a:solidFill>
                  <a:srgbClr val="032B5F"/>
                </a:solidFill>
                <a:latin typeface="Verdana"/>
                <a:cs typeface="Verdana"/>
              </a:rPr>
              <a:t>control </a:t>
            </a:r>
            <a:r>
              <a:rPr sz="1600" spc="-10" dirty="0">
                <a:solidFill>
                  <a:srgbClr val="032B5F"/>
                </a:solidFill>
                <a:latin typeface="Verdana"/>
                <a:cs typeface="Verdana"/>
              </a:rPr>
              <a:t>system </a:t>
            </a:r>
            <a:r>
              <a:rPr sz="1600" spc="-5" dirty="0">
                <a:solidFill>
                  <a:srgbClr val="032B5F"/>
                </a:solidFill>
                <a:latin typeface="Verdana"/>
                <a:cs typeface="Verdana"/>
              </a:rPr>
              <a:t>is</a:t>
            </a:r>
            <a:r>
              <a:rPr sz="1600" spc="165" dirty="0">
                <a:solidFill>
                  <a:srgbClr val="032B5F"/>
                </a:solidFill>
                <a:latin typeface="Verdana"/>
                <a:cs typeface="Verdana"/>
              </a:rPr>
              <a:t> </a:t>
            </a:r>
            <a:r>
              <a:rPr sz="1600" spc="-10" dirty="0">
                <a:solidFill>
                  <a:srgbClr val="032B5F"/>
                </a:solidFill>
                <a:latin typeface="Verdana"/>
                <a:cs typeface="Verdana"/>
              </a:rPr>
              <a:t>used?</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5" dirty="0">
                <a:solidFill>
                  <a:srgbClr val="032B5F"/>
                </a:solidFill>
                <a:latin typeface="Verdana"/>
                <a:cs typeface="Verdana"/>
              </a:rPr>
              <a:t>Which applications are</a:t>
            </a:r>
            <a:r>
              <a:rPr sz="1600" spc="-15" dirty="0">
                <a:solidFill>
                  <a:srgbClr val="032B5F"/>
                </a:solidFill>
                <a:latin typeface="Verdana"/>
                <a:cs typeface="Verdana"/>
              </a:rPr>
              <a:t> </a:t>
            </a:r>
            <a:r>
              <a:rPr sz="1600" spc="-5" dirty="0">
                <a:solidFill>
                  <a:srgbClr val="032B5F"/>
                </a:solidFill>
                <a:latin typeface="Verdana"/>
                <a:cs typeface="Verdana"/>
              </a:rPr>
              <a:t>desired?</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5" dirty="0">
                <a:solidFill>
                  <a:srgbClr val="032B5F"/>
                </a:solidFill>
                <a:latin typeface="Verdana"/>
                <a:cs typeface="Verdana"/>
              </a:rPr>
              <a:t>Which products are to be</a:t>
            </a:r>
            <a:r>
              <a:rPr sz="1600" spc="10" dirty="0">
                <a:solidFill>
                  <a:srgbClr val="032B5F"/>
                </a:solidFill>
                <a:latin typeface="Verdana"/>
                <a:cs typeface="Verdana"/>
              </a:rPr>
              <a:t> </a:t>
            </a:r>
            <a:r>
              <a:rPr sz="1600" spc="-10" dirty="0">
                <a:solidFill>
                  <a:srgbClr val="032B5F"/>
                </a:solidFill>
                <a:latin typeface="Verdana"/>
                <a:cs typeface="Verdana"/>
              </a:rPr>
              <a:t>used?</a:t>
            </a:r>
            <a:endParaRPr sz="1600">
              <a:latin typeface="Verdana"/>
              <a:cs typeface="Verdana"/>
            </a:endParaRPr>
          </a:p>
          <a:p>
            <a:pPr marL="481965" lvl="1" indent="-232410">
              <a:lnSpc>
                <a:spcPct val="100000"/>
              </a:lnSpc>
              <a:spcBef>
                <a:spcPts val="685"/>
              </a:spcBef>
              <a:buClr>
                <a:srgbClr val="C6E167"/>
              </a:buClr>
              <a:buFont typeface="Wingdings"/>
              <a:buChar char=""/>
              <a:tabLst>
                <a:tab pos="482600" algn="l"/>
              </a:tabLst>
            </a:pPr>
            <a:r>
              <a:rPr sz="1600" spc="-5" dirty="0">
                <a:solidFill>
                  <a:srgbClr val="032B5F"/>
                </a:solidFill>
                <a:latin typeface="Verdana"/>
                <a:cs typeface="Verdana"/>
              </a:rPr>
              <a:t>How </a:t>
            </a:r>
            <a:r>
              <a:rPr sz="1600" spc="-10" dirty="0">
                <a:solidFill>
                  <a:srgbClr val="032B5F"/>
                </a:solidFill>
                <a:latin typeface="Verdana"/>
                <a:cs typeface="Verdana"/>
              </a:rPr>
              <a:t>many emitters </a:t>
            </a:r>
            <a:r>
              <a:rPr sz="1600" spc="-5" dirty="0">
                <a:solidFill>
                  <a:srgbClr val="032B5F"/>
                </a:solidFill>
                <a:latin typeface="Verdana"/>
                <a:cs typeface="Verdana"/>
              </a:rPr>
              <a:t>per </a:t>
            </a:r>
            <a:r>
              <a:rPr sz="1600" spc="-10" dirty="0">
                <a:solidFill>
                  <a:srgbClr val="032B5F"/>
                </a:solidFill>
                <a:latin typeface="Verdana"/>
                <a:cs typeface="Verdana"/>
              </a:rPr>
              <a:t>unit </a:t>
            </a:r>
            <a:r>
              <a:rPr sz="1600" spc="-5" dirty="0">
                <a:solidFill>
                  <a:srgbClr val="032B5F"/>
                </a:solidFill>
                <a:latin typeface="Verdana"/>
                <a:cs typeface="Verdana"/>
              </a:rPr>
              <a:t>(axis, area, </a:t>
            </a:r>
            <a:r>
              <a:rPr sz="1600" spc="-10" dirty="0">
                <a:solidFill>
                  <a:srgbClr val="032B5F"/>
                </a:solidFill>
                <a:latin typeface="Verdana"/>
                <a:cs typeface="Verdana"/>
              </a:rPr>
              <a:t>etc.) </a:t>
            </a:r>
            <a:r>
              <a:rPr sz="1600" spc="-5" dirty="0">
                <a:solidFill>
                  <a:srgbClr val="032B5F"/>
                </a:solidFill>
                <a:latin typeface="Verdana"/>
                <a:cs typeface="Verdana"/>
              </a:rPr>
              <a:t>are</a:t>
            </a:r>
            <a:r>
              <a:rPr sz="1600" spc="220" dirty="0">
                <a:solidFill>
                  <a:srgbClr val="032B5F"/>
                </a:solidFill>
                <a:latin typeface="Verdana"/>
                <a:cs typeface="Verdana"/>
              </a:rPr>
              <a:t> </a:t>
            </a:r>
            <a:r>
              <a:rPr sz="1600" spc="-5" dirty="0">
                <a:solidFill>
                  <a:srgbClr val="032B5F"/>
                </a:solidFill>
                <a:latin typeface="Verdana"/>
                <a:cs typeface="Verdana"/>
              </a:rPr>
              <a:t>desired?</a:t>
            </a:r>
            <a:endParaRPr sz="1600">
              <a:latin typeface="Verdana"/>
              <a:cs typeface="Verdana"/>
            </a:endParaRPr>
          </a:p>
        </p:txBody>
      </p:sp>
      <p:sp>
        <p:nvSpPr>
          <p:cNvPr id="6" name="object 6"/>
          <p:cNvSpPr/>
          <p:nvPr/>
        </p:nvSpPr>
        <p:spPr>
          <a:xfrm>
            <a:off x="7492084" y="3178810"/>
            <a:ext cx="989712" cy="41624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57238" y="3241674"/>
            <a:ext cx="5962649" cy="466724"/>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69</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Cable: expensive &amp;</a:t>
            </a:r>
            <a:r>
              <a:rPr spc="55" dirty="0"/>
              <a:t> </a:t>
            </a:r>
            <a:r>
              <a:rPr spc="-10" dirty="0"/>
              <a:t>inflexible</a:t>
            </a:r>
          </a:p>
        </p:txBody>
      </p:sp>
      <p:sp>
        <p:nvSpPr>
          <p:cNvPr id="4" name="object 4"/>
          <p:cNvSpPr txBox="1"/>
          <p:nvPr/>
        </p:nvSpPr>
        <p:spPr>
          <a:xfrm>
            <a:off x="3191149" y="1250059"/>
            <a:ext cx="5114651" cy="5329023"/>
          </a:xfrm>
          <a:prstGeom prst="rect">
            <a:avLst/>
          </a:prstGeom>
        </p:spPr>
        <p:txBody>
          <a:bodyPr vert="horz" wrap="square" lIns="0" tIns="12065" rIns="0" bIns="0" rtlCol="0">
            <a:spAutoFit/>
          </a:bodyPr>
          <a:lstStyle/>
          <a:p>
            <a:pPr marL="12700">
              <a:lnSpc>
                <a:spcPct val="100000"/>
              </a:lnSpc>
              <a:spcBef>
                <a:spcPts val="95"/>
              </a:spcBef>
            </a:pPr>
            <a:r>
              <a:rPr sz="1900" b="1" spc="-5" dirty="0">
                <a:solidFill>
                  <a:srgbClr val="032B5F"/>
                </a:solidFill>
                <a:latin typeface="Verdana"/>
                <a:cs typeface="Verdana"/>
              </a:rPr>
              <a:t>Conventional wiring</a:t>
            </a:r>
            <a:r>
              <a:rPr sz="1900" b="1" spc="-10" dirty="0">
                <a:solidFill>
                  <a:srgbClr val="032B5F"/>
                </a:solidFill>
                <a:latin typeface="Verdana"/>
                <a:cs typeface="Verdana"/>
              </a:rPr>
              <a:t> </a:t>
            </a:r>
            <a:r>
              <a:rPr sz="1900" b="1" spc="-5" dirty="0">
                <a:solidFill>
                  <a:srgbClr val="032B5F"/>
                </a:solidFill>
                <a:latin typeface="Verdana"/>
                <a:cs typeface="Verdana"/>
              </a:rPr>
              <a:t>solutions</a:t>
            </a:r>
            <a:endParaRPr sz="1900" dirty="0">
              <a:latin typeface="Verdana"/>
              <a:cs typeface="Verdana"/>
            </a:endParaRPr>
          </a:p>
          <a:p>
            <a:pPr>
              <a:lnSpc>
                <a:spcPct val="100000"/>
              </a:lnSpc>
              <a:spcBef>
                <a:spcPts val="40"/>
              </a:spcBef>
            </a:pPr>
            <a:endParaRPr sz="2550" dirty="0">
              <a:latin typeface="Times New Roman"/>
              <a:cs typeface="Times New Roman"/>
            </a:endParaRPr>
          </a:p>
          <a:p>
            <a:pPr marL="240665" indent="-228600">
              <a:lnSpc>
                <a:spcPct val="100000"/>
              </a:lnSpc>
              <a:buClr>
                <a:srgbClr val="97C00E"/>
              </a:buClr>
              <a:buFont typeface="Wingdings"/>
              <a:buChar char=""/>
              <a:tabLst>
                <a:tab pos="241300" algn="l"/>
              </a:tabLst>
            </a:pPr>
            <a:r>
              <a:rPr sz="1700" dirty="0">
                <a:solidFill>
                  <a:srgbClr val="032B5F"/>
                </a:solidFill>
                <a:latin typeface="Verdana"/>
                <a:cs typeface="Verdana"/>
              </a:rPr>
              <a:t>Time</a:t>
            </a:r>
            <a:r>
              <a:rPr sz="1700" spc="-35" dirty="0">
                <a:solidFill>
                  <a:srgbClr val="032B5F"/>
                </a:solidFill>
                <a:latin typeface="Verdana"/>
                <a:cs typeface="Verdana"/>
              </a:rPr>
              <a:t> </a:t>
            </a:r>
            <a:r>
              <a:rPr sz="1700" dirty="0">
                <a:solidFill>
                  <a:srgbClr val="032B5F"/>
                </a:solidFill>
                <a:latin typeface="Verdana"/>
                <a:cs typeface="Verdana"/>
              </a:rPr>
              <a:t>consuming</a:t>
            </a:r>
            <a:endParaRPr sz="1700" dirty="0">
              <a:latin typeface="Verdana"/>
              <a:cs typeface="Verdana"/>
            </a:endParaRPr>
          </a:p>
          <a:p>
            <a:pPr>
              <a:lnSpc>
                <a:spcPct val="100000"/>
              </a:lnSpc>
              <a:spcBef>
                <a:spcPts val="45"/>
              </a:spcBef>
              <a:buClr>
                <a:srgbClr val="97C00E"/>
              </a:buClr>
              <a:buFont typeface="Wingdings"/>
              <a:buChar char=""/>
            </a:pPr>
            <a:endParaRPr sz="2800" dirty="0">
              <a:latin typeface="Times New Roman"/>
              <a:cs typeface="Times New Roman"/>
            </a:endParaRPr>
          </a:p>
          <a:p>
            <a:pPr marL="240665" indent="-228600">
              <a:lnSpc>
                <a:spcPct val="100000"/>
              </a:lnSpc>
              <a:buClr>
                <a:srgbClr val="97C00E"/>
              </a:buClr>
              <a:buFont typeface="Wingdings"/>
              <a:buChar char=""/>
              <a:tabLst>
                <a:tab pos="241300" algn="l"/>
              </a:tabLst>
            </a:pPr>
            <a:r>
              <a:rPr sz="1700" dirty="0">
                <a:solidFill>
                  <a:srgbClr val="032B5F"/>
                </a:solidFill>
                <a:latin typeface="Verdana"/>
                <a:cs typeface="Verdana"/>
              </a:rPr>
              <a:t>Material-intensive</a:t>
            </a:r>
            <a:endParaRPr sz="1700" dirty="0">
              <a:latin typeface="Verdana"/>
              <a:cs typeface="Verdana"/>
            </a:endParaRPr>
          </a:p>
          <a:p>
            <a:pPr>
              <a:lnSpc>
                <a:spcPct val="100000"/>
              </a:lnSpc>
              <a:spcBef>
                <a:spcPts val="40"/>
              </a:spcBef>
              <a:buClr>
                <a:srgbClr val="97C00E"/>
              </a:buClr>
              <a:buFont typeface="Wingdings"/>
              <a:buChar char=""/>
            </a:pPr>
            <a:endParaRPr sz="2800" dirty="0">
              <a:latin typeface="Times New Roman"/>
              <a:cs typeface="Times New Roman"/>
            </a:endParaRPr>
          </a:p>
          <a:p>
            <a:pPr marL="240665" indent="-228600">
              <a:lnSpc>
                <a:spcPct val="100000"/>
              </a:lnSpc>
              <a:spcBef>
                <a:spcPts val="5"/>
              </a:spcBef>
              <a:buClr>
                <a:srgbClr val="97C00E"/>
              </a:buClr>
              <a:buFont typeface="Wingdings"/>
              <a:buChar char=""/>
              <a:tabLst>
                <a:tab pos="241300" algn="l"/>
              </a:tabLst>
            </a:pPr>
            <a:r>
              <a:rPr sz="1700" spc="-5" dirty="0">
                <a:solidFill>
                  <a:srgbClr val="032B5F"/>
                </a:solidFill>
                <a:latin typeface="Verdana"/>
                <a:cs typeface="Verdana"/>
              </a:rPr>
              <a:t>Building </a:t>
            </a:r>
            <a:r>
              <a:rPr sz="1700" dirty="0">
                <a:solidFill>
                  <a:srgbClr val="032B5F"/>
                </a:solidFill>
                <a:latin typeface="Verdana"/>
                <a:cs typeface="Verdana"/>
              </a:rPr>
              <a:t>Mess &amp;</a:t>
            </a:r>
            <a:r>
              <a:rPr sz="1700" spc="-45" dirty="0">
                <a:solidFill>
                  <a:srgbClr val="032B5F"/>
                </a:solidFill>
                <a:latin typeface="Verdana"/>
                <a:cs typeface="Verdana"/>
              </a:rPr>
              <a:t> </a:t>
            </a:r>
            <a:r>
              <a:rPr sz="1700" dirty="0">
                <a:solidFill>
                  <a:srgbClr val="032B5F"/>
                </a:solidFill>
                <a:latin typeface="Verdana"/>
                <a:cs typeface="Verdana"/>
              </a:rPr>
              <a:t>Noise</a:t>
            </a:r>
            <a:endParaRPr sz="1700" dirty="0">
              <a:latin typeface="Verdana"/>
              <a:cs typeface="Verdana"/>
            </a:endParaRPr>
          </a:p>
          <a:p>
            <a:pPr>
              <a:lnSpc>
                <a:spcPct val="100000"/>
              </a:lnSpc>
              <a:spcBef>
                <a:spcPts val="40"/>
              </a:spcBef>
              <a:buClr>
                <a:srgbClr val="97C00E"/>
              </a:buClr>
              <a:buFont typeface="Wingdings"/>
              <a:buChar char=""/>
            </a:pPr>
            <a:endParaRPr sz="2800" dirty="0">
              <a:latin typeface="Times New Roman"/>
              <a:cs typeface="Times New Roman"/>
            </a:endParaRPr>
          </a:p>
          <a:p>
            <a:pPr marL="240665" indent="-228600">
              <a:lnSpc>
                <a:spcPct val="100000"/>
              </a:lnSpc>
              <a:buClr>
                <a:srgbClr val="97C00E"/>
              </a:buClr>
              <a:buFont typeface="Wingdings"/>
              <a:buChar char=""/>
              <a:tabLst>
                <a:tab pos="241300" algn="l"/>
              </a:tabLst>
            </a:pPr>
            <a:r>
              <a:rPr sz="1700" dirty="0">
                <a:solidFill>
                  <a:srgbClr val="032B5F"/>
                </a:solidFill>
                <a:latin typeface="Verdana"/>
                <a:cs typeface="Verdana"/>
              </a:rPr>
              <a:t>Inflexible</a:t>
            </a:r>
            <a:r>
              <a:rPr lang="en-US" sz="1700" dirty="0">
                <a:solidFill>
                  <a:srgbClr val="032B5F"/>
                </a:solidFill>
                <a:latin typeface="Verdana"/>
                <a:cs typeface="Verdana"/>
              </a:rPr>
              <a:t>: </a:t>
            </a:r>
            <a:r>
              <a:rPr lang="en-US" sz="1050" dirty="0">
                <a:solidFill>
                  <a:srgbClr val="032B5F"/>
                </a:solidFill>
                <a:latin typeface="Verdana"/>
                <a:cs typeface="Verdana"/>
              </a:rPr>
              <a:t>This term is used, because this inserting wires in to the building walls need to be done before hand. And in case, you need to change the wiring then probably, you can still use the </a:t>
            </a:r>
            <a:r>
              <a:rPr lang="en-US" sz="1050" dirty="0" err="1">
                <a:solidFill>
                  <a:srgbClr val="032B5F"/>
                </a:solidFill>
                <a:latin typeface="Verdana"/>
                <a:cs typeface="Verdana"/>
              </a:rPr>
              <a:t>smallPathsInstalledForTheWires</a:t>
            </a:r>
            <a:r>
              <a:rPr lang="en-US" sz="1050" dirty="0">
                <a:solidFill>
                  <a:srgbClr val="032B5F"/>
                </a:solidFill>
                <a:latin typeface="Verdana"/>
                <a:cs typeface="Verdana"/>
              </a:rPr>
              <a:t> but the wiring system would need upgrade. Recall previous</a:t>
            </a:r>
            <a:endParaRPr sz="1050" dirty="0">
              <a:latin typeface="Verdana"/>
              <a:cs typeface="Verdana"/>
            </a:endParaRPr>
          </a:p>
          <a:p>
            <a:pPr>
              <a:lnSpc>
                <a:spcPct val="100000"/>
              </a:lnSpc>
              <a:spcBef>
                <a:spcPts val="45"/>
              </a:spcBef>
              <a:buClr>
                <a:srgbClr val="97C00E"/>
              </a:buClr>
              <a:buFont typeface="Wingdings"/>
              <a:buChar char=""/>
            </a:pPr>
            <a:endParaRPr sz="2800" dirty="0">
              <a:latin typeface="Times New Roman"/>
              <a:cs typeface="Times New Roman"/>
            </a:endParaRPr>
          </a:p>
          <a:p>
            <a:pPr marL="240665" indent="-228600">
              <a:lnSpc>
                <a:spcPct val="100000"/>
              </a:lnSpc>
              <a:buClr>
                <a:srgbClr val="97C00E"/>
              </a:buClr>
              <a:buFont typeface="Wingdings"/>
              <a:buChar char=""/>
              <a:tabLst>
                <a:tab pos="241300" algn="l"/>
              </a:tabLst>
            </a:pPr>
            <a:r>
              <a:rPr sz="1700" dirty="0">
                <a:solidFill>
                  <a:srgbClr val="032B5F"/>
                </a:solidFill>
                <a:latin typeface="Verdana"/>
                <a:cs typeface="Verdana"/>
              </a:rPr>
              <a:t>Expensive Over </a:t>
            </a:r>
            <a:r>
              <a:rPr sz="1700" spc="-5" dirty="0">
                <a:solidFill>
                  <a:srgbClr val="032B5F"/>
                </a:solidFill>
                <a:latin typeface="Verdana"/>
                <a:cs typeface="Verdana"/>
              </a:rPr>
              <a:t>Building</a:t>
            </a:r>
            <a:r>
              <a:rPr sz="1700" spc="-100" dirty="0">
                <a:solidFill>
                  <a:srgbClr val="032B5F"/>
                </a:solidFill>
                <a:latin typeface="Verdana"/>
                <a:cs typeface="Verdana"/>
              </a:rPr>
              <a:t> </a:t>
            </a:r>
            <a:r>
              <a:rPr sz="1700" dirty="0">
                <a:solidFill>
                  <a:srgbClr val="032B5F"/>
                </a:solidFill>
                <a:latin typeface="Verdana"/>
                <a:cs typeface="Verdana"/>
              </a:rPr>
              <a:t>Lifespan</a:t>
            </a:r>
            <a:endParaRPr sz="1700" dirty="0">
              <a:latin typeface="Verdana"/>
              <a:cs typeface="Verdana"/>
            </a:endParaRPr>
          </a:p>
          <a:p>
            <a:pPr>
              <a:lnSpc>
                <a:spcPct val="100000"/>
              </a:lnSpc>
              <a:spcBef>
                <a:spcPts val="45"/>
              </a:spcBef>
              <a:buClr>
                <a:srgbClr val="97C00E"/>
              </a:buClr>
              <a:buFont typeface="Wingdings"/>
              <a:buChar char=""/>
            </a:pPr>
            <a:endParaRPr sz="2800" dirty="0">
              <a:latin typeface="Times New Roman"/>
              <a:cs typeface="Times New Roman"/>
            </a:endParaRPr>
          </a:p>
          <a:p>
            <a:pPr marL="240665" indent="-228600">
              <a:lnSpc>
                <a:spcPct val="100000"/>
              </a:lnSpc>
              <a:buClr>
                <a:srgbClr val="97C00E"/>
              </a:buClr>
              <a:buFont typeface="Wingdings"/>
              <a:buChar char=""/>
              <a:tabLst>
                <a:tab pos="241300" algn="l"/>
              </a:tabLst>
            </a:pPr>
            <a:r>
              <a:rPr sz="1700" spc="-5" dirty="0">
                <a:solidFill>
                  <a:srgbClr val="032B5F"/>
                </a:solidFill>
                <a:latin typeface="Verdana"/>
                <a:cs typeface="Verdana"/>
              </a:rPr>
              <a:t>High </a:t>
            </a:r>
            <a:r>
              <a:rPr sz="1700" dirty="0">
                <a:solidFill>
                  <a:srgbClr val="032B5F"/>
                </a:solidFill>
                <a:latin typeface="Verdana"/>
                <a:cs typeface="Verdana"/>
              </a:rPr>
              <a:t>costs with retrofitting</a:t>
            </a:r>
            <a:r>
              <a:rPr lang="en-US" sz="900" dirty="0">
                <a:solidFill>
                  <a:srgbClr val="032B5F"/>
                </a:solidFill>
                <a:latin typeface="Verdana"/>
                <a:cs typeface="Verdana"/>
              </a:rPr>
              <a:t>(</a:t>
            </a:r>
            <a:r>
              <a:rPr lang="en-US" sz="900" b="0" i="0" dirty="0">
                <a:solidFill>
                  <a:srgbClr val="202124"/>
                </a:solidFill>
                <a:effectLst/>
                <a:latin typeface="arial" panose="020B0604020202020204" pitchFamily="34" charset="0"/>
              </a:rPr>
              <a:t>add (a component or accessory) to something that did not have it when manufactured.)</a:t>
            </a:r>
            <a:r>
              <a:rPr sz="1700" dirty="0">
                <a:solidFill>
                  <a:srgbClr val="032B5F"/>
                </a:solidFill>
                <a:latin typeface="Verdana"/>
                <a:cs typeface="Verdana"/>
              </a:rPr>
              <a:t> and </a:t>
            </a:r>
            <a:r>
              <a:rPr sz="1700" spc="-5" dirty="0">
                <a:solidFill>
                  <a:srgbClr val="032B5F"/>
                </a:solidFill>
                <a:latin typeface="Verdana"/>
                <a:cs typeface="Verdana"/>
              </a:rPr>
              <a:t>change of</a:t>
            </a:r>
            <a:r>
              <a:rPr sz="1700" spc="-30" dirty="0">
                <a:solidFill>
                  <a:srgbClr val="032B5F"/>
                </a:solidFill>
                <a:latin typeface="Verdana"/>
                <a:cs typeface="Verdana"/>
              </a:rPr>
              <a:t> </a:t>
            </a:r>
            <a:r>
              <a:rPr sz="1700" dirty="0">
                <a:solidFill>
                  <a:srgbClr val="032B5F"/>
                </a:solidFill>
                <a:latin typeface="Verdana"/>
                <a:cs typeface="Verdana"/>
              </a:rPr>
              <a:t>use</a:t>
            </a:r>
            <a:endParaRPr sz="1700" dirty="0">
              <a:latin typeface="Verdana"/>
              <a:cs typeface="Verdana"/>
            </a:endParaRPr>
          </a:p>
        </p:txBody>
      </p:sp>
      <p:sp>
        <p:nvSpPr>
          <p:cNvPr id="5" name="object 5"/>
          <p:cNvSpPr/>
          <p:nvPr/>
        </p:nvSpPr>
        <p:spPr>
          <a:xfrm>
            <a:off x="611188" y="1700212"/>
            <a:ext cx="2179636" cy="202722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11188" y="3787800"/>
            <a:ext cx="2214549" cy="2305024"/>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xfrm>
            <a:off x="746125" y="6391107"/>
            <a:ext cx="3278504" cy="136576"/>
          </a:xfrm>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a:t>
            </a:r>
          </a:p>
        </p:txBody>
      </p:sp>
      <p:sp>
        <p:nvSpPr>
          <p:cNvPr id="8" name="object 8"/>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7</a:t>
            </a:fld>
            <a:endParaRPr sz="800">
              <a:latin typeface="Verdana"/>
              <a:cs typeface="Verdan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10" dirty="0"/>
              <a:t>Overview</a:t>
            </a: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70</a:t>
            </a:fld>
            <a:endParaRPr dirty="0"/>
          </a:p>
        </p:txBody>
      </p:sp>
      <p:sp>
        <p:nvSpPr>
          <p:cNvPr id="4" name="object 4"/>
          <p:cNvSpPr txBox="1"/>
          <p:nvPr/>
        </p:nvSpPr>
        <p:spPr>
          <a:xfrm>
            <a:off x="746125" y="1707324"/>
            <a:ext cx="6216650" cy="3663950"/>
          </a:xfrm>
          <a:prstGeom prst="rect">
            <a:avLst/>
          </a:prstGeom>
        </p:spPr>
        <p:txBody>
          <a:bodyPr vert="horz" wrap="square" lIns="0" tIns="13335" rIns="0" bIns="0" rtlCol="0">
            <a:spAutoFit/>
          </a:bodyPr>
          <a:lstStyle/>
          <a:p>
            <a:pPr marL="253365" indent="-241300">
              <a:lnSpc>
                <a:spcPct val="100000"/>
              </a:lnSpc>
              <a:spcBef>
                <a:spcPts val="105"/>
              </a:spcBef>
              <a:buClr>
                <a:srgbClr val="97C00E"/>
              </a:buClr>
              <a:buFont typeface="Wingdings"/>
              <a:buChar char=""/>
              <a:tabLst>
                <a:tab pos="254000" algn="l"/>
              </a:tabLst>
            </a:pPr>
            <a:r>
              <a:rPr sz="2000" dirty="0">
                <a:solidFill>
                  <a:srgbClr val="9EB0C9"/>
                </a:solidFill>
                <a:latin typeface="Verdana"/>
                <a:cs typeface="Verdana"/>
              </a:rPr>
              <a:t>Why </a:t>
            </a:r>
            <a:r>
              <a:rPr sz="2000" spc="-5" dirty="0">
                <a:solidFill>
                  <a:srgbClr val="9EB0C9"/>
                </a:solidFill>
                <a:latin typeface="Verdana"/>
                <a:cs typeface="Verdana"/>
              </a:rPr>
              <a:t>wireless </a:t>
            </a:r>
            <a:r>
              <a:rPr sz="2000" dirty="0">
                <a:solidFill>
                  <a:srgbClr val="9EB0C9"/>
                </a:solidFill>
                <a:latin typeface="Verdana"/>
                <a:cs typeface="Verdana"/>
              </a:rPr>
              <a:t>&amp;</a:t>
            </a:r>
            <a:r>
              <a:rPr sz="2000" spc="-55" dirty="0">
                <a:solidFill>
                  <a:srgbClr val="9EB0C9"/>
                </a:solidFill>
                <a:latin typeface="Verdana"/>
                <a:cs typeface="Verdana"/>
              </a:rPr>
              <a:t> </a:t>
            </a:r>
            <a:r>
              <a:rPr sz="2000" spc="-5" dirty="0">
                <a:solidFill>
                  <a:srgbClr val="9EB0C9"/>
                </a:solidFill>
                <a:latin typeface="Verdana"/>
                <a:cs typeface="Verdana"/>
              </a:rPr>
              <a:t>batteryless?</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53365" indent="-241300">
              <a:lnSpc>
                <a:spcPct val="100000"/>
              </a:lnSpc>
              <a:spcBef>
                <a:spcPts val="1400"/>
              </a:spcBef>
              <a:buClr>
                <a:srgbClr val="97C00E"/>
              </a:buClr>
              <a:buFont typeface="Wingdings"/>
              <a:buChar char=""/>
              <a:tabLst>
                <a:tab pos="254000" algn="l"/>
              </a:tabLst>
            </a:pPr>
            <a:r>
              <a:rPr sz="2000" spc="-5" dirty="0">
                <a:solidFill>
                  <a:srgbClr val="9EB0C9"/>
                </a:solidFill>
                <a:latin typeface="Verdana"/>
                <a:cs typeface="Verdana"/>
              </a:rPr>
              <a:t>EnOcean </a:t>
            </a:r>
            <a:r>
              <a:rPr sz="2000" dirty="0">
                <a:solidFill>
                  <a:srgbClr val="9EB0C9"/>
                </a:solidFill>
                <a:latin typeface="Verdana"/>
                <a:cs typeface="Verdana"/>
              </a:rPr>
              <a:t>– the </a:t>
            </a:r>
            <a:r>
              <a:rPr sz="2000" spc="-5" dirty="0">
                <a:solidFill>
                  <a:srgbClr val="9EB0C9"/>
                </a:solidFill>
                <a:latin typeface="Verdana"/>
                <a:cs typeface="Verdana"/>
              </a:rPr>
              <a:t>batteryless wireless</a:t>
            </a:r>
            <a:r>
              <a:rPr sz="2000" spc="-70" dirty="0">
                <a:solidFill>
                  <a:srgbClr val="9EB0C9"/>
                </a:solidFill>
                <a:latin typeface="Verdana"/>
                <a:cs typeface="Verdana"/>
              </a:rPr>
              <a:t> </a:t>
            </a:r>
            <a:r>
              <a:rPr sz="2000" spc="-5" dirty="0">
                <a:solidFill>
                  <a:srgbClr val="9EB0C9"/>
                </a:solidFill>
                <a:latin typeface="Verdana"/>
                <a:cs typeface="Verdana"/>
              </a:rPr>
              <a:t>technology</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53365" indent="-241300">
              <a:lnSpc>
                <a:spcPct val="100000"/>
              </a:lnSpc>
              <a:spcBef>
                <a:spcPts val="1395"/>
              </a:spcBef>
              <a:buClr>
                <a:srgbClr val="97C00E"/>
              </a:buClr>
              <a:buFont typeface="Wingdings"/>
              <a:buChar char=""/>
              <a:tabLst>
                <a:tab pos="254000" algn="l"/>
              </a:tabLst>
            </a:pPr>
            <a:r>
              <a:rPr sz="2000" spc="-5" dirty="0">
                <a:solidFill>
                  <a:srgbClr val="9EB0C9"/>
                </a:solidFill>
                <a:latin typeface="Verdana"/>
                <a:cs typeface="Verdana"/>
              </a:rPr>
              <a:t>Installation</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53365" indent="-241300">
              <a:lnSpc>
                <a:spcPct val="100000"/>
              </a:lnSpc>
              <a:spcBef>
                <a:spcPts val="1405"/>
              </a:spcBef>
              <a:buClr>
                <a:srgbClr val="97C00E"/>
              </a:buClr>
              <a:buFont typeface="Wingdings"/>
              <a:buChar char=""/>
              <a:tabLst>
                <a:tab pos="254000" algn="l"/>
              </a:tabLst>
            </a:pPr>
            <a:r>
              <a:rPr sz="2000" spc="-5" dirty="0">
                <a:solidFill>
                  <a:srgbClr val="9EB0C9"/>
                </a:solidFill>
                <a:latin typeface="Verdana"/>
                <a:cs typeface="Verdana"/>
              </a:rPr>
              <a:t>Radio: Basics </a:t>
            </a:r>
            <a:r>
              <a:rPr sz="2000" dirty="0">
                <a:solidFill>
                  <a:srgbClr val="9EB0C9"/>
                </a:solidFill>
                <a:latin typeface="Verdana"/>
                <a:cs typeface="Verdana"/>
              </a:rPr>
              <a:t>&amp;</a:t>
            </a:r>
            <a:r>
              <a:rPr sz="2000" spc="-30" dirty="0">
                <a:solidFill>
                  <a:srgbClr val="9EB0C9"/>
                </a:solidFill>
                <a:latin typeface="Verdana"/>
                <a:cs typeface="Verdana"/>
              </a:rPr>
              <a:t> </a:t>
            </a:r>
            <a:r>
              <a:rPr sz="2000" spc="-5" dirty="0">
                <a:solidFill>
                  <a:srgbClr val="9EB0C9"/>
                </a:solidFill>
                <a:latin typeface="Verdana"/>
                <a:cs typeface="Verdana"/>
              </a:rPr>
              <a:t>planning</a:t>
            </a:r>
            <a:endParaRPr sz="2000">
              <a:latin typeface="Verdana"/>
              <a:cs typeface="Verdana"/>
            </a:endParaRPr>
          </a:p>
          <a:p>
            <a:pPr>
              <a:lnSpc>
                <a:spcPct val="100000"/>
              </a:lnSpc>
              <a:buClr>
                <a:srgbClr val="97C00E"/>
              </a:buClr>
              <a:buFont typeface="Wingdings"/>
              <a:buChar char=""/>
            </a:pPr>
            <a:endParaRPr sz="2400">
              <a:latin typeface="Times New Roman"/>
              <a:cs typeface="Times New Roman"/>
            </a:endParaRPr>
          </a:p>
          <a:p>
            <a:pPr marL="253365" indent="-241300">
              <a:lnSpc>
                <a:spcPct val="100000"/>
              </a:lnSpc>
              <a:spcBef>
                <a:spcPts val="1400"/>
              </a:spcBef>
              <a:buClr>
                <a:srgbClr val="97C00E"/>
              </a:buClr>
              <a:buFont typeface="Wingdings"/>
              <a:buChar char=""/>
              <a:tabLst>
                <a:tab pos="254000" algn="l"/>
              </a:tabLst>
            </a:pPr>
            <a:r>
              <a:rPr sz="2000" dirty="0">
                <a:solidFill>
                  <a:srgbClr val="032B5F"/>
                </a:solidFill>
                <a:latin typeface="Verdana"/>
                <a:cs typeface="Verdana"/>
              </a:rPr>
              <a:t>Support &amp; </a:t>
            </a:r>
            <a:r>
              <a:rPr sz="2000" spc="-5" dirty="0">
                <a:solidFill>
                  <a:srgbClr val="032B5F"/>
                </a:solidFill>
                <a:latin typeface="Verdana"/>
                <a:cs typeface="Verdana"/>
              </a:rPr>
              <a:t>next</a:t>
            </a:r>
            <a:r>
              <a:rPr sz="2000" spc="-75" dirty="0">
                <a:solidFill>
                  <a:srgbClr val="032B5F"/>
                </a:solidFill>
                <a:latin typeface="Verdana"/>
                <a:cs typeface="Verdana"/>
              </a:rPr>
              <a:t> </a:t>
            </a:r>
            <a:r>
              <a:rPr sz="2000" dirty="0">
                <a:solidFill>
                  <a:srgbClr val="032B5F"/>
                </a:solidFill>
                <a:latin typeface="Verdana"/>
                <a:cs typeface="Verdana"/>
              </a:rPr>
              <a:t>steps</a:t>
            </a:r>
            <a:endParaRPr sz="2000">
              <a:latin typeface="Verdana"/>
              <a:cs typeface="Verdan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Start now </a:t>
            </a:r>
            <a:r>
              <a:rPr spc="-10" dirty="0"/>
              <a:t>with</a:t>
            </a:r>
            <a:r>
              <a:rPr dirty="0"/>
              <a:t> </a:t>
            </a:r>
            <a:r>
              <a:rPr spc="-5" dirty="0"/>
              <a:t>EnOcean!</a:t>
            </a:r>
          </a:p>
        </p:txBody>
      </p:sp>
      <p:sp>
        <p:nvSpPr>
          <p:cNvPr id="4" name="object 4"/>
          <p:cNvSpPr txBox="1"/>
          <p:nvPr/>
        </p:nvSpPr>
        <p:spPr>
          <a:xfrm>
            <a:off x="3333750" y="1650936"/>
            <a:ext cx="5135245" cy="3012440"/>
          </a:xfrm>
          <a:prstGeom prst="rect">
            <a:avLst/>
          </a:prstGeom>
        </p:spPr>
        <p:txBody>
          <a:bodyPr vert="horz" wrap="square" lIns="0" tIns="12700" rIns="0" bIns="0" rtlCol="0">
            <a:spAutoFit/>
          </a:bodyPr>
          <a:lstStyle/>
          <a:p>
            <a:pPr marL="164465" marR="1261745" indent="-152400">
              <a:lnSpc>
                <a:spcPct val="120000"/>
              </a:lnSpc>
              <a:spcBef>
                <a:spcPts val="100"/>
              </a:spcBef>
              <a:buClr>
                <a:srgbClr val="97C00E"/>
              </a:buClr>
              <a:buFont typeface="Wingdings"/>
              <a:buChar char=""/>
              <a:tabLst>
                <a:tab pos="260985" algn="l"/>
              </a:tabLst>
            </a:pPr>
            <a:r>
              <a:rPr sz="1800" b="1" spc="-5" dirty="0">
                <a:solidFill>
                  <a:srgbClr val="032B5F"/>
                </a:solidFill>
                <a:latin typeface="Verdana"/>
                <a:cs typeface="Verdana"/>
              </a:rPr>
              <a:t>Simple </a:t>
            </a:r>
            <a:r>
              <a:rPr sz="1800" b="1" dirty="0">
                <a:solidFill>
                  <a:srgbClr val="032B5F"/>
                </a:solidFill>
                <a:latin typeface="Verdana"/>
                <a:cs typeface="Verdana"/>
              </a:rPr>
              <a:t>entry: </a:t>
            </a:r>
            <a:r>
              <a:rPr sz="1800" b="1" spc="-5" dirty="0">
                <a:solidFill>
                  <a:srgbClr val="032B5F"/>
                </a:solidFill>
                <a:latin typeface="Verdana"/>
                <a:cs typeface="Verdana"/>
              </a:rPr>
              <a:t>retrofit with </a:t>
            </a:r>
            <a:r>
              <a:rPr sz="1800" b="1" dirty="0">
                <a:solidFill>
                  <a:srgbClr val="032B5F"/>
                </a:solidFill>
                <a:latin typeface="Verdana"/>
                <a:cs typeface="Verdana"/>
              </a:rPr>
              <a:t>a  </a:t>
            </a:r>
            <a:r>
              <a:rPr sz="1800" b="1" spc="-5" dirty="0">
                <a:solidFill>
                  <a:srgbClr val="032B5F"/>
                </a:solidFill>
                <a:latin typeface="Verdana"/>
                <a:cs typeface="Verdana"/>
              </a:rPr>
              <a:t>decentralized</a:t>
            </a:r>
            <a:r>
              <a:rPr sz="1800" b="1" spc="5" dirty="0">
                <a:solidFill>
                  <a:srgbClr val="032B5F"/>
                </a:solidFill>
                <a:latin typeface="Verdana"/>
                <a:cs typeface="Verdana"/>
              </a:rPr>
              <a:t> </a:t>
            </a:r>
            <a:r>
              <a:rPr sz="1800" b="1" spc="-5" dirty="0">
                <a:solidFill>
                  <a:srgbClr val="032B5F"/>
                </a:solidFill>
                <a:latin typeface="Verdana"/>
                <a:cs typeface="Verdana"/>
              </a:rPr>
              <a:t>solution</a:t>
            </a:r>
            <a:endParaRPr sz="1800">
              <a:latin typeface="Verdana"/>
              <a:cs typeface="Verdana"/>
            </a:endParaRPr>
          </a:p>
          <a:p>
            <a:pPr marL="547370" lvl="1" indent="-297815">
              <a:lnSpc>
                <a:spcPct val="100000"/>
              </a:lnSpc>
              <a:spcBef>
                <a:spcPts val="715"/>
              </a:spcBef>
              <a:buClr>
                <a:srgbClr val="C6E167"/>
              </a:buClr>
              <a:buFont typeface="Wingdings"/>
              <a:buChar char=""/>
              <a:tabLst>
                <a:tab pos="547370" algn="l"/>
                <a:tab pos="548005" algn="l"/>
              </a:tabLst>
            </a:pPr>
            <a:r>
              <a:rPr sz="1600" spc="-5" dirty="0">
                <a:solidFill>
                  <a:srgbClr val="032B5F"/>
                </a:solidFill>
                <a:latin typeface="Verdana"/>
                <a:cs typeface="Verdana"/>
              </a:rPr>
              <a:t>e.g. a </a:t>
            </a:r>
            <a:r>
              <a:rPr sz="1600" spc="-10" dirty="0">
                <a:solidFill>
                  <a:srgbClr val="032B5F"/>
                </a:solidFill>
                <a:latin typeface="Verdana"/>
                <a:cs typeface="Verdana"/>
              </a:rPr>
              <a:t>switch </a:t>
            </a:r>
            <a:r>
              <a:rPr sz="1600" spc="-5" dirty="0">
                <a:solidFill>
                  <a:srgbClr val="032B5F"/>
                </a:solidFill>
                <a:latin typeface="Verdana"/>
                <a:cs typeface="Verdana"/>
              </a:rPr>
              <a:t>and an</a:t>
            </a:r>
            <a:r>
              <a:rPr sz="1600" spc="70" dirty="0">
                <a:solidFill>
                  <a:srgbClr val="032B5F"/>
                </a:solidFill>
                <a:latin typeface="Verdana"/>
                <a:cs typeface="Verdana"/>
              </a:rPr>
              <a:t> </a:t>
            </a:r>
            <a:r>
              <a:rPr sz="1600" spc="-5" dirty="0">
                <a:solidFill>
                  <a:srgbClr val="032B5F"/>
                </a:solidFill>
                <a:latin typeface="Verdana"/>
                <a:cs typeface="Verdana"/>
              </a:rPr>
              <a:t>actuator</a:t>
            </a:r>
            <a:endParaRPr sz="1600">
              <a:latin typeface="Verdana"/>
              <a:cs typeface="Verdana"/>
            </a:endParaRPr>
          </a:p>
          <a:p>
            <a:pPr marL="405765" marR="120014" lvl="1" indent="-155575">
              <a:lnSpc>
                <a:spcPct val="120000"/>
              </a:lnSpc>
              <a:spcBef>
                <a:spcPts val="300"/>
              </a:spcBef>
              <a:buClr>
                <a:srgbClr val="C6E167"/>
              </a:buClr>
              <a:buFont typeface="Wingdings"/>
              <a:buChar char=""/>
              <a:tabLst>
                <a:tab pos="476250" algn="l"/>
              </a:tabLst>
            </a:pPr>
            <a:r>
              <a:rPr sz="1600" spc="-5" dirty="0">
                <a:solidFill>
                  <a:srgbClr val="032B5F"/>
                </a:solidFill>
                <a:latin typeface="Verdana"/>
                <a:cs typeface="Verdana"/>
              </a:rPr>
              <a:t>Search for a </a:t>
            </a:r>
            <a:r>
              <a:rPr sz="1600" spc="-10" dirty="0">
                <a:solidFill>
                  <a:srgbClr val="032B5F"/>
                </a:solidFill>
                <a:latin typeface="Verdana"/>
                <a:cs typeface="Verdana"/>
              </a:rPr>
              <a:t>fitting solution </a:t>
            </a:r>
            <a:r>
              <a:rPr sz="1600" spc="-5" dirty="0">
                <a:solidFill>
                  <a:srgbClr val="032B5F"/>
                </a:solidFill>
                <a:latin typeface="Verdana"/>
                <a:cs typeface="Verdana"/>
              </a:rPr>
              <a:t>from over 1.200  interoperable</a:t>
            </a:r>
            <a:r>
              <a:rPr sz="1600" spc="15" dirty="0">
                <a:solidFill>
                  <a:srgbClr val="032B5F"/>
                </a:solidFill>
                <a:latin typeface="Verdana"/>
                <a:cs typeface="Verdana"/>
              </a:rPr>
              <a:t> </a:t>
            </a:r>
            <a:r>
              <a:rPr sz="1600" spc="-5" dirty="0">
                <a:solidFill>
                  <a:srgbClr val="032B5F"/>
                </a:solidFill>
                <a:latin typeface="Verdana"/>
                <a:cs typeface="Verdana"/>
              </a:rPr>
              <a:t>products</a:t>
            </a:r>
            <a:endParaRPr sz="1600">
              <a:latin typeface="Verdana"/>
              <a:cs typeface="Verdana"/>
            </a:endParaRPr>
          </a:p>
          <a:p>
            <a:pPr lvl="1">
              <a:lnSpc>
                <a:spcPct val="100000"/>
              </a:lnSpc>
              <a:spcBef>
                <a:spcPts val="35"/>
              </a:spcBef>
              <a:buClr>
                <a:srgbClr val="C6E167"/>
              </a:buClr>
              <a:buFont typeface="Wingdings"/>
              <a:buChar char=""/>
            </a:pPr>
            <a:endParaRPr sz="2550">
              <a:latin typeface="Times New Roman"/>
              <a:cs typeface="Times New Roman"/>
            </a:endParaRPr>
          </a:p>
          <a:p>
            <a:pPr marL="164465" marR="111125" indent="-152400">
              <a:lnSpc>
                <a:spcPct val="120000"/>
              </a:lnSpc>
              <a:buClr>
                <a:srgbClr val="97C00E"/>
              </a:buClr>
              <a:buFont typeface="Wingdings"/>
              <a:buChar char=""/>
              <a:tabLst>
                <a:tab pos="260985" algn="l"/>
              </a:tabLst>
            </a:pPr>
            <a:r>
              <a:rPr sz="1800" b="1" spc="-5" dirty="0">
                <a:solidFill>
                  <a:srgbClr val="032B5F"/>
                </a:solidFill>
                <a:latin typeface="Verdana"/>
                <a:cs typeface="Verdana"/>
              </a:rPr>
              <a:t>More information and training can </a:t>
            </a:r>
            <a:r>
              <a:rPr sz="1800" spc="-10" dirty="0">
                <a:solidFill>
                  <a:srgbClr val="032B5F"/>
                </a:solidFill>
                <a:latin typeface="Verdana"/>
                <a:cs typeface="Verdana"/>
              </a:rPr>
              <a:t>be  </a:t>
            </a:r>
            <a:r>
              <a:rPr sz="1800" dirty="0">
                <a:solidFill>
                  <a:srgbClr val="032B5F"/>
                </a:solidFill>
                <a:latin typeface="Verdana"/>
                <a:cs typeface="Verdana"/>
              </a:rPr>
              <a:t>found </a:t>
            </a:r>
            <a:r>
              <a:rPr sz="1800" spc="-5" dirty="0">
                <a:solidFill>
                  <a:srgbClr val="032B5F"/>
                </a:solidFill>
                <a:latin typeface="Verdana"/>
                <a:cs typeface="Verdana"/>
              </a:rPr>
              <a:t>directly at the</a:t>
            </a:r>
            <a:r>
              <a:rPr sz="1800" spc="10" dirty="0">
                <a:solidFill>
                  <a:srgbClr val="032B5F"/>
                </a:solidFill>
                <a:latin typeface="Verdana"/>
                <a:cs typeface="Verdana"/>
              </a:rPr>
              <a:t> </a:t>
            </a:r>
            <a:r>
              <a:rPr sz="1800" spc="-5" dirty="0">
                <a:solidFill>
                  <a:srgbClr val="032B5F"/>
                </a:solidFill>
                <a:latin typeface="Verdana"/>
                <a:cs typeface="Verdana"/>
              </a:rPr>
              <a:t>OEMs</a:t>
            </a:r>
            <a:endParaRPr sz="1800">
              <a:latin typeface="Verdana"/>
              <a:cs typeface="Verdana"/>
            </a:endParaRPr>
          </a:p>
          <a:p>
            <a:pPr marL="12700">
              <a:lnSpc>
                <a:spcPct val="100000"/>
              </a:lnSpc>
              <a:spcBef>
                <a:spcPts val="715"/>
              </a:spcBef>
            </a:pPr>
            <a:r>
              <a:rPr sz="1600" u="sng" spc="-5" dirty="0">
                <a:solidFill>
                  <a:srgbClr val="99A9BE"/>
                </a:solidFill>
                <a:uFill>
                  <a:solidFill>
                    <a:srgbClr val="99A9BE"/>
                  </a:solidFill>
                </a:uFill>
                <a:latin typeface="Verdana"/>
                <a:cs typeface="Verdana"/>
                <a:hlinkClick r:id="rId2"/>
              </a:rPr>
              <a:t>http://www.enocean-alliance.org/en/wheretobuy/</a:t>
            </a:r>
            <a:endParaRPr sz="1600">
              <a:latin typeface="Verdana"/>
              <a:cs typeface="Verdana"/>
            </a:endParaRPr>
          </a:p>
        </p:txBody>
      </p:sp>
      <p:sp>
        <p:nvSpPr>
          <p:cNvPr id="5" name="object 5"/>
          <p:cNvSpPr/>
          <p:nvPr/>
        </p:nvSpPr>
        <p:spPr>
          <a:xfrm>
            <a:off x="466725" y="1771650"/>
            <a:ext cx="2752725" cy="41910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580062" y="5011750"/>
            <a:ext cx="1296949" cy="129856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851300" y="5011737"/>
            <a:ext cx="1295374" cy="129698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235823" y="5011738"/>
            <a:ext cx="1292213" cy="1298574"/>
          </a:xfrm>
          <a:prstGeom prst="rect">
            <a:avLst/>
          </a:prstGeom>
          <a:blipFill>
            <a:blip r:embed="rId6" cstate="print"/>
            <a:stretch>
              <a:fillRect/>
            </a:stretch>
          </a:blipFill>
        </p:spPr>
        <p:txBody>
          <a:bodyPr wrap="square" lIns="0" tIns="0" rIns="0" bIns="0" rtlCol="0"/>
          <a:lstStyle/>
          <a:p>
            <a:endParaRPr/>
          </a:p>
        </p:txBody>
      </p:sp>
      <p:sp>
        <p:nvSpPr>
          <p:cNvPr id="9" name="object 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rPr spc="-5" dirty="0"/>
              <a:t>Page</a:t>
            </a:r>
            <a:r>
              <a:rPr spc="-65" dirty="0"/>
              <a:t> </a:t>
            </a:r>
            <a:fld id="{81D60167-4931-47E6-BA6A-407CBD079E47}" type="slidenum">
              <a:rPr dirty="0"/>
              <a:t>71</a:t>
            </a:fld>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p:nvPr/>
        </p:nvSpPr>
        <p:spPr>
          <a:xfrm>
            <a:off x="741362" y="552576"/>
            <a:ext cx="6021070" cy="636270"/>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Verdana"/>
                <a:cs typeface="Verdana"/>
              </a:rPr>
              <a:t>Products</a:t>
            </a:r>
            <a:r>
              <a:rPr sz="2000" spc="-65" dirty="0">
                <a:solidFill>
                  <a:srgbClr val="FFFFFF"/>
                </a:solidFill>
                <a:latin typeface="Verdana"/>
                <a:cs typeface="Verdana"/>
              </a:rPr>
              <a:t> </a:t>
            </a:r>
            <a:r>
              <a:rPr sz="2000" dirty="0">
                <a:solidFill>
                  <a:srgbClr val="FFFFFF"/>
                </a:solidFill>
                <a:latin typeface="Verdana"/>
                <a:cs typeface="Verdana"/>
              </a:rPr>
              <a:t>–</a:t>
            </a:r>
            <a:endParaRPr sz="2000">
              <a:latin typeface="Verdana"/>
              <a:cs typeface="Verdana"/>
            </a:endParaRPr>
          </a:p>
          <a:p>
            <a:pPr marL="12700">
              <a:lnSpc>
                <a:spcPct val="100000"/>
              </a:lnSpc>
            </a:pPr>
            <a:r>
              <a:rPr sz="2000" spc="-5" dirty="0">
                <a:solidFill>
                  <a:srgbClr val="FFFFFF"/>
                </a:solidFill>
                <a:latin typeface="Verdana"/>
                <a:cs typeface="Verdana"/>
                <a:hlinkClick r:id="rId2"/>
              </a:rPr>
              <a:t>http://www.enocean-alliance.org/en/products</a:t>
            </a:r>
            <a:r>
              <a:rPr sz="2000" u="heavy" spc="-5" dirty="0">
                <a:solidFill>
                  <a:srgbClr val="99A9BE"/>
                </a:solidFill>
                <a:uFill>
                  <a:solidFill>
                    <a:srgbClr val="99A9BE"/>
                  </a:solidFill>
                </a:uFill>
                <a:latin typeface="Verdana"/>
                <a:cs typeface="Verdana"/>
                <a:hlinkClick r:id="rId2"/>
              </a:rPr>
              <a:t>/</a:t>
            </a:r>
            <a:endParaRPr sz="2000">
              <a:latin typeface="Verdana"/>
              <a:cs typeface="Verdana"/>
            </a:endParaRPr>
          </a:p>
        </p:txBody>
      </p:sp>
      <p:sp>
        <p:nvSpPr>
          <p:cNvPr id="4" name="object 4"/>
          <p:cNvSpPr txBox="1"/>
          <p:nvPr/>
        </p:nvSpPr>
        <p:spPr>
          <a:xfrm>
            <a:off x="758825" y="6403807"/>
            <a:ext cx="7860665" cy="124460"/>
          </a:xfrm>
          <a:prstGeom prst="rect">
            <a:avLst/>
          </a:prstGeom>
        </p:spPr>
        <p:txBody>
          <a:bodyPr vert="horz" wrap="square" lIns="0" tIns="635" rIns="0" bIns="0" rtlCol="0">
            <a:spAutoFit/>
          </a:bodyPr>
          <a:lstStyle/>
          <a:p>
            <a:pPr>
              <a:lnSpc>
                <a:spcPct val="100000"/>
              </a:lnSpc>
              <a:spcBef>
                <a:spcPts val="5"/>
              </a:spcBef>
              <a:tabLst>
                <a:tab pos="7447915" algn="l"/>
              </a:tabLst>
            </a:pPr>
            <a:r>
              <a:rPr sz="800" dirty="0">
                <a:solidFill>
                  <a:srgbClr val="666666"/>
                </a:solidFill>
                <a:latin typeface="Verdana"/>
                <a:cs typeface="Verdana"/>
              </a:rPr>
              <a:t>© EnOcean </a:t>
            </a:r>
            <a:r>
              <a:rPr sz="800" spc="-5" dirty="0">
                <a:solidFill>
                  <a:srgbClr val="666666"/>
                </a:solidFill>
                <a:latin typeface="Verdana"/>
                <a:cs typeface="Verdana"/>
              </a:rPr>
              <a:t>Alliance  </a:t>
            </a:r>
            <a:r>
              <a:rPr sz="800" dirty="0">
                <a:solidFill>
                  <a:srgbClr val="666666"/>
                </a:solidFill>
                <a:latin typeface="Verdana"/>
                <a:cs typeface="Verdana"/>
              </a:rPr>
              <a:t>|  </a:t>
            </a:r>
            <a:r>
              <a:rPr sz="800" spc="-5" dirty="0">
                <a:solidFill>
                  <a:srgbClr val="666666"/>
                </a:solidFill>
                <a:latin typeface="Verdana"/>
                <a:cs typeface="Verdana"/>
              </a:rPr>
              <a:t>Intelligent and </a:t>
            </a:r>
            <a:r>
              <a:rPr sz="800" dirty="0">
                <a:solidFill>
                  <a:srgbClr val="666666"/>
                </a:solidFill>
                <a:latin typeface="Verdana"/>
                <a:cs typeface="Verdana"/>
              </a:rPr>
              <a:t>Green </a:t>
            </a:r>
            <a:r>
              <a:rPr sz="800" spc="-5" dirty="0">
                <a:solidFill>
                  <a:srgbClr val="666666"/>
                </a:solidFill>
                <a:latin typeface="Verdana"/>
                <a:cs typeface="Verdana"/>
              </a:rPr>
              <a:t>Buidlings </a:t>
            </a:r>
            <a:r>
              <a:rPr sz="800" spc="180" dirty="0">
                <a:solidFill>
                  <a:srgbClr val="666666"/>
                </a:solidFill>
                <a:latin typeface="Verdana"/>
                <a:cs typeface="Verdana"/>
              </a:rPr>
              <a:t> </a:t>
            </a:r>
            <a:r>
              <a:rPr sz="800" dirty="0">
                <a:solidFill>
                  <a:srgbClr val="666666"/>
                </a:solidFill>
                <a:latin typeface="Verdana"/>
                <a:cs typeface="Verdana"/>
              </a:rPr>
              <a:t>| </a:t>
            </a:r>
            <a:r>
              <a:rPr sz="800" spc="45" dirty="0">
                <a:solidFill>
                  <a:srgbClr val="666666"/>
                </a:solidFill>
                <a:latin typeface="Verdana"/>
                <a:cs typeface="Verdana"/>
              </a:rPr>
              <a:t> </a:t>
            </a:r>
            <a:r>
              <a:rPr sz="800" dirty="0">
                <a:solidFill>
                  <a:srgbClr val="666666"/>
                </a:solidFill>
                <a:latin typeface="Verdana"/>
                <a:cs typeface="Verdana"/>
              </a:rPr>
              <a:t>2014	</a:t>
            </a:r>
            <a:r>
              <a:rPr sz="800" spc="-5" dirty="0">
                <a:solidFill>
                  <a:srgbClr val="666666"/>
                </a:solidFill>
                <a:latin typeface="Verdana"/>
                <a:cs typeface="Verdana"/>
              </a:rPr>
              <a:t>Page</a:t>
            </a:r>
            <a:r>
              <a:rPr sz="800" spc="-90" dirty="0">
                <a:solidFill>
                  <a:srgbClr val="666666"/>
                </a:solidFill>
                <a:latin typeface="Verdana"/>
                <a:cs typeface="Verdana"/>
              </a:rPr>
              <a:t> </a:t>
            </a:r>
            <a:r>
              <a:rPr sz="800" dirty="0">
                <a:solidFill>
                  <a:srgbClr val="666666"/>
                </a:solidFill>
                <a:latin typeface="Verdana"/>
                <a:cs typeface="Verdana"/>
              </a:rPr>
              <a:t>70</a:t>
            </a:r>
            <a:endParaRPr sz="800">
              <a:latin typeface="Verdana"/>
              <a:cs typeface="Verdana"/>
            </a:endParaRPr>
          </a:p>
        </p:txBody>
      </p:sp>
      <p:sp>
        <p:nvSpPr>
          <p:cNvPr id="5" name="object 5"/>
          <p:cNvSpPr/>
          <p:nvPr/>
        </p:nvSpPr>
        <p:spPr>
          <a:xfrm>
            <a:off x="547651" y="1484783"/>
            <a:ext cx="7965117" cy="507302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769100" cy="619125"/>
          </a:xfrm>
          <a:custGeom>
            <a:avLst/>
            <a:gdLst/>
            <a:ahLst/>
            <a:cxnLst/>
            <a:rect l="l" t="t" r="r" b="b"/>
            <a:pathLst>
              <a:path w="6769100" h="619125">
                <a:moveTo>
                  <a:pt x="0" y="0"/>
                </a:moveTo>
                <a:lnTo>
                  <a:pt x="6769100" y="0"/>
                </a:lnTo>
                <a:lnTo>
                  <a:pt x="6769100"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72771" rIns="0" bIns="0" rtlCol="0">
            <a:spAutoFit/>
          </a:bodyPr>
          <a:lstStyle/>
          <a:p>
            <a:pPr marL="525145">
              <a:lnSpc>
                <a:spcPct val="100000"/>
              </a:lnSpc>
              <a:spcBef>
                <a:spcPts val="105"/>
              </a:spcBef>
            </a:pPr>
            <a:r>
              <a:rPr sz="2000" spc="-5" dirty="0"/>
              <a:t>Find </a:t>
            </a:r>
            <a:r>
              <a:rPr sz="2000" dirty="0"/>
              <a:t>your </a:t>
            </a:r>
            <a:r>
              <a:rPr sz="2000" spc="-5" dirty="0"/>
              <a:t>solution</a:t>
            </a:r>
            <a:r>
              <a:rPr sz="2000" spc="-50" dirty="0"/>
              <a:t> </a:t>
            </a:r>
            <a:r>
              <a:rPr sz="2000" dirty="0"/>
              <a:t>–</a:t>
            </a:r>
            <a:endParaRPr sz="2000"/>
          </a:p>
          <a:p>
            <a:pPr marL="525145">
              <a:lnSpc>
                <a:spcPct val="100000"/>
              </a:lnSpc>
            </a:pPr>
            <a:r>
              <a:rPr sz="2000" spc="-5" dirty="0">
                <a:hlinkClick r:id="rId2"/>
              </a:rPr>
              <a:t>http://www.enocean-alliance.org/en/solutionfinder/</a:t>
            </a:r>
            <a:endParaRPr sz="2000"/>
          </a:p>
        </p:txBody>
      </p:sp>
      <p:sp>
        <p:nvSpPr>
          <p:cNvPr id="4" name="object 4"/>
          <p:cNvSpPr txBox="1"/>
          <p:nvPr/>
        </p:nvSpPr>
        <p:spPr>
          <a:xfrm>
            <a:off x="8493316" y="6252019"/>
            <a:ext cx="138430" cy="147955"/>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666666"/>
                </a:solidFill>
                <a:latin typeface="Arial"/>
                <a:cs typeface="Arial"/>
              </a:rPr>
              <a:t>71</a:t>
            </a:r>
            <a:endParaRPr sz="800">
              <a:latin typeface="Arial"/>
              <a:cs typeface="Arial"/>
            </a:endParaRPr>
          </a:p>
        </p:txBody>
      </p:sp>
      <p:sp>
        <p:nvSpPr>
          <p:cNvPr id="5" name="object 5"/>
          <p:cNvSpPr/>
          <p:nvPr/>
        </p:nvSpPr>
        <p:spPr>
          <a:xfrm>
            <a:off x="539750" y="1557337"/>
            <a:ext cx="8316416" cy="4765038"/>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73</a:t>
            </a:fld>
            <a:endParaRPr sz="800">
              <a:latin typeface="Verdana"/>
              <a:cs typeface="Verdan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337300" cy="619125"/>
          </a:xfrm>
          <a:custGeom>
            <a:avLst/>
            <a:gdLst/>
            <a:ahLst/>
            <a:cxnLst/>
            <a:rect l="l" t="t" r="r" b="b"/>
            <a:pathLst>
              <a:path w="6337300" h="619125">
                <a:moveTo>
                  <a:pt x="0" y="0"/>
                </a:moveTo>
                <a:lnTo>
                  <a:pt x="6337300" y="0"/>
                </a:lnTo>
                <a:lnTo>
                  <a:pt x="6337300"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p:nvPr/>
        </p:nvSpPr>
        <p:spPr>
          <a:xfrm>
            <a:off x="741362" y="576962"/>
            <a:ext cx="6089650" cy="589280"/>
          </a:xfrm>
          <a:prstGeom prst="rect">
            <a:avLst/>
          </a:prstGeom>
        </p:spPr>
        <p:txBody>
          <a:bodyPr vert="horz" wrap="square" lIns="0" tIns="12700" rIns="0" bIns="0" rtlCol="0">
            <a:spAutoFit/>
          </a:bodyPr>
          <a:lstStyle/>
          <a:p>
            <a:pPr marL="12700">
              <a:lnSpc>
                <a:spcPts val="2160"/>
              </a:lnSpc>
              <a:spcBef>
                <a:spcPts val="100"/>
              </a:spcBef>
            </a:pPr>
            <a:r>
              <a:rPr sz="1800" dirty="0">
                <a:solidFill>
                  <a:srgbClr val="FFFFFF"/>
                </a:solidFill>
                <a:latin typeface="Verdana"/>
                <a:cs typeface="Verdana"/>
              </a:rPr>
              <a:t>Available </a:t>
            </a:r>
            <a:r>
              <a:rPr sz="1800" spc="-5" dirty="0">
                <a:solidFill>
                  <a:srgbClr val="FFFFFF"/>
                </a:solidFill>
                <a:latin typeface="Verdana"/>
                <a:cs typeface="Verdana"/>
              </a:rPr>
              <a:t>here</a:t>
            </a:r>
            <a:r>
              <a:rPr sz="1800" spc="-35" dirty="0">
                <a:solidFill>
                  <a:srgbClr val="FFFFFF"/>
                </a:solidFill>
                <a:latin typeface="Verdana"/>
                <a:cs typeface="Verdana"/>
              </a:rPr>
              <a:t> </a:t>
            </a:r>
            <a:r>
              <a:rPr sz="1800" dirty="0">
                <a:solidFill>
                  <a:srgbClr val="FFFFFF"/>
                </a:solidFill>
                <a:latin typeface="Verdana"/>
                <a:cs typeface="Verdana"/>
              </a:rPr>
              <a:t>–</a:t>
            </a:r>
            <a:endParaRPr sz="1800">
              <a:latin typeface="Verdana"/>
              <a:cs typeface="Verdana"/>
            </a:endParaRPr>
          </a:p>
          <a:p>
            <a:pPr marL="12700">
              <a:lnSpc>
                <a:spcPts val="2280"/>
              </a:lnSpc>
            </a:pPr>
            <a:r>
              <a:rPr sz="1900" spc="-5" dirty="0">
                <a:solidFill>
                  <a:srgbClr val="FFFFFF"/>
                </a:solidFill>
                <a:latin typeface="Verdana"/>
                <a:cs typeface="Verdana"/>
                <a:hlinkClick r:id="rId2"/>
              </a:rPr>
              <a:t>http://www.enocean-alliance.org/en/wheretobuy/</a:t>
            </a:r>
            <a:endParaRPr sz="1900">
              <a:latin typeface="Verdana"/>
              <a:cs typeface="Verdana"/>
            </a:endParaRPr>
          </a:p>
        </p:txBody>
      </p:sp>
      <p:sp>
        <p:nvSpPr>
          <p:cNvPr id="4" name="object 4"/>
          <p:cNvSpPr/>
          <p:nvPr/>
        </p:nvSpPr>
        <p:spPr>
          <a:xfrm>
            <a:off x="395535" y="1772816"/>
            <a:ext cx="8145485" cy="4286249"/>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74</a:t>
            </a:fld>
            <a:endParaRPr sz="800">
              <a:latin typeface="Verdana"/>
              <a:cs typeface="Verdan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266180" cy="619125"/>
          </a:xfrm>
          <a:custGeom>
            <a:avLst/>
            <a:gdLst/>
            <a:ahLst/>
            <a:cxnLst/>
            <a:rect l="l" t="t" r="r" b="b"/>
            <a:pathLst>
              <a:path w="6266180" h="619125">
                <a:moveTo>
                  <a:pt x="0" y="0"/>
                </a:moveTo>
                <a:lnTo>
                  <a:pt x="6265862" y="0"/>
                </a:lnTo>
                <a:lnTo>
                  <a:pt x="6265862"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p:nvPr/>
        </p:nvSpPr>
        <p:spPr>
          <a:xfrm>
            <a:off x="228600" y="552576"/>
            <a:ext cx="8686800" cy="636270"/>
          </a:xfrm>
          <a:prstGeom prst="rect">
            <a:avLst/>
          </a:prstGeom>
        </p:spPr>
        <p:txBody>
          <a:bodyPr vert="horz" wrap="square" lIns="0" tIns="13335" rIns="0" bIns="0" rtlCol="0">
            <a:spAutoFit/>
          </a:bodyPr>
          <a:lstStyle/>
          <a:p>
            <a:pPr marL="525145">
              <a:lnSpc>
                <a:spcPct val="100000"/>
              </a:lnSpc>
              <a:spcBef>
                <a:spcPts val="105"/>
              </a:spcBef>
            </a:pPr>
            <a:r>
              <a:rPr sz="2000" spc="-5" dirty="0">
                <a:solidFill>
                  <a:srgbClr val="FFFFFF"/>
                </a:solidFill>
                <a:latin typeface="Verdana"/>
                <a:cs typeface="Verdana"/>
              </a:rPr>
              <a:t>References</a:t>
            </a:r>
            <a:r>
              <a:rPr sz="2000" spc="-65" dirty="0">
                <a:solidFill>
                  <a:srgbClr val="FFFFFF"/>
                </a:solidFill>
                <a:latin typeface="Verdana"/>
                <a:cs typeface="Verdana"/>
              </a:rPr>
              <a:t> </a:t>
            </a:r>
            <a:r>
              <a:rPr sz="2000" dirty="0">
                <a:solidFill>
                  <a:srgbClr val="FFFFFF"/>
                </a:solidFill>
                <a:latin typeface="Verdana"/>
                <a:cs typeface="Verdana"/>
              </a:rPr>
              <a:t>–</a:t>
            </a:r>
            <a:endParaRPr sz="2000">
              <a:latin typeface="Verdana"/>
              <a:cs typeface="Verdana"/>
            </a:endParaRPr>
          </a:p>
          <a:p>
            <a:pPr marL="525145">
              <a:lnSpc>
                <a:spcPct val="100000"/>
              </a:lnSpc>
            </a:pPr>
            <a:r>
              <a:rPr sz="2000" spc="-5" dirty="0">
                <a:solidFill>
                  <a:srgbClr val="FFFFFF"/>
                </a:solidFill>
                <a:latin typeface="Verdana"/>
                <a:cs typeface="Verdana"/>
                <a:hlinkClick r:id="rId2"/>
              </a:rPr>
              <a:t>http://www.enocean-alliance.org/en/references/</a:t>
            </a:r>
            <a:endParaRPr sz="2000">
              <a:latin typeface="Verdana"/>
              <a:cs typeface="Verdana"/>
            </a:endParaRPr>
          </a:p>
        </p:txBody>
      </p:sp>
      <p:sp>
        <p:nvSpPr>
          <p:cNvPr id="4" name="object 4"/>
          <p:cNvSpPr/>
          <p:nvPr/>
        </p:nvSpPr>
        <p:spPr>
          <a:xfrm>
            <a:off x="539750" y="1557337"/>
            <a:ext cx="8164355" cy="442403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75</a:t>
            </a:fld>
            <a:endParaRPr sz="800">
              <a:latin typeface="Verdana"/>
              <a:cs typeface="Verdan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10185" rIns="0" bIns="0" rtlCol="0">
            <a:spAutoFit/>
          </a:bodyPr>
          <a:lstStyle/>
          <a:p>
            <a:pPr marL="525145">
              <a:lnSpc>
                <a:spcPct val="100000"/>
              </a:lnSpc>
              <a:spcBef>
                <a:spcPts val="95"/>
              </a:spcBef>
            </a:pPr>
            <a:r>
              <a:rPr spc="-5" dirty="0"/>
              <a:t>Useful information</a:t>
            </a: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6" name="object 6"/>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76</a:t>
            </a:fld>
            <a:endParaRPr sz="800">
              <a:latin typeface="Verdana"/>
              <a:cs typeface="Verdana"/>
            </a:endParaRPr>
          </a:p>
        </p:txBody>
      </p:sp>
      <p:sp>
        <p:nvSpPr>
          <p:cNvPr id="4" name="object 4"/>
          <p:cNvSpPr txBox="1">
            <a:spLocks noGrp="1"/>
          </p:cNvSpPr>
          <p:nvPr>
            <p:ph type="body" idx="1"/>
          </p:nvPr>
        </p:nvSpPr>
        <p:spPr>
          <a:prstGeom prst="rect">
            <a:avLst/>
          </a:prstGeom>
        </p:spPr>
        <p:txBody>
          <a:bodyPr vert="horz" wrap="square" lIns="0" tIns="24130" rIns="0" bIns="0" rtlCol="0">
            <a:spAutoFit/>
          </a:bodyPr>
          <a:lstStyle/>
          <a:p>
            <a:pPr marL="272415" marR="5080" indent="-228600">
              <a:lnSpc>
                <a:spcPts val="1760"/>
              </a:lnSpc>
              <a:spcBef>
                <a:spcPts val="190"/>
              </a:spcBef>
              <a:buClr>
                <a:srgbClr val="97C00E"/>
              </a:buClr>
              <a:buFont typeface="Wingdings"/>
              <a:buChar char=""/>
              <a:tabLst>
                <a:tab pos="272415" algn="l"/>
              </a:tabLst>
            </a:pPr>
            <a:r>
              <a:rPr b="1" spc="-5" dirty="0">
                <a:latin typeface="Verdana"/>
                <a:cs typeface="Verdana"/>
              </a:rPr>
              <a:t>Coverage planning: </a:t>
            </a:r>
            <a:r>
              <a:rPr b="1" spc="-5" dirty="0">
                <a:latin typeface="Verdana"/>
                <a:cs typeface="Verdana"/>
                <a:hlinkClick r:id="rId2"/>
              </a:rPr>
              <a:t> </a:t>
            </a:r>
            <a:r>
              <a:rPr spc="-5" dirty="0">
                <a:hlinkClick r:id="rId2"/>
              </a:rPr>
              <a:t>http://www.enocean.com/fileadmin/redaktion/pdf/app_notes/AN001_RANGE_PL </a:t>
            </a:r>
            <a:r>
              <a:rPr spc="-5" dirty="0"/>
              <a:t> ANNING_2013_en.pdf</a:t>
            </a:r>
          </a:p>
          <a:p>
            <a:pPr marL="31115">
              <a:lnSpc>
                <a:spcPct val="100000"/>
              </a:lnSpc>
              <a:spcBef>
                <a:spcPts val="40"/>
              </a:spcBef>
              <a:buClr>
                <a:srgbClr val="97C00E"/>
              </a:buClr>
              <a:buFont typeface="Wingdings"/>
              <a:buChar char=""/>
            </a:pPr>
            <a:endParaRPr sz="1950">
              <a:latin typeface="Times New Roman"/>
              <a:cs typeface="Times New Roman"/>
            </a:endParaRPr>
          </a:p>
          <a:p>
            <a:pPr marL="272415" indent="-228600">
              <a:lnSpc>
                <a:spcPts val="1780"/>
              </a:lnSpc>
              <a:buClr>
                <a:srgbClr val="97C00E"/>
              </a:buClr>
              <a:buFont typeface="Wingdings"/>
              <a:buChar char=""/>
              <a:tabLst>
                <a:tab pos="272415" algn="l"/>
              </a:tabLst>
            </a:pPr>
            <a:r>
              <a:rPr b="1" spc="-5" dirty="0">
                <a:latin typeface="Verdana"/>
                <a:cs typeface="Verdana"/>
              </a:rPr>
              <a:t>Brochures</a:t>
            </a:r>
            <a:r>
              <a:rPr spc="-5" dirty="0"/>
              <a:t>:</a:t>
            </a:r>
          </a:p>
          <a:p>
            <a:pPr marL="272415">
              <a:lnSpc>
                <a:spcPts val="1780"/>
              </a:lnSpc>
            </a:pPr>
            <a:r>
              <a:rPr spc="-5" dirty="0">
                <a:hlinkClick r:id="rId3"/>
              </a:rPr>
              <a:t>http://www.enocean-alliance.org/en/downloads/</a:t>
            </a:r>
          </a:p>
          <a:p>
            <a:pPr marL="31115">
              <a:lnSpc>
                <a:spcPct val="100000"/>
              </a:lnSpc>
              <a:spcBef>
                <a:spcPts val="30"/>
              </a:spcBef>
            </a:pPr>
            <a:endParaRPr sz="2000">
              <a:latin typeface="Times New Roman"/>
              <a:cs typeface="Times New Roman"/>
            </a:endParaRPr>
          </a:p>
          <a:p>
            <a:pPr marL="272415" indent="-228600">
              <a:lnSpc>
                <a:spcPts val="1780"/>
              </a:lnSpc>
              <a:buClr>
                <a:srgbClr val="97C00E"/>
              </a:buClr>
              <a:buFont typeface="Wingdings"/>
              <a:buChar char=""/>
              <a:tabLst>
                <a:tab pos="272415" algn="l"/>
              </a:tabLst>
            </a:pPr>
            <a:r>
              <a:rPr b="1" spc="-5" dirty="0">
                <a:latin typeface="Verdana"/>
                <a:cs typeface="Verdana"/>
              </a:rPr>
              <a:t>Technical</a:t>
            </a:r>
            <a:r>
              <a:rPr b="1" spc="-25" dirty="0">
                <a:latin typeface="Verdana"/>
                <a:cs typeface="Verdana"/>
              </a:rPr>
              <a:t> </a:t>
            </a:r>
            <a:r>
              <a:rPr b="1" spc="-5" dirty="0">
                <a:latin typeface="Verdana"/>
                <a:cs typeface="Verdana"/>
              </a:rPr>
              <a:t>information</a:t>
            </a:r>
            <a:r>
              <a:rPr spc="-5" dirty="0"/>
              <a:t>:</a:t>
            </a:r>
          </a:p>
          <a:p>
            <a:pPr marL="271780">
              <a:lnSpc>
                <a:spcPts val="1780"/>
              </a:lnSpc>
            </a:pPr>
            <a:r>
              <a:rPr spc="-5" dirty="0">
                <a:hlinkClick r:id="rId4"/>
              </a:rPr>
              <a:t>http://www.enocean-alliance.org/en/white_papers/</a:t>
            </a:r>
          </a:p>
          <a:p>
            <a:pPr marL="31115">
              <a:lnSpc>
                <a:spcPct val="100000"/>
              </a:lnSpc>
              <a:spcBef>
                <a:spcPts val="5"/>
              </a:spcBef>
            </a:pPr>
            <a:endParaRPr sz="2100">
              <a:latin typeface="Times New Roman"/>
              <a:cs typeface="Times New Roman"/>
            </a:endParaRPr>
          </a:p>
          <a:p>
            <a:pPr marL="272415" marR="4459605" indent="-272415">
              <a:lnSpc>
                <a:spcPts val="1760"/>
              </a:lnSpc>
              <a:buClr>
                <a:srgbClr val="97C00E"/>
              </a:buClr>
              <a:buFont typeface="Wingdings"/>
              <a:buChar char=""/>
              <a:tabLst>
                <a:tab pos="272415" algn="l"/>
              </a:tabLst>
            </a:pPr>
            <a:r>
              <a:rPr b="1" spc="-5" dirty="0">
                <a:latin typeface="Verdana"/>
                <a:cs typeface="Verdana"/>
              </a:rPr>
              <a:t>Videos</a:t>
            </a:r>
            <a:r>
              <a:rPr spc="-5" dirty="0"/>
              <a:t>: </a:t>
            </a:r>
            <a:r>
              <a:rPr spc="-5" dirty="0">
                <a:hlinkClick r:id="rId5"/>
              </a:rPr>
              <a:t> </a:t>
            </a:r>
            <a:r>
              <a:rPr spc="-10" dirty="0">
                <a:hlinkClick r:id="rId5"/>
              </a:rPr>
              <a:t>www.</a:t>
            </a:r>
            <a:r>
              <a:rPr dirty="0">
                <a:hlinkClick r:id="rId5"/>
              </a:rPr>
              <a:t>yo</a:t>
            </a:r>
            <a:r>
              <a:rPr spc="-5" dirty="0">
                <a:hlinkClick r:id="rId5"/>
              </a:rPr>
              <a:t>utu</a:t>
            </a:r>
            <a:r>
              <a:rPr dirty="0">
                <a:hlinkClick r:id="rId5"/>
              </a:rPr>
              <a:t>b</a:t>
            </a:r>
            <a:r>
              <a:rPr spc="-10" dirty="0">
                <a:hlinkClick r:id="rId5"/>
              </a:rPr>
              <a:t>e.</a:t>
            </a:r>
            <a:r>
              <a:rPr spc="-5" dirty="0">
                <a:hlinkClick r:id="rId5"/>
              </a:rPr>
              <a:t>c</a:t>
            </a:r>
            <a:r>
              <a:rPr dirty="0">
                <a:hlinkClick r:id="rId5"/>
              </a:rPr>
              <a:t>om</a:t>
            </a:r>
            <a:r>
              <a:rPr spc="-5" dirty="0">
                <a:hlinkClick r:id="rId5"/>
              </a:rPr>
              <a:t>/us</a:t>
            </a:r>
            <a:r>
              <a:rPr spc="-10" dirty="0">
                <a:hlinkClick r:id="rId5"/>
              </a:rPr>
              <a:t>e</a:t>
            </a:r>
            <a:r>
              <a:rPr spc="-5" dirty="0">
                <a:hlinkClick r:id="rId5"/>
              </a:rPr>
              <a:t>r/E</a:t>
            </a:r>
            <a:r>
              <a:rPr spc="-10" dirty="0">
                <a:hlinkClick r:id="rId5"/>
              </a:rPr>
              <a:t>nOc</a:t>
            </a:r>
            <a:r>
              <a:rPr spc="-15" dirty="0">
                <a:hlinkClick r:id="rId5"/>
              </a:rPr>
              <a:t>e</a:t>
            </a:r>
            <a:r>
              <a:rPr spc="-10" dirty="0">
                <a:hlinkClick r:id="rId5"/>
              </a:rPr>
              <a:t>an</a:t>
            </a:r>
          </a:p>
          <a:p>
            <a:pPr marL="31115">
              <a:lnSpc>
                <a:spcPct val="100000"/>
              </a:lnSpc>
              <a:spcBef>
                <a:spcPts val="35"/>
              </a:spcBef>
              <a:buClr>
                <a:srgbClr val="97C00E"/>
              </a:buClr>
              <a:buFont typeface="Wingdings"/>
              <a:buChar char=""/>
            </a:pPr>
            <a:endParaRPr sz="1950">
              <a:latin typeface="Times New Roman"/>
              <a:cs typeface="Times New Roman"/>
            </a:endParaRPr>
          </a:p>
          <a:p>
            <a:pPr marL="272415" indent="-228600">
              <a:lnSpc>
                <a:spcPct val="100000"/>
              </a:lnSpc>
              <a:spcBef>
                <a:spcPts val="5"/>
              </a:spcBef>
              <a:buClr>
                <a:srgbClr val="97C00E"/>
              </a:buClr>
              <a:buFont typeface="Wingdings"/>
              <a:buChar char=""/>
              <a:tabLst>
                <a:tab pos="272415" algn="l"/>
              </a:tabLst>
            </a:pPr>
            <a:r>
              <a:rPr b="1" spc="-5" dirty="0">
                <a:latin typeface="Verdana"/>
                <a:cs typeface="Verdana"/>
              </a:rPr>
              <a:t>Social</a:t>
            </a:r>
            <a:r>
              <a:rPr b="1" spc="-35" dirty="0">
                <a:latin typeface="Verdana"/>
                <a:cs typeface="Verdana"/>
              </a:rPr>
              <a:t> </a:t>
            </a:r>
            <a:r>
              <a:rPr b="1" spc="-5" dirty="0">
                <a:latin typeface="Verdana"/>
                <a:cs typeface="Verdana"/>
              </a:rPr>
              <a:t>Media</a:t>
            </a:r>
          </a:p>
          <a:p>
            <a:pPr marL="513080" lvl="1" indent="-232410">
              <a:lnSpc>
                <a:spcPct val="100000"/>
              </a:lnSpc>
              <a:spcBef>
                <a:spcPts val="260"/>
              </a:spcBef>
              <a:buClr>
                <a:srgbClr val="C6E167"/>
              </a:buClr>
              <a:buFont typeface="Wingdings"/>
              <a:buChar char=""/>
              <a:tabLst>
                <a:tab pos="513715" algn="l"/>
              </a:tabLst>
            </a:pPr>
            <a:r>
              <a:rPr sz="1300" spc="-5" dirty="0">
                <a:solidFill>
                  <a:srgbClr val="032B5F"/>
                </a:solidFill>
                <a:latin typeface="Verdana"/>
                <a:cs typeface="Verdana"/>
              </a:rPr>
              <a:t>Twitter</a:t>
            </a:r>
            <a:r>
              <a:rPr sz="1500" spc="-5" dirty="0">
                <a:solidFill>
                  <a:srgbClr val="032B5F"/>
                </a:solidFill>
                <a:latin typeface="Verdana"/>
                <a:cs typeface="Verdana"/>
              </a:rPr>
              <a:t>:</a:t>
            </a:r>
            <a:r>
              <a:rPr sz="1500" spc="-30" dirty="0">
                <a:solidFill>
                  <a:srgbClr val="032B5F"/>
                </a:solidFill>
                <a:latin typeface="Verdana"/>
                <a:cs typeface="Verdana"/>
              </a:rPr>
              <a:t> </a:t>
            </a:r>
            <a:r>
              <a:rPr sz="1500" spc="-5" dirty="0">
                <a:solidFill>
                  <a:srgbClr val="032B5F"/>
                </a:solidFill>
                <a:latin typeface="Verdana"/>
                <a:cs typeface="Verdana"/>
                <a:hlinkClick r:id="rId6"/>
              </a:rPr>
              <a:t>http://twitter.com/enoceanalliance</a:t>
            </a:r>
            <a:endParaRPr sz="1500">
              <a:latin typeface="Verdana"/>
              <a:cs typeface="Verdana"/>
            </a:endParaRPr>
          </a:p>
          <a:p>
            <a:pPr marL="513080" lvl="1" indent="-232410">
              <a:lnSpc>
                <a:spcPct val="100000"/>
              </a:lnSpc>
              <a:spcBef>
                <a:spcPts val="265"/>
              </a:spcBef>
              <a:buClr>
                <a:srgbClr val="C6E167"/>
              </a:buClr>
              <a:buFont typeface="Wingdings"/>
              <a:buChar char=""/>
              <a:tabLst>
                <a:tab pos="513715" algn="l"/>
              </a:tabLst>
            </a:pPr>
            <a:r>
              <a:rPr sz="1500" spc="-5" dirty="0">
                <a:solidFill>
                  <a:srgbClr val="032B5F"/>
                </a:solidFill>
                <a:latin typeface="Verdana"/>
                <a:cs typeface="Verdana"/>
              </a:rPr>
              <a:t>Facebook:</a:t>
            </a:r>
            <a:r>
              <a:rPr sz="1500" spc="20" dirty="0">
                <a:solidFill>
                  <a:srgbClr val="032B5F"/>
                </a:solidFill>
                <a:latin typeface="Verdana"/>
                <a:cs typeface="Verdana"/>
              </a:rPr>
              <a:t> </a:t>
            </a:r>
            <a:r>
              <a:rPr sz="1500" spc="-10" dirty="0">
                <a:solidFill>
                  <a:srgbClr val="032B5F"/>
                </a:solidFill>
                <a:latin typeface="Verdana"/>
                <a:cs typeface="Verdana"/>
                <a:hlinkClick r:id="rId7"/>
              </a:rPr>
              <a:t>www.facebook.com/pages/EnOcean-Alliance/109269292485427</a:t>
            </a:r>
            <a:endParaRPr sz="1500">
              <a:latin typeface="Verdana"/>
              <a:cs typeface="Verdana"/>
            </a:endParaRPr>
          </a:p>
          <a:p>
            <a:pPr marL="513080" lvl="1" indent="-232410">
              <a:lnSpc>
                <a:spcPct val="100000"/>
              </a:lnSpc>
              <a:spcBef>
                <a:spcPts val="265"/>
              </a:spcBef>
              <a:buClr>
                <a:srgbClr val="C6E167"/>
              </a:buClr>
              <a:buFont typeface="Wingdings"/>
              <a:buChar char=""/>
              <a:tabLst>
                <a:tab pos="513715" algn="l"/>
              </a:tabLst>
            </a:pPr>
            <a:r>
              <a:rPr sz="1500" spc="-5" dirty="0">
                <a:solidFill>
                  <a:srgbClr val="032B5F"/>
                </a:solidFill>
                <a:latin typeface="Verdana"/>
                <a:cs typeface="Verdana"/>
              </a:rPr>
              <a:t>LinkedIn: </a:t>
            </a:r>
            <a:r>
              <a:rPr sz="1500" spc="-5" dirty="0">
                <a:solidFill>
                  <a:srgbClr val="032B5F"/>
                </a:solidFill>
                <a:latin typeface="Verdana"/>
                <a:cs typeface="Verdana"/>
                <a:hlinkClick r:id="rId8"/>
              </a:rPr>
              <a:t>http://www.linkedin.com/groups?mostPopular=&amp;gid=3578554</a:t>
            </a:r>
            <a:endParaRPr sz="1500">
              <a:latin typeface="Verdana"/>
              <a:cs typeface="Verdana"/>
            </a:endParaRPr>
          </a:p>
          <a:p>
            <a:pPr marL="513080" lvl="1" indent="-232410">
              <a:lnSpc>
                <a:spcPct val="100000"/>
              </a:lnSpc>
              <a:spcBef>
                <a:spcPts val="265"/>
              </a:spcBef>
              <a:buClr>
                <a:srgbClr val="C6E167"/>
              </a:buClr>
              <a:buFont typeface="Wingdings"/>
              <a:buChar char=""/>
              <a:tabLst>
                <a:tab pos="513715" algn="l"/>
              </a:tabLst>
            </a:pPr>
            <a:r>
              <a:rPr sz="1500" spc="-5" dirty="0">
                <a:solidFill>
                  <a:srgbClr val="032B5F"/>
                </a:solidFill>
                <a:latin typeface="Verdana"/>
                <a:cs typeface="Verdana"/>
              </a:rPr>
              <a:t>Google+: </a:t>
            </a:r>
            <a:r>
              <a:rPr sz="1500" spc="-10" dirty="0">
                <a:solidFill>
                  <a:srgbClr val="032B5F"/>
                </a:solidFill>
                <a:latin typeface="Verdana"/>
                <a:cs typeface="Verdana"/>
              </a:rPr>
              <a:t>https://plus.google.com/u/0/107585984916165196922</a:t>
            </a:r>
            <a:endParaRPr sz="1500">
              <a:latin typeface="Verdana"/>
              <a:cs typeface="Verdan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992937" y="417513"/>
            <a:ext cx="1720227" cy="7441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8600" y="228600"/>
            <a:ext cx="8686800" cy="6400800"/>
          </a:xfrm>
          <a:custGeom>
            <a:avLst/>
            <a:gdLst/>
            <a:ahLst/>
            <a:cxnLst/>
            <a:rect l="l" t="t" r="r" b="b"/>
            <a:pathLst>
              <a:path w="8686800" h="6400800">
                <a:moveTo>
                  <a:pt x="0" y="0"/>
                </a:moveTo>
                <a:lnTo>
                  <a:pt x="8686393" y="0"/>
                </a:lnTo>
                <a:lnTo>
                  <a:pt x="8686393" y="6400800"/>
                </a:lnTo>
                <a:lnTo>
                  <a:pt x="0" y="6400800"/>
                </a:lnTo>
                <a:lnTo>
                  <a:pt x="0" y="0"/>
                </a:lnTo>
                <a:close/>
              </a:path>
            </a:pathLst>
          </a:custGeom>
          <a:solidFill>
            <a:srgbClr val="97C00E"/>
          </a:solidFill>
        </p:spPr>
        <p:txBody>
          <a:bodyPr wrap="square" lIns="0" tIns="0" rIns="0" bIns="0" rtlCol="0"/>
          <a:lstStyle/>
          <a:p>
            <a:endParaRPr/>
          </a:p>
        </p:txBody>
      </p:sp>
      <p:sp>
        <p:nvSpPr>
          <p:cNvPr id="4" name="object 4"/>
          <p:cNvSpPr/>
          <p:nvPr/>
        </p:nvSpPr>
        <p:spPr>
          <a:xfrm>
            <a:off x="614362" y="4976812"/>
            <a:ext cx="5758180" cy="395605"/>
          </a:xfrm>
          <a:custGeom>
            <a:avLst/>
            <a:gdLst/>
            <a:ahLst/>
            <a:cxnLst/>
            <a:rect l="l" t="t" r="r" b="b"/>
            <a:pathLst>
              <a:path w="5758180" h="395604">
                <a:moveTo>
                  <a:pt x="0" y="0"/>
                </a:moveTo>
                <a:lnTo>
                  <a:pt x="5757862" y="0"/>
                </a:lnTo>
                <a:lnTo>
                  <a:pt x="5757862" y="395287"/>
                </a:lnTo>
                <a:lnTo>
                  <a:pt x="0" y="395287"/>
                </a:lnTo>
                <a:lnTo>
                  <a:pt x="0" y="0"/>
                </a:lnTo>
                <a:close/>
              </a:path>
            </a:pathLst>
          </a:custGeom>
          <a:solidFill>
            <a:srgbClr val="97C00E"/>
          </a:solidFill>
        </p:spPr>
        <p:txBody>
          <a:bodyPr wrap="square" lIns="0" tIns="0" rIns="0" bIns="0" rtlCol="0"/>
          <a:lstStyle/>
          <a:p>
            <a:endParaRPr/>
          </a:p>
        </p:txBody>
      </p:sp>
      <p:sp>
        <p:nvSpPr>
          <p:cNvPr id="5" name="object 5"/>
          <p:cNvSpPr/>
          <p:nvPr/>
        </p:nvSpPr>
        <p:spPr>
          <a:xfrm>
            <a:off x="758825" y="5835650"/>
            <a:ext cx="2362200" cy="685800"/>
          </a:xfrm>
          <a:custGeom>
            <a:avLst/>
            <a:gdLst/>
            <a:ahLst/>
            <a:cxnLst/>
            <a:rect l="l" t="t" r="r" b="b"/>
            <a:pathLst>
              <a:path w="2362200" h="685800">
                <a:moveTo>
                  <a:pt x="0" y="0"/>
                </a:moveTo>
                <a:lnTo>
                  <a:pt x="2362200" y="0"/>
                </a:lnTo>
                <a:lnTo>
                  <a:pt x="2362200" y="685800"/>
                </a:lnTo>
                <a:lnTo>
                  <a:pt x="0" y="685800"/>
                </a:lnTo>
                <a:lnTo>
                  <a:pt x="0" y="0"/>
                </a:lnTo>
                <a:close/>
              </a:path>
            </a:pathLst>
          </a:custGeom>
          <a:solidFill>
            <a:srgbClr val="97C00E"/>
          </a:solidFill>
        </p:spPr>
        <p:txBody>
          <a:bodyPr wrap="square" lIns="0" tIns="0" rIns="0" bIns="0" rtlCol="0"/>
          <a:lstStyle/>
          <a:p>
            <a:endParaRPr/>
          </a:p>
        </p:txBody>
      </p:sp>
      <p:sp>
        <p:nvSpPr>
          <p:cNvPr id="6" name="object 6"/>
          <p:cNvSpPr txBox="1"/>
          <p:nvPr/>
        </p:nvSpPr>
        <p:spPr>
          <a:xfrm>
            <a:off x="746125" y="5819902"/>
            <a:ext cx="1652270" cy="57404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FFFFFF"/>
                </a:solidFill>
                <a:latin typeface="Arial"/>
                <a:cs typeface="Arial"/>
              </a:rPr>
              <a:t>EnOcean</a:t>
            </a:r>
            <a:r>
              <a:rPr sz="900" spc="-40" dirty="0">
                <a:solidFill>
                  <a:srgbClr val="FFFFFF"/>
                </a:solidFill>
                <a:latin typeface="Arial"/>
                <a:cs typeface="Arial"/>
              </a:rPr>
              <a:t> </a:t>
            </a:r>
            <a:r>
              <a:rPr sz="900" dirty="0">
                <a:solidFill>
                  <a:srgbClr val="FFFFFF"/>
                </a:solidFill>
                <a:latin typeface="Arial"/>
                <a:cs typeface="Arial"/>
              </a:rPr>
              <a:t>Alliance</a:t>
            </a:r>
            <a:endParaRPr sz="900">
              <a:latin typeface="Arial"/>
              <a:cs typeface="Arial"/>
            </a:endParaRPr>
          </a:p>
          <a:p>
            <a:pPr marL="12700" marR="5080">
              <a:lnSpc>
                <a:spcPct val="100000"/>
              </a:lnSpc>
            </a:pPr>
            <a:r>
              <a:rPr sz="900" spc="-5" dirty="0">
                <a:solidFill>
                  <a:srgbClr val="FFFFFF"/>
                </a:solidFill>
                <a:latin typeface="Arial"/>
                <a:cs typeface="Arial"/>
              </a:rPr>
              <a:t>2400 Camino Ramon, Suite 375  San Ramon, CA</a:t>
            </a:r>
            <a:r>
              <a:rPr sz="900" spc="-40" dirty="0">
                <a:solidFill>
                  <a:srgbClr val="FFFFFF"/>
                </a:solidFill>
                <a:latin typeface="Arial"/>
                <a:cs typeface="Arial"/>
              </a:rPr>
              <a:t> </a:t>
            </a:r>
            <a:r>
              <a:rPr sz="900" spc="-5" dirty="0">
                <a:solidFill>
                  <a:srgbClr val="FFFFFF"/>
                </a:solidFill>
                <a:latin typeface="Arial"/>
                <a:cs typeface="Arial"/>
              </a:rPr>
              <a:t>94583</a:t>
            </a:r>
            <a:endParaRPr sz="900">
              <a:latin typeface="Arial"/>
              <a:cs typeface="Arial"/>
            </a:endParaRPr>
          </a:p>
          <a:p>
            <a:pPr marL="12700">
              <a:lnSpc>
                <a:spcPct val="100000"/>
              </a:lnSpc>
            </a:pPr>
            <a:r>
              <a:rPr sz="900" spc="-5" dirty="0">
                <a:solidFill>
                  <a:srgbClr val="FFFFFF"/>
                </a:solidFill>
                <a:latin typeface="Arial"/>
                <a:cs typeface="Arial"/>
              </a:rPr>
              <a:t>USA</a:t>
            </a:r>
            <a:endParaRPr sz="900">
              <a:latin typeface="Arial"/>
              <a:cs typeface="Arial"/>
            </a:endParaRPr>
          </a:p>
        </p:txBody>
      </p:sp>
      <p:sp>
        <p:nvSpPr>
          <p:cNvPr id="7" name="object 7"/>
          <p:cNvSpPr/>
          <p:nvPr/>
        </p:nvSpPr>
        <p:spPr>
          <a:xfrm>
            <a:off x="3132137" y="5835650"/>
            <a:ext cx="2819400" cy="685800"/>
          </a:xfrm>
          <a:custGeom>
            <a:avLst/>
            <a:gdLst/>
            <a:ahLst/>
            <a:cxnLst/>
            <a:rect l="l" t="t" r="r" b="b"/>
            <a:pathLst>
              <a:path w="2819400" h="685800">
                <a:moveTo>
                  <a:pt x="0" y="0"/>
                </a:moveTo>
                <a:lnTo>
                  <a:pt x="2819273" y="0"/>
                </a:lnTo>
                <a:lnTo>
                  <a:pt x="2819273" y="685800"/>
                </a:lnTo>
                <a:lnTo>
                  <a:pt x="0" y="685800"/>
                </a:lnTo>
                <a:lnTo>
                  <a:pt x="0" y="0"/>
                </a:lnTo>
                <a:close/>
              </a:path>
            </a:pathLst>
          </a:custGeom>
          <a:solidFill>
            <a:srgbClr val="97C00E"/>
          </a:solidFill>
        </p:spPr>
        <p:txBody>
          <a:bodyPr wrap="square" lIns="0" tIns="0" rIns="0" bIns="0" rtlCol="0"/>
          <a:lstStyle/>
          <a:p>
            <a:endParaRPr/>
          </a:p>
        </p:txBody>
      </p:sp>
      <p:sp>
        <p:nvSpPr>
          <p:cNvPr id="8" name="object 8"/>
          <p:cNvSpPr txBox="1"/>
          <p:nvPr/>
        </p:nvSpPr>
        <p:spPr>
          <a:xfrm>
            <a:off x="3119437" y="5819902"/>
            <a:ext cx="1481455" cy="436880"/>
          </a:xfrm>
          <a:prstGeom prst="rect">
            <a:avLst/>
          </a:prstGeom>
        </p:spPr>
        <p:txBody>
          <a:bodyPr vert="horz" wrap="square" lIns="0" tIns="12700" rIns="0" bIns="0" rtlCol="0">
            <a:spAutoFit/>
          </a:bodyPr>
          <a:lstStyle/>
          <a:p>
            <a:pPr marL="12700">
              <a:lnSpc>
                <a:spcPct val="100000"/>
              </a:lnSpc>
              <a:spcBef>
                <a:spcPts val="100"/>
              </a:spcBef>
            </a:pPr>
            <a:r>
              <a:rPr sz="900" spc="-5" dirty="0">
                <a:solidFill>
                  <a:srgbClr val="FFFFFF"/>
                </a:solidFill>
                <a:latin typeface="Arial"/>
                <a:cs typeface="Arial"/>
              </a:rPr>
              <a:t>Phone US:</a:t>
            </a:r>
            <a:r>
              <a:rPr sz="900" spc="-25" dirty="0">
                <a:solidFill>
                  <a:srgbClr val="FFFFFF"/>
                </a:solidFill>
                <a:latin typeface="Arial"/>
                <a:cs typeface="Arial"/>
              </a:rPr>
              <a:t> </a:t>
            </a:r>
            <a:r>
              <a:rPr sz="900" spc="-5" dirty="0">
                <a:solidFill>
                  <a:srgbClr val="FFFFFF"/>
                </a:solidFill>
                <a:latin typeface="Arial"/>
                <a:cs typeface="Arial"/>
              </a:rPr>
              <a:t>+1.925.275-6601</a:t>
            </a:r>
            <a:endParaRPr sz="900">
              <a:latin typeface="Arial"/>
              <a:cs typeface="Arial"/>
            </a:endParaRPr>
          </a:p>
          <a:p>
            <a:pPr marL="12700" marR="95250">
              <a:lnSpc>
                <a:spcPct val="100000"/>
              </a:lnSpc>
            </a:pPr>
            <a:r>
              <a:rPr sz="900" spc="-5" dirty="0">
                <a:solidFill>
                  <a:srgbClr val="FFFFFF"/>
                </a:solidFill>
                <a:latin typeface="Arial"/>
                <a:cs typeface="Arial"/>
                <a:hlinkClick r:id="rId3"/>
              </a:rPr>
              <a:t>info@enocean-alliance.org </a:t>
            </a:r>
            <a:r>
              <a:rPr sz="900" spc="-5" dirty="0">
                <a:solidFill>
                  <a:srgbClr val="FFFFFF"/>
                </a:solidFill>
                <a:latin typeface="Arial"/>
                <a:cs typeface="Arial"/>
              </a:rPr>
              <a:t> </a:t>
            </a:r>
            <a:r>
              <a:rPr sz="900" spc="-5" dirty="0">
                <a:solidFill>
                  <a:srgbClr val="FFFFFF"/>
                </a:solidFill>
                <a:latin typeface="Arial"/>
                <a:cs typeface="Arial"/>
                <a:hlinkClick r:id="rId4"/>
              </a:rPr>
              <a:t>www.enocean-alliance.org</a:t>
            </a:r>
            <a:endParaRPr sz="900">
              <a:latin typeface="Arial"/>
              <a:cs typeface="Arial"/>
            </a:endParaRPr>
          </a:p>
        </p:txBody>
      </p:sp>
      <p:sp>
        <p:nvSpPr>
          <p:cNvPr id="9" name="object 9"/>
          <p:cNvSpPr/>
          <p:nvPr/>
        </p:nvSpPr>
        <p:spPr>
          <a:xfrm>
            <a:off x="6992937" y="5715000"/>
            <a:ext cx="1720773" cy="74453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66725" y="414337"/>
            <a:ext cx="8151812" cy="4381486"/>
          </a:xfrm>
          <a:prstGeom prst="rect">
            <a:avLst/>
          </a:prstGeom>
          <a:blipFill>
            <a:blip r:embed="rId6" cstate="print"/>
            <a:stretch>
              <a:fillRect/>
            </a:stretch>
          </a:blipFill>
        </p:spPr>
        <p:txBody>
          <a:bodyPr wrap="square" lIns="0" tIns="0" rIns="0" bIns="0" rtlCol="0"/>
          <a:lstStyle/>
          <a:p>
            <a:endParaRPr/>
          </a:p>
        </p:txBody>
      </p:sp>
      <p:sp>
        <p:nvSpPr>
          <p:cNvPr id="11" name="object 1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12" name="object 12"/>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77</a:t>
            </a:fld>
            <a:endParaRPr sz="800">
              <a:latin typeface="Verdana"/>
              <a:cs typeface="Verdana"/>
            </a:endParaRPr>
          </a:p>
        </p:txBody>
      </p:sp>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75134" y="2090647"/>
            <a:ext cx="2782043" cy="28083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525145" marR="3042920">
              <a:lnSpc>
                <a:spcPct val="100000"/>
              </a:lnSpc>
              <a:spcBef>
                <a:spcPts val="100"/>
              </a:spcBef>
            </a:pPr>
            <a:r>
              <a:rPr sz="2400" spc="-5" dirty="0"/>
              <a:t>Conventional wireless technology  requires</a:t>
            </a:r>
            <a:r>
              <a:rPr sz="2400" dirty="0"/>
              <a:t> </a:t>
            </a:r>
            <a:r>
              <a:rPr sz="2400" spc="-5" dirty="0"/>
              <a:t>batteries</a:t>
            </a:r>
            <a:endParaRPr sz="2400"/>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7" name="object 7"/>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8</a:t>
            </a:fld>
            <a:endParaRPr sz="800">
              <a:latin typeface="Verdana"/>
              <a:cs typeface="Verdana"/>
            </a:endParaRPr>
          </a:p>
        </p:txBody>
      </p:sp>
      <p:sp>
        <p:nvSpPr>
          <p:cNvPr id="5" name="object 5"/>
          <p:cNvSpPr txBox="1"/>
          <p:nvPr/>
        </p:nvSpPr>
        <p:spPr>
          <a:xfrm>
            <a:off x="3983235" y="1581346"/>
            <a:ext cx="3534410" cy="3906198"/>
          </a:xfrm>
          <a:prstGeom prst="rect">
            <a:avLst/>
          </a:prstGeom>
        </p:spPr>
        <p:txBody>
          <a:bodyPr vert="horz" wrap="square" lIns="0" tIns="139700" rIns="0" bIns="0" rtlCol="0">
            <a:spAutoFit/>
          </a:bodyPr>
          <a:lstStyle/>
          <a:p>
            <a:pPr marL="12700">
              <a:lnSpc>
                <a:spcPct val="100000"/>
              </a:lnSpc>
              <a:spcBef>
                <a:spcPts val="1100"/>
              </a:spcBef>
            </a:pPr>
            <a:r>
              <a:rPr sz="2000" b="1" dirty="0">
                <a:solidFill>
                  <a:srgbClr val="032B5F"/>
                </a:solidFill>
                <a:latin typeface="Verdana"/>
                <a:cs typeface="Verdana"/>
              </a:rPr>
              <a:t>Batteries</a:t>
            </a:r>
            <a:r>
              <a:rPr sz="2000" b="1" spc="-35" dirty="0">
                <a:solidFill>
                  <a:srgbClr val="032B5F"/>
                </a:solidFill>
                <a:latin typeface="Verdana"/>
                <a:cs typeface="Verdana"/>
              </a:rPr>
              <a:t> </a:t>
            </a:r>
            <a:r>
              <a:rPr sz="2000" b="1" dirty="0">
                <a:solidFill>
                  <a:srgbClr val="032B5F"/>
                </a:solidFill>
                <a:latin typeface="Verdana"/>
                <a:cs typeface="Verdana"/>
              </a:rPr>
              <a:t>require:</a:t>
            </a:r>
            <a:endParaRPr sz="2000" dirty="0">
              <a:latin typeface="Verdana"/>
              <a:cs typeface="Verdana"/>
            </a:endParaRPr>
          </a:p>
          <a:p>
            <a:pPr marL="241300" indent="-228600">
              <a:lnSpc>
                <a:spcPct val="100000"/>
              </a:lnSpc>
              <a:spcBef>
                <a:spcPts val="894"/>
              </a:spcBef>
              <a:buClr>
                <a:srgbClr val="97C00E"/>
              </a:buClr>
              <a:buFont typeface="Wingdings"/>
              <a:buChar char=""/>
              <a:tabLst>
                <a:tab pos="241300" algn="l"/>
              </a:tabLst>
            </a:pPr>
            <a:r>
              <a:rPr sz="1800" dirty="0">
                <a:solidFill>
                  <a:srgbClr val="032B5F"/>
                </a:solidFill>
                <a:latin typeface="Verdana"/>
                <a:cs typeface="Verdana"/>
              </a:rPr>
              <a:t>Monitoring </a:t>
            </a:r>
            <a:r>
              <a:rPr sz="1800" spc="-5" dirty="0">
                <a:solidFill>
                  <a:srgbClr val="032B5F"/>
                </a:solidFill>
                <a:latin typeface="Verdana"/>
                <a:cs typeface="Verdana"/>
              </a:rPr>
              <a:t>&amp;</a:t>
            </a:r>
            <a:r>
              <a:rPr sz="1800" spc="-45" dirty="0">
                <a:solidFill>
                  <a:srgbClr val="032B5F"/>
                </a:solidFill>
                <a:latin typeface="Verdana"/>
                <a:cs typeface="Verdana"/>
              </a:rPr>
              <a:t> </a:t>
            </a:r>
            <a:r>
              <a:rPr sz="1800" spc="-5" dirty="0">
                <a:solidFill>
                  <a:srgbClr val="032B5F"/>
                </a:solidFill>
                <a:latin typeface="Verdana"/>
                <a:cs typeface="Verdana"/>
              </a:rPr>
              <a:t>Tracking</a:t>
            </a:r>
            <a:r>
              <a:rPr lang="en-US" sz="1800" spc="-5" dirty="0">
                <a:solidFill>
                  <a:srgbClr val="032B5F"/>
                </a:solidFill>
                <a:latin typeface="Verdana"/>
                <a:cs typeface="Verdana"/>
              </a:rPr>
              <a:t> for the battery level</a:t>
            </a:r>
            <a:endParaRPr sz="1800" dirty="0">
              <a:latin typeface="Verdana"/>
              <a:cs typeface="Verdana"/>
            </a:endParaRPr>
          </a:p>
          <a:p>
            <a:pPr marL="241300" indent="-228600">
              <a:lnSpc>
                <a:spcPct val="100000"/>
              </a:lnSpc>
              <a:spcBef>
                <a:spcPts val="865"/>
              </a:spcBef>
              <a:buClr>
                <a:srgbClr val="97C00E"/>
              </a:buClr>
              <a:buFont typeface="Wingdings"/>
              <a:buChar char=""/>
              <a:tabLst>
                <a:tab pos="241300" algn="l"/>
              </a:tabLst>
            </a:pPr>
            <a:r>
              <a:rPr sz="1800" dirty="0">
                <a:solidFill>
                  <a:srgbClr val="032B5F"/>
                </a:solidFill>
                <a:latin typeface="Verdana"/>
                <a:cs typeface="Verdana"/>
              </a:rPr>
              <a:t>Stocking</a:t>
            </a:r>
            <a:endParaRPr sz="1800" dirty="0">
              <a:latin typeface="Verdana"/>
              <a:cs typeface="Verdana"/>
            </a:endParaRPr>
          </a:p>
          <a:p>
            <a:pPr marL="241300" indent="-228600">
              <a:lnSpc>
                <a:spcPct val="100000"/>
              </a:lnSpc>
              <a:spcBef>
                <a:spcPts val="865"/>
              </a:spcBef>
              <a:buClr>
                <a:srgbClr val="97C00E"/>
              </a:buClr>
              <a:buFont typeface="Wingdings"/>
              <a:buChar char=""/>
              <a:tabLst>
                <a:tab pos="241300" algn="l"/>
              </a:tabLst>
            </a:pPr>
            <a:r>
              <a:rPr sz="1800" spc="-5" dirty="0">
                <a:solidFill>
                  <a:srgbClr val="032B5F"/>
                </a:solidFill>
                <a:latin typeface="Verdana"/>
                <a:cs typeface="Verdana"/>
              </a:rPr>
              <a:t>Access and</a:t>
            </a:r>
            <a:r>
              <a:rPr sz="1800" spc="-15" dirty="0">
                <a:solidFill>
                  <a:srgbClr val="032B5F"/>
                </a:solidFill>
                <a:latin typeface="Verdana"/>
                <a:cs typeface="Verdana"/>
              </a:rPr>
              <a:t> </a:t>
            </a:r>
            <a:r>
              <a:rPr sz="1800" spc="-5" dirty="0">
                <a:solidFill>
                  <a:srgbClr val="032B5F"/>
                </a:solidFill>
                <a:latin typeface="Verdana"/>
                <a:cs typeface="Verdana"/>
              </a:rPr>
              <a:t>replacement</a:t>
            </a:r>
            <a:endParaRPr sz="1800" dirty="0">
              <a:latin typeface="Verdana"/>
              <a:cs typeface="Verdana"/>
            </a:endParaRPr>
          </a:p>
          <a:p>
            <a:pPr marL="241300" indent="-228600">
              <a:lnSpc>
                <a:spcPct val="100000"/>
              </a:lnSpc>
              <a:spcBef>
                <a:spcPts val="860"/>
              </a:spcBef>
              <a:buClr>
                <a:srgbClr val="97C00E"/>
              </a:buClr>
              <a:buFont typeface="Wingdings"/>
              <a:buChar char=""/>
              <a:tabLst>
                <a:tab pos="241300" algn="l"/>
              </a:tabLst>
            </a:pPr>
            <a:r>
              <a:rPr sz="1800" spc="-5" dirty="0">
                <a:solidFill>
                  <a:srgbClr val="032B5F"/>
                </a:solidFill>
                <a:latin typeface="Verdana"/>
                <a:cs typeface="Verdana"/>
              </a:rPr>
              <a:t>Costly</a:t>
            </a:r>
            <a:r>
              <a:rPr sz="1800" spc="-15" dirty="0">
                <a:solidFill>
                  <a:srgbClr val="032B5F"/>
                </a:solidFill>
                <a:latin typeface="Verdana"/>
                <a:cs typeface="Verdana"/>
              </a:rPr>
              <a:t> </a:t>
            </a:r>
            <a:r>
              <a:rPr sz="1800" spc="-5" dirty="0">
                <a:solidFill>
                  <a:srgbClr val="032B5F"/>
                </a:solidFill>
                <a:latin typeface="Verdana"/>
                <a:cs typeface="Verdana"/>
              </a:rPr>
              <a:t>Disposal</a:t>
            </a:r>
            <a:r>
              <a:rPr lang="en-US" sz="1800" spc="-5" dirty="0">
                <a:solidFill>
                  <a:srgbClr val="032B5F"/>
                </a:solidFill>
                <a:latin typeface="Verdana"/>
                <a:cs typeface="Verdana"/>
              </a:rPr>
              <a:t> for planet.</a:t>
            </a:r>
            <a:endParaRPr sz="1800" dirty="0">
              <a:latin typeface="Verdana"/>
              <a:cs typeface="Verdana"/>
            </a:endParaRPr>
          </a:p>
          <a:p>
            <a:pPr>
              <a:lnSpc>
                <a:spcPct val="100000"/>
              </a:lnSpc>
              <a:buClr>
                <a:srgbClr val="97C00E"/>
              </a:buClr>
              <a:buFont typeface="Wingdings"/>
              <a:buChar char=""/>
            </a:pPr>
            <a:endParaRPr sz="2200" dirty="0">
              <a:latin typeface="Times New Roman"/>
              <a:cs typeface="Times New Roman"/>
            </a:endParaRPr>
          </a:p>
          <a:p>
            <a:pPr marL="12700">
              <a:lnSpc>
                <a:spcPct val="100000"/>
              </a:lnSpc>
              <a:spcBef>
                <a:spcPts val="1425"/>
              </a:spcBef>
            </a:pPr>
            <a:r>
              <a:rPr sz="2000" b="1" dirty="0">
                <a:solidFill>
                  <a:srgbClr val="032B5F"/>
                </a:solidFill>
                <a:latin typeface="Verdana"/>
                <a:cs typeface="Verdana"/>
              </a:rPr>
              <a:t>Batteries</a:t>
            </a:r>
            <a:r>
              <a:rPr sz="2000" b="1" spc="-30" dirty="0">
                <a:solidFill>
                  <a:srgbClr val="032B5F"/>
                </a:solidFill>
                <a:latin typeface="Verdana"/>
                <a:cs typeface="Verdana"/>
              </a:rPr>
              <a:t> </a:t>
            </a:r>
            <a:r>
              <a:rPr sz="2000" b="1" dirty="0">
                <a:solidFill>
                  <a:srgbClr val="032B5F"/>
                </a:solidFill>
                <a:latin typeface="Verdana"/>
                <a:cs typeface="Verdana"/>
              </a:rPr>
              <a:t>:</a:t>
            </a:r>
            <a:endParaRPr sz="2000" dirty="0">
              <a:latin typeface="Verdana"/>
              <a:cs typeface="Verdana"/>
            </a:endParaRPr>
          </a:p>
          <a:p>
            <a:pPr marL="241300" indent="-228600">
              <a:lnSpc>
                <a:spcPct val="100000"/>
              </a:lnSpc>
              <a:spcBef>
                <a:spcPts val="894"/>
              </a:spcBef>
              <a:buClr>
                <a:srgbClr val="97C00E"/>
              </a:buClr>
              <a:buFont typeface="Wingdings"/>
              <a:buChar char=""/>
              <a:tabLst>
                <a:tab pos="241300" algn="l"/>
              </a:tabLst>
            </a:pPr>
            <a:r>
              <a:rPr sz="1800" spc="-5" dirty="0">
                <a:solidFill>
                  <a:srgbClr val="032B5F"/>
                </a:solidFill>
                <a:latin typeface="Verdana"/>
                <a:cs typeface="Verdana"/>
              </a:rPr>
              <a:t>Cause</a:t>
            </a:r>
            <a:r>
              <a:rPr sz="1800" spc="-20" dirty="0">
                <a:solidFill>
                  <a:srgbClr val="032B5F"/>
                </a:solidFill>
                <a:latin typeface="Verdana"/>
                <a:cs typeface="Verdana"/>
              </a:rPr>
              <a:t> </a:t>
            </a:r>
            <a:r>
              <a:rPr sz="1800" dirty="0">
                <a:solidFill>
                  <a:srgbClr val="032B5F"/>
                </a:solidFill>
                <a:latin typeface="Verdana"/>
                <a:cs typeface="Verdana"/>
              </a:rPr>
              <a:t>Pollution</a:t>
            </a:r>
            <a:endParaRPr sz="1800" dirty="0">
              <a:latin typeface="Verdana"/>
              <a:cs typeface="Verdana"/>
            </a:endParaRPr>
          </a:p>
          <a:p>
            <a:pPr marL="241300" indent="-228600">
              <a:lnSpc>
                <a:spcPct val="100000"/>
              </a:lnSpc>
              <a:spcBef>
                <a:spcPts val="865"/>
              </a:spcBef>
              <a:buClr>
                <a:srgbClr val="97C00E"/>
              </a:buClr>
              <a:buFont typeface="Wingdings"/>
              <a:buChar char=""/>
              <a:tabLst>
                <a:tab pos="241300" algn="l"/>
              </a:tabLst>
            </a:pPr>
            <a:r>
              <a:rPr sz="1800" spc="-5" dirty="0">
                <a:solidFill>
                  <a:srgbClr val="032B5F"/>
                </a:solidFill>
                <a:latin typeface="Verdana"/>
                <a:cs typeface="Verdana"/>
              </a:rPr>
              <a:t>Require regular</a:t>
            </a:r>
            <a:r>
              <a:rPr sz="1800" spc="-45" dirty="0">
                <a:solidFill>
                  <a:srgbClr val="032B5F"/>
                </a:solidFill>
                <a:latin typeface="Verdana"/>
                <a:cs typeface="Verdana"/>
              </a:rPr>
              <a:t> </a:t>
            </a:r>
            <a:r>
              <a:rPr sz="1800" spc="-5" dirty="0">
                <a:solidFill>
                  <a:srgbClr val="032B5F"/>
                </a:solidFill>
                <a:latin typeface="Verdana"/>
                <a:cs typeface="Verdana"/>
              </a:rPr>
              <a:t>replacement</a:t>
            </a:r>
            <a:endParaRPr sz="1800" dirty="0">
              <a:latin typeface="Verdana"/>
              <a:cs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4062" y="563562"/>
            <a:ext cx="6028055" cy="619125"/>
          </a:xfrm>
          <a:custGeom>
            <a:avLst/>
            <a:gdLst/>
            <a:ahLst/>
            <a:cxnLst/>
            <a:rect l="l" t="t" r="r" b="b"/>
            <a:pathLst>
              <a:path w="6028055" h="619125">
                <a:moveTo>
                  <a:pt x="0" y="0"/>
                </a:moveTo>
                <a:lnTo>
                  <a:pt x="6027737" y="0"/>
                </a:lnTo>
                <a:lnTo>
                  <a:pt x="6027737" y="619125"/>
                </a:lnTo>
                <a:lnTo>
                  <a:pt x="0" y="619125"/>
                </a:lnTo>
                <a:lnTo>
                  <a:pt x="0" y="0"/>
                </a:lnTo>
                <a:close/>
              </a:path>
            </a:pathLst>
          </a:custGeom>
          <a:solidFill>
            <a:srgbClr val="97C00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525145" marR="2562225">
              <a:lnSpc>
                <a:spcPct val="100000"/>
              </a:lnSpc>
              <a:spcBef>
                <a:spcPts val="100"/>
              </a:spcBef>
            </a:pPr>
            <a:r>
              <a:rPr sz="2400" spc="-5" dirty="0"/>
              <a:t>Customer wishes </a:t>
            </a:r>
            <a:r>
              <a:rPr sz="2400" dirty="0"/>
              <a:t>and </a:t>
            </a:r>
            <a:r>
              <a:rPr sz="2400" spc="-5" dirty="0"/>
              <a:t>modern </a:t>
            </a:r>
            <a:r>
              <a:rPr sz="2400" dirty="0"/>
              <a:t>house  </a:t>
            </a:r>
            <a:r>
              <a:rPr sz="2400" spc="-5" dirty="0"/>
              <a:t>technology</a:t>
            </a:r>
            <a:r>
              <a:rPr sz="2400" spc="20" dirty="0"/>
              <a:t> </a:t>
            </a:r>
            <a:r>
              <a:rPr sz="2400" spc="-5" dirty="0"/>
              <a:t>requirements</a:t>
            </a:r>
            <a:endParaRPr sz="2400"/>
          </a:p>
        </p:txBody>
      </p:sp>
      <p:sp>
        <p:nvSpPr>
          <p:cNvPr id="4" name="object 4"/>
          <p:cNvSpPr txBox="1"/>
          <p:nvPr/>
        </p:nvSpPr>
        <p:spPr>
          <a:xfrm>
            <a:off x="3263157" y="1686585"/>
            <a:ext cx="5109210" cy="4275455"/>
          </a:xfrm>
          <a:prstGeom prst="rect">
            <a:avLst/>
          </a:prstGeom>
        </p:spPr>
        <p:txBody>
          <a:bodyPr vert="horz" wrap="square" lIns="0" tIns="13335" rIns="0" bIns="0" rtlCol="0">
            <a:spAutoFit/>
          </a:bodyPr>
          <a:lstStyle/>
          <a:p>
            <a:pPr marL="241300" indent="-228600">
              <a:lnSpc>
                <a:spcPct val="100000"/>
              </a:lnSpc>
              <a:spcBef>
                <a:spcPts val="105"/>
              </a:spcBef>
              <a:buClr>
                <a:srgbClr val="97C00E"/>
              </a:buClr>
              <a:buFont typeface="Wingdings"/>
              <a:buChar char=""/>
              <a:tabLst>
                <a:tab pos="241300" algn="l"/>
              </a:tabLst>
            </a:pPr>
            <a:r>
              <a:rPr sz="1700" dirty="0">
                <a:solidFill>
                  <a:srgbClr val="032B5F"/>
                </a:solidFill>
                <a:latin typeface="Verdana"/>
                <a:cs typeface="Verdana"/>
              </a:rPr>
              <a:t>Easy use and</a:t>
            </a:r>
            <a:r>
              <a:rPr sz="1700" spc="-35" dirty="0">
                <a:solidFill>
                  <a:srgbClr val="032B5F"/>
                </a:solidFill>
                <a:latin typeface="Verdana"/>
                <a:cs typeface="Verdana"/>
              </a:rPr>
              <a:t> </a:t>
            </a:r>
            <a:r>
              <a:rPr sz="1700" dirty="0">
                <a:solidFill>
                  <a:srgbClr val="032B5F"/>
                </a:solidFill>
                <a:latin typeface="Verdana"/>
                <a:cs typeface="Verdana"/>
              </a:rPr>
              <a:t>install</a:t>
            </a:r>
            <a:endParaRPr sz="1700">
              <a:latin typeface="Verdana"/>
              <a:cs typeface="Verdana"/>
            </a:endParaRPr>
          </a:p>
          <a:p>
            <a:pPr>
              <a:lnSpc>
                <a:spcPct val="100000"/>
              </a:lnSpc>
              <a:spcBef>
                <a:spcPts val="35"/>
              </a:spcBef>
              <a:buClr>
                <a:srgbClr val="97C00E"/>
              </a:buClr>
              <a:buFont typeface="Wingdings"/>
              <a:buChar char=""/>
            </a:pPr>
            <a:endParaRPr sz="2450">
              <a:latin typeface="Times New Roman"/>
              <a:cs typeface="Times New Roman"/>
            </a:endParaRPr>
          </a:p>
          <a:p>
            <a:pPr marL="241300" indent="-228600">
              <a:lnSpc>
                <a:spcPct val="100000"/>
              </a:lnSpc>
              <a:buClr>
                <a:srgbClr val="97C00E"/>
              </a:buClr>
              <a:buFont typeface="Wingdings"/>
              <a:buChar char=""/>
              <a:tabLst>
                <a:tab pos="241300" algn="l"/>
              </a:tabLst>
            </a:pPr>
            <a:r>
              <a:rPr sz="1700" spc="-5" dirty="0">
                <a:solidFill>
                  <a:srgbClr val="032B5F"/>
                </a:solidFill>
                <a:latin typeface="Verdana"/>
                <a:cs typeface="Verdana"/>
              </a:rPr>
              <a:t>Suitable </a:t>
            </a:r>
            <a:r>
              <a:rPr sz="1700" dirty="0">
                <a:solidFill>
                  <a:srgbClr val="032B5F"/>
                </a:solidFill>
                <a:latin typeface="Verdana"/>
                <a:cs typeface="Verdana"/>
              </a:rPr>
              <a:t>for </a:t>
            </a:r>
            <a:r>
              <a:rPr sz="1700" spc="-5" dirty="0">
                <a:solidFill>
                  <a:srgbClr val="032B5F"/>
                </a:solidFill>
                <a:latin typeface="Verdana"/>
                <a:cs typeface="Verdana"/>
              </a:rPr>
              <a:t>simple </a:t>
            </a:r>
            <a:r>
              <a:rPr sz="1700" dirty="0">
                <a:solidFill>
                  <a:srgbClr val="032B5F"/>
                </a:solidFill>
                <a:latin typeface="Verdana"/>
                <a:cs typeface="Verdana"/>
              </a:rPr>
              <a:t>and </a:t>
            </a:r>
            <a:r>
              <a:rPr sz="1700" spc="-5" dirty="0">
                <a:solidFill>
                  <a:srgbClr val="032B5F"/>
                </a:solidFill>
                <a:latin typeface="Verdana"/>
                <a:cs typeface="Verdana"/>
              </a:rPr>
              <a:t>complex</a:t>
            </a:r>
            <a:r>
              <a:rPr sz="1700" spc="5" dirty="0">
                <a:solidFill>
                  <a:srgbClr val="032B5F"/>
                </a:solidFill>
                <a:latin typeface="Verdana"/>
                <a:cs typeface="Verdana"/>
              </a:rPr>
              <a:t> </a:t>
            </a:r>
            <a:r>
              <a:rPr sz="1700" spc="-5" dirty="0">
                <a:solidFill>
                  <a:srgbClr val="032B5F"/>
                </a:solidFill>
                <a:latin typeface="Verdana"/>
                <a:cs typeface="Verdana"/>
              </a:rPr>
              <a:t>applications</a:t>
            </a:r>
            <a:endParaRPr sz="1700">
              <a:latin typeface="Verdana"/>
              <a:cs typeface="Verdana"/>
            </a:endParaRPr>
          </a:p>
          <a:p>
            <a:pPr>
              <a:lnSpc>
                <a:spcPct val="100000"/>
              </a:lnSpc>
              <a:spcBef>
                <a:spcPts val="40"/>
              </a:spcBef>
              <a:buClr>
                <a:srgbClr val="97C00E"/>
              </a:buClr>
              <a:buFont typeface="Wingdings"/>
              <a:buChar char=""/>
            </a:pPr>
            <a:endParaRPr sz="2450">
              <a:latin typeface="Times New Roman"/>
              <a:cs typeface="Times New Roman"/>
            </a:endParaRPr>
          </a:p>
          <a:p>
            <a:pPr marL="241300" indent="-228600">
              <a:lnSpc>
                <a:spcPct val="100000"/>
              </a:lnSpc>
              <a:buClr>
                <a:srgbClr val="97C00E"/>
              </a:buClr>
              <a:buFont typeface="Wingdings"/>
              <a:buChar char=""/>
              <a:tabLst>
                <a:tab pos="241300" algn="l"/>
              </a:tabLst>
            </a:pPr>
            <a:r>
              <a:rPr sz="1700" spc="-5" dirty="0">
                <a:solidFill>
                  <a:srgbClr val="032B5F"/>
                </a:solidFill>
                <a:latin typeface="Verdana"/>
                <a:cs typeface="Verdana"/>
              </a:rPr>
              <a:t>Simple </a:t>
            </a:r>
            <a:r>
              <a:rPr sz="1700" dirty="0">
                <a:solidFill>
                  <a:srgbClr val="032B5F"/>
                </a:solidFill>
                <a:latin typeface="Verdana"/>
                <a:cs typeface="Verdana"/>
              </a:rPr>
              <a:t>function changes</a:t>
            </a:r>
            <a:r>
              <a:rPr sz="1700" spc="-40" dirty="0">
                <a:solidFill>
                  <a:srgbClr val="032B5F"/>
                </a:solidFill>
                <a:latin typeface="Verdana"/>
                <a:cs typeface="Verdana"/>
              </a:rPr>
              <a:t> </a:t>
            </a:r>
            <a:r>
              <a:rPr sz="1700" spc="-5" dirty="0">
                <a:solidFill>
                  <a:srgbClr val="032B5F"/>
                </a:solidFill>
                <a:latin typeface="Verdana"/>
                <a:cs typeface="Verdana"/>
              </a:rPr>
              <a:t>possible</a:t>
            </a:r>
            <a:endParaRPr sz="1700">
              <a:latin typeface="Verdana"/>
              <a:cs typeface="Verdana"/>
            </a:endParaRPr>
          </a:p>
          <a:p>
            <a:pPr>
              <a:lnSpc>
                <a:spcPct val="100000"/>
              </a:lnSpc>
              <a:spcBef>
                <a:spcPts val="40"/>
              </a:spcBef>
              <a:buClr>
                <a:srgbClr val="97C00E"/>
              </a:buClr>
              <a:buFont typeface="Wingdings"/>
              <a:buChar char=""/>
            </a:pPr>
            <a:endParaRPr sz="2450">
              <a:latin typeface="Times New Roman"/>
              <a:cs typeface="Times New Roman"/>
            </a:endParaRPr>
          </a:p>
          <a:p>
            <a:pPr marL="241300" marR="6350" indent="-228600">
              <a:lnSpc>
                <a:spcPct val="100000"/>
              </a:lnSpc>
              <a:buClr>
                <a:srgbClr val="97C00E"/>
              </a:buClr>
              <a:buFont typeface="Wingdings"/>
              <a:buChar char=""/>
              <a:tabLst>
                <a:tab pos="241300" algn="l"/>
              </a:tabLst>
            </a:pPr>
            <a:r>
              <a:rPr sz="1700" spc="-5" dirty="0">
                <a:solidFill>
                  <a:srgbClr val="032B5F"/>
                </a:solidFill>
                <a:latin typeface="Verdana"/>
                <a:cs typeface="Verdana"/>
              </a:rPr>
              <a:t>Upgradeable, expandable </a:t>
            </a:r>
            <a:r>
              <a:rPr sz="1700" dirty="0">
                <a:solidFill>
                  <a:srgbClr val="032B5F"/>
                </a:solidFill>
                <a:latin typeface="Verdana"/>
                <a:cs typeface="Verdana"/>
              </a:rPr>
              <a:t>and flexible </a:t>
            </a:r>
            <a:r>
              <a:rPr sz="1700" spc="-5" dirty="0">
                <a:solidFill>
                  <a:srgbClr val="032B5F"/>
                </a:solidFill>
                <a:latin typeface="Verdana"/>
                <a:cs typeface="Verdana"/>
              </a:rPr>
              <a:t>at </a:t>
            </a:r>
            <a:r>
              <a:rPr sz="1700" dirty="0">
                <a:solidFill>
                  <a:srgbClr val="032B5F"/>
                </a:solidFill>
                <a:latin typeface="Verdana"/>
                <a:cs typeface="Verdana"/>
              </a:rPr>
              <a:t>any  time</a:t>
            </a:r>
            <a:endParaRPr sz="1700">
              <a:latin typeface="Verdana"/>
              <a:cs typeface="Verdana"/>
            </a:endParaRPr>
          </a:p>
          <a:p>
            <a:pPr>
              <a:lnSpc>
                <a:spcPct val="100000"/>
              </a:lnSpc>
              <a:spcBef>
                <a:spcPts val="35"/>
              </a:spcBef>
              <a:buClr>
                <a:srgbClr val="97C00E"/>
              </a:buClr>
              <a:buFont typeface="Wingdings"/>
              <a:buChar char=""/>
            </a:pPr>
            <a:endParaRPr sz="2450">
              <a:latin typeface="Times New Roman"/>
              <a:cs typeface="Times New Roman"/>
            </a:endParaRPr>
          </a:p>
          <a:p>
            <a:pPr marL="241300" indent="-228600">
              <a:lnSpc>
                <a:spcPct val="100000"/>
              </a:lnSpc>
              <a:buClr>
                <a:srgbClr val="97C00E"/>
              </a:buClr>
              <a:buFont typeface="Wingdings"/>
              <a:buChar char=""/>
              <a:tabLst>
                <a:tab pos="241300" algn="l"/>
              </a:tabLst>
            </a:pPr>
            <a:r>
              <a:rPr sz="1700" spc="-5" dirty="0">
                <a:solidFill>
                  <a:srgbClr val="032B5F"/>
                </a:solidFill>
                <a:latin typeface="Verdana"/>
                <a:cs typeface="Verdana"/>
              </a:rPr>
              <a:t>Adaptable </a:t>
            </a:r>
            <a:r>
              <a:rPr sz="1700" dirty="0">
                <a:solidFill>
                  <a:srgbClr val="032B5F"/>
                </a:solidFill>
                <a:latin typeface="Verdana"/>
                <a:cs typeface="Verdana"/>
              </a:rPr>
              <a:t>to technical</a:t>
            </a:r>
            <a:r>
              <a:rPr sz="1700" spc="-10" dirty="0">
                <a:solidFill>
                  <a:srgbClr val="032B5F"/>
                </a:solidFill>
                <a:latin typeface="Verdana"/>
                <a:cs typeface="Verdana"/>
              </a:rPr>
              <a:t> </a:t>
            </a:r>
            <a:r>
              <a:rPr sz="1700" dirty="0">
                <a:solidFill>
                  <a:srgbClr val="032B5F"/>
                </a:solidFill>
                <a:latin typeface="Verdana"/>
                <a:cs typeface="Verdana"/>
              </a:rPr>
              <a:t>innovations</a:t>
            </a:r>
            <a:endParaRPr sz="1700">
              <a:latin typeface="Verdana"/>
              <a:cs typeface="Verdana"/>
            </a:endParaRPr>
          </a:p>
          <a:p>
            <a:pPr>
              <a:lnSpc>
                <a:spcPct val="100000"/>
              </a:lnSpc>
              <a:spcBef>
                <a:spcPts val="40"/>
              </a:spcBef>
              <a:buClr>
                <a:srgbClr val="97C00E"/>
              </a:buClr>
              <a:buFont typeface="Wingdings"/>
              <a:buChar char=""/>
            </a:pPr>
            <a:endParaRPr sz="2450">
              <a:latin typeface="Times New Roman"/>
              <a:cs typeface="Times New Roman"/>
            </a:endParaRPr>
          </a:p>
          <a:p>
            <a:pPr marL="241300" indent="-228600">
              <a:lnSpc>
                <a:spcPct val="100000"/>
              </a:lnSpc>
              <a:buClr>
                <a:srgbClr val="97C00E"/>
              </a:buClr>
              <a:buFont typeface="Wingdings"/>
              <a:buChar char=""/>
              <a:tabLst>
                <a:tab pos="241300" algn="l"/>
              </a:tabLst>
            </a:pPr>
            <a:r>
              <a:rPr sz="1700" spc="-5" dirty="0">
                <a:solidFill>
                  <a:srgbClr val="032B5F"/>
                </a:solidFill>
                <a:latin typeface="Verdana"/>
                <a:cs typeface="Verdana"/>
              </a:rPr>
              <a:t>Wide </a:t>
            </a:r>
            <a:r>
              <a:rPr sz="1700" dirty="0">
                <a:solidFill>
                  <a:srgbClr val="032B5F"/>
                </a:solidFill>
                <a:latin typeface="Verdana"/>
                <a:cs typeface="Verdana"/>
              </a:rPr>
              <a:t>range </a:t>
            </a:r>
            <a:r>
              <a:rPr sz="1700" spc="-5" dirty="0">
                <a:solidFill>
                  <a:srgbClr val="032B5F"/>
                </a:solidFill>
                <a:latin typeface="Verdana"/>
                <a:cs typeface="Verdana"/>
              </a:rPr>
              <a:t>of products </a:t>
            </a:r>
            <a:r>
              <a:rPr sz="1700" dirty="0">
                <a:solidFill>
                  <a:srgbClr val="032B5F"/>
                </a:solidFill>
                <a:latin typeface="Verdana"/>
                <a:cs typeface="Verdana"/>
              </a:rPr>
              <a:t>and</a:t>
            </a:r>
            <a:r>
              <a:rPr sz="1700" spc="-10" dirty="0">
                <a:solidFill>
                  <a:srgbClr val="032B5F"/>
                </a:solidFill>
                <a:latin typeface="Verdana"/>
                <a:cs typeface="Verdana"/>
              </a:rPr>
              <a:t> </a:t>
            </a:r>
            <a:r>
              <a:rPr sz="1700" dirty="0">
                <a:solidFill>
                  <a:srgbClr val="032B5F"/>
                </a:solidFill>
                <a:latin typeface="Verdana"/>
                <a:cs typeface="Verdana"/>
              </a:rPr>
              <a:t>manufacturers</a:t>
            </a:r>
            <a:endParaRPr sz="1700">
              <a:latin typeface="Verdana"/>
              <a:cs typeface="Verdana"/>
            </a:endParaRPr>
          </a:p>
          <a:p>
            <a:pPr>
              <a:lnSpc>
                <a:spcPct val="100000"/>
              </a:lnSpc>
              <a:spcBef>
                <a:spcPts val="40"/>
              </a:spcBef>
              <a:buClr>
                <a:srgbClr val="97C00E"/>
              </a:buClr>
              <a:buFont typeface="Wingdings"/>
              <a:buChar char=""/>
            </a:pPr>
            <a:endParaRPr sz="2450">
              <a:latin typeface="Times New Roman"/>
              <a:cs typeface="Times New Roman"/>
            </a:endParaRPr>
          </a:p>
          <a:p>
            <a:pPr marL="241300" indent="-228600">
              <a:lnSpc>
                <a:spcPct val="100000"/>
              </a:lnSpc>
              <a:buClr>
                <a:srgbClr val="97C00E"/>
              </a:buClr>
              <a:buFont typeface="Wingdings"/>
              <a:buChar char=""/>
              <a:tabLst>
                <a:tab pos="241300" algn="l"/>
              </a:tabLst>
            </a:pPr>
            <a:r>
              <a:rPr sz="1700" spc="-5" dirty="0">
                <a:solidFill>
                  <a:srgbClr val="032B5F"/>
                </a:solidFill>
                <a:latin typeface="Verdana"/>
                <a:cs typeface="Verdana"/>
              </a:rPr>
              <a:t>Good </a:t>
            </a:r>
            <a:r>
              <a:rPr sz="1700" dirty="0">
                <a:solidFill>
                  <a:srgbClr val="032B5F"/>
                </a:solidFill>
                <a:latin typeface="Verdana"/>
                <a:cs typeface="Verdana"/>
              </a:rPr>
              <a:t>price/performance</a:t>
            </a:r>
            <a:r>
              <a:rPr sz="1700" spc="-35" dirty="0">
                <a:solidFill>
                  <a:srgbClr val="032B5F"/>
                </a:solidFill>
                <a:latin typeface="Verdana"/>
                <a:cs typeface="Verdana"/>
              </a:rPr>
              <a:t> </a:t>
            </a:r>
            <a:r>
              <a:rPr sz="1700" dirty="0">
                <a:solidFill>
                  <a:srgbClr val="032B5F"/>
                </a:solidFill>
                <a:latin typeface="Verdana"/>
                <a:cs typeface="Verdana"/>
              </a:rPr>
              <a:t>ratio</a:t>
            </a:r>
            <a:endParaRPr sz="1700">
              <a:latin typeface="Verdana"/>
              <a:cs typeface="Verdana"/>
            </a:endParaRPr>
          </a:p>
        </p:txBody>
      </p:sp>
      <p:sp>
        <p:nvSpPr>
          <p:cNvPr id="5" name="object 5"/>
          <p:cNvSpPr/>
          <p:nvPr/>
        </p:nvSpPr>
        <p:spPr>
          <a:xfrm>
            <a:off x="611188" y="1560512"/>
            <a:ext cx="2232025" cy="223202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11188" y="3976687"/>
            <a:ext cx="2232025" cy="2297112"/>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dirty="0"/>
              <a:t>© EnOcean </a:t>
            </a:r>
            <a:r>
              <a:rPr spc="-5" dirty="0"/>
              <a:t>Alliance </a:t>
            </a:r>
            <a:r>
              <a:rPr dirty="0"/>
              <a:t>| </a:t>
            </a:r>
            <a:r>
              <a:rPr spc="-5" dirty="0"/>
              <a:t>Intelligent and </a:t>
            </a:r>
            <a:r>
              <a:rPr dirty="0"/>
              <a:t>Green </a:t>
            </a:r>
            <a:r>
              <a:rPr spc="-5" dirty="0"/>
              <a:t>Buidlings </a:t>
            </a:r>
            <a:r>
              <a:rPr dirty="0"/>
              <a:t>|</a:t>
            </a:r>
            <a:r>
              <a:rPr spc="145" dirty="0"/>
              <a:t> </a:t>
            </a:r>
            <a:r>
              <a:rPr dirty="0"/>
              <a:t>2014</a:t>
            </a:r>
          </a:p>
        </p:txBody>
      </p:sp>
      <p:sp>
        <p:nvSpPr>
          <p:cNvPr id="8" name="object 8"/>
          <p:cNvSpPr txBox="1"/>
          <p:nvPr/>
        </p:nvSpPr>
        <p:spPr>
          <a:xfrm>
            <a:off x="8194699" y="6391107"/>
            <a:ext cx="449580" cy="14986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666666"/>
                </a:solidFill>
                <a:latin typeface="Verdana"/>
                <a:cs typeface="Verdana"/>
              </a:rPr>
              <a:t>Page</a:t>
            </a:r>
            <a:r>
              <a:rPr sz="800" spc="-65" dirty="0">
                <a:solidFill>
                  <a:srgbClr val="666666"/>
                </a:solidFill>
                <a:latin typeface="Verdana"/>
                <a:cs typeface="Verdana"/>
              </a:rPr>
              <a:t> </a:t>
            </a:r>
            <a:fld id="{81D60167-4931-47E6-BA6A-407CBD079E47}" type="slidenum">
              <a:rPr sz="800" dirty="0">
                <a:solidFill>
                  <a:srgbClr val="666666"/>
                </a:solidFill>
                <a:latin typeface="Verdana"/>
                <a:cs typeface="Verdana"/>
              </a:rPr>
              <a:t>9</a:t>
            </a:fld>
            <a:endParaRPr sz="80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492</TotalTime>
  <Words>3681</Words>
  <Application>Microsoft Office PowerPoint</Application>
  <PresentationFormat>On-screen Show (4:3)</PresentationFormat>
  <Paragraphs>762</Paragraphs>
  <Slides>77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Arial</vt:lpstr>
      <vt:lpstr>Calibri</vt:lpstr>
      <vt:lpstr>Google Sans</vt:lpstr>
      <vt:lpstr>Times New Roman</vt:lpstr>
      <vt:lpstr>Verdana</vt:lpstr>
      <vt:lpstr>Wingdings</vt:lpstr>
      <vt:lpstr>Office Theme</vt:lpstr>
      <vt:lpstr>PowerPoint Presentation</vt:lpstr>
      <vt:lpstr>Overview</vt:lpstr>
      <vt:lpstr>Current state with many installations</vt:lpstr>
      <vt:lpstr>Current state</vt:lpstr>
      <vt:lpstr>Current state</vt:lpstr>
      <vt:lpstr>Current state</vt:lpstr>
      <vt:lpstr>Cable: expensive &amp; inflexible</vt:lpstr>
      <vt:lpstr>Conventional wireless technology  requires batteries</vt:lpstr>
      <vt:lpstr>Customer wishes and modern house  technology requirements</vt:lpstr>
      <vt:lpstr>The solution: EnOcean standard</vt:lpstr>
      <vt:lpstr>EnOcean – your chance in the installer market</vt:lpstr>
      <vt:lpstr>Overview</vt:lpstr>
      <vt:lpstr>PowerPoint Presentation</vt:lpstr>
      <vt:lpstr>PowerPoint Presentation</vt:lpstr>
      <vt:lpstr>Batteryless wireless technology for  residential markets/ smart homes</vt:lpstr>
      <vt:lpstr>EnOcean – the basis for smart homes and  building automation</vt:lpstr>
      <vt:lpstr>Batteryless wireless technology  for building automation</vt:lpstr>
      <vt:lpstr>PowerPoint Presentation</vt:lpstr>
      <vt:lpstr>Energy Harvesting</vt:lpstr>
      <vt:lpstr>Basics of EnOcean radio</vt:lpstr>
      <vt:lpstr>EnOcean is more environmentally friendly –  than any other wireless devices</vt:lpstr>
      <vt:lpstr>EnOcean-based products –  www.enocean-alliance.org/products</vt:lpstr>
      <vt:lpstr>Multi-vendor interoperable solution  for residential buildings/ smart homes</vt:lpstr>
      <vt:lpstr>Multi-vendor interoperable solutions  for building automatoin</vt:lpstr>
      <vt:lpstr>Further applications with EnOcean</vt:lpstr>
      <vt:lpstr>References for residential buildings/  smart homes</vt:lpstr>
      <vt:lpstr>Over 250.000 buildings worldwide –“enabled  by EnOcean"</vt:lpstr>
      <vt:lpstr>Activities of the EnOcean Alliance</vt:lpstr>
      <vt:lpstr>Benefits for installers and specifiers</vt:lpstr>
      <vt:lpstr>Overview</vt:lpstr>
      <vt:lpstr>Easy installation: 1x Switch and 1x Receiver</vt:lpstr>
      <vt:lpstr>PowerPoint Presentation</vt:lpstr>
      <vt:lpstr>Easy installation: optional extension</vt:lpstr>
      <vt:lpstr>Advantages for your clients</vt:lpstr>
      <vt:lpstr>Advantages for the user: flexibility</vt:lpstr>
      <vt:lpstr>Freely positionable switches</vt:lpstr>
      <vt:lpstr>Freely positionable switches – furniture</vt:lpstr>
      <vt:lpstr>Freely positionable switches – glass</vt:lpstr>
      <vt:lpstr>Remote control – scenes</vt:lpstr>
      <vt:lpstr>Remote control – garage door</vt:lpstr>
      <vt:lpstr>More comfort with remote control</vt:lpstr>
      <vt:lpstr>Decentralized control – Blinds</vt:lpstr>
      <vt:lpstr>Decentralized control – Lighting</vt:lpstr>
      <vt:lpstr>Central control – easily expandable</vt:lpstr>
      <vt:lpstr>Individual heating control</vt:lpstr>
      <vt:lpstr>Residential house in Schorndorf</vt:lpstr>
      <vt:lpstr>Prefabricated houses with EnOcean technology</vt:lpstr>
      <vt:lpstr>Commercial buildings: connection to b  us systems</vt:lpstr>
      <vt:lpstr>Commercial buildings: axis-orientated  installation with room controller</vt:lpstr>
      <vt:lpstr>Functional buildings: flexible room structures  with wireless technology</vt:lpstr>
      <vt:lpstr>Commerical buildings: advantages for the user</vt:lpstr>
      <vt:lpstr>Commercial buildings: Advantages for installers and planners</vt:lpstr>
      <vt:lpstr>Commercial buildings: The Squaire (AirRail  Center)</vt:lpstr>
      <vt:lpstr>Over 250.000 buildings worldwide – „enabled by EnOcean"</vt:lpstr>
      <vt:lpstr>Overview</vt:lpstr>
      <vt:lpstr>Basics of radio signals</vt:lpstr>
      <vt:lpstr>Basics of radio signals in praxis</vt:lpstr>
      <vt:lpstr>Basics of radio signals</vt:lpstr>
      <vt:lpstr>Basics of radio signals – absorption</vt:lpstr>
      <vt:lpstr>Basics of radio signals – penetration angle</vt:lpstr>
      <vt:lpstr>Basics of radio signals – antenna installation &amp;  sources of interference</vt:lpstr>
      <vt:lpstr>Optimal positioning of solar-based sensors</vt:lpstr>
      <vt:lpstr>Required amount of light in buildings</vt:lpstr>
      <vt:lpstr>Range planning : tools</vt:lpstr>
      <vt:lpstr>Range planning for residential buildings</vt:lpstr>
      <vt:lpstr>Range planning for residential buildings</vt:lpstr>
      <vt:lpstr>Range planning in commercial buildings:  Step 1</vt:lpstr>
      <vt:lpstr>Range planning in commercial buildings:  Step 2</vt:lpstr>
      <vt:lpstr>Range planning in functional buildings:  Connectivity to automation systems</vt:lpstr>
      <vt:lpstr>Overview</vt:lpstr>
      <vt:lpstr>Start now with EnOcean!</vt:lpstr>
      <vt:lpstr>PowerPoint Presentation</vt:lpstr>
      <vt:lpstr>Find your solution – http://www.enocean-alliance.org/en/solutionfinder/</vt:lpstr>
      <vt:lpstr>PowerPoint Presentation</vt:lpstr>
      <vt:lpstr>PowerPoint Presentation</vt:lpstr>
      <vt:lpstr>Useful information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EnOcean-Technology for intelligent and green buildings</dc:title>
  <dc:creator>Angelkoski, Zeljko</dc:creator>
  <cp:lastModifiedBy>Aninda</cp:lastModifiedBy>
  <cp:revision>16</cp:revision>
  <dcterms:created xsi:type="dcterms:W3CDTF">2021-01-01T15:28:24Z</dcterms:created>
  <dcterms:modified xsi:type="dcterms:W3CDTF">2021-01-01T23:41:56Z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2014-06-04T00:00:00Z</vt:filetime>
  </property>
  <property fmtid="{D5CDD505-2E9C-101B-9397-08002B2CF9AE}" pid="3" name="Creator">
    <vt:lpwstr>Acrobat PDFMaker 9.1 für PowerPoint</vt:lpwstr>
  </property>
  <property fmtid="{D5CDD505-2E9C-101B-9397-08002B2CF9AE}" pid="4" name="LastSaved">
    <vt:filetime>2021-01-01T00:00:00Z</vt:filetime>
  </property>
</Properties>
</file>